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diagrams/colors1.xml" ContentType="application/vnd.openxmlformats-officedocument.drawingml.diagramColors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Default Extension="jpeg" ContentType="image/jpeg"/>
  <Override PartName="/ppt/notesSlides/notesSlide12.xml" ContentType="application/vnd.openxmlformats-officedocument.presentationml.notes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rels" ContentType="application/vnd.openxmlformats-package.relationships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Default Extension="png" ContentType="image/png"/>
  <Override PartName="/ppt/diagrams/quickStyle1.xml" ContentType="application/vnd.openxmlformats-officedocument.drawingml.diagramStyl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0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10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trictFirstAndLastChars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916" r:id="rId2"/>
    <p:sldId id="922" r:id="rId3"/>
    <p:sldId id="919" r:id="rId4"/>
    <p:sldId id="938" r:id="rId5"/>
    <p:sldId id="941" r:id="rId6"/>
    <p:sldId id="936" r:id="rId7"/>
    <p:sldId id="939" r:id="rId8"/>
    <p:sldId id="920" r:id="rId9"/>
    <p:sldId id="935" r:id="rId10"/>
    <p:sldId id="940" r:id="rId11"/>
    <p:sldId id="942" r:id="rId12"/>
    <p:sldId id="921" r:id="rId13"/>
    <p:sldId id="945" r:id="rId14"/>
    <p:sldId id="924" r:id="rId15"/>
    <p:sldId id="925" r:id="rId16"/>
    <p:sldId id="926" r:id="rId17"/>
    <p:sldId id="927" r:id="rId18"/>
    <p:sldId id="929" r:id="rId19"/>
    <p:sldId id="944" r:id="rId20"/>
    <p:sldId id="930" r:id="rId21"/>
  </p:sldIdLst>
  <p:sldSz cx="9144000" cy="6858000" type="letter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srgbClr val="000000"/>
    </p:penClr>
    <p:extLst>
      <p:ext uri="{EC167BDD-8182-4AB7-AECC-EB403E3ABB37}">
        <p14:laserClr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clrMru>
    <a:srgbClr val="FF66CC"/>
    <a:srgbClr val="3399FF"/>
    <a:srgbClr val="33CC33"/>
    <a:srgbClr val="FFFF00"/>
    <a:srgbClr val="003399"/>
    <a:srgbClr val="A50021"/>
    <a:srgbClr val="006600"/>
    <a:srgbClr val="000066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25217" autoAdjust="0"/>
    <p:restoredTop sz="74046" autoAdjust="0"/>
  </p:normalViewPr>
  <p:slideViewPr>
    <p:cSldViewPr snapToGrid="0">
      <p:cViewPr varScale="1">
        <p:scale>
          <a:sx n="55" d="100"/>
          <a:sy n="55" d="100"/>
        </p:scale>
        <p:origin x="-1480" y="-96"/>
      </p:cViewPr>
      <p:guideLst>
        <p:guide orient="horz" pos="2160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5" d="100"/>
          <a:sy n="95" d="100"/>
        </p:scale>
        <p:origin x="-3444" y="-90"/>
      </p:cViewPr>
      <p:guideLst>
        <p:guide orient="horz" pos="2243"/>
        <p:guide pos="2863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3E79E4-0C58-2F42-87DD-EF377F5D09D1}" type="doc">
      <dgm:prSet loTypeId="urn:microsoft.com/office/officeart/2005/8/layout/process1" loCatId="" qsTypeId="urn:microsoft.com/office/officeart/2005/8/quickstyle/simple4" qsCatId="simple" csTypeId="urn:microsoft.com/office/officeart/2005/8/colors/accent1_2" csCatId="accent1" phldr="1"/>
      <dgm:spPr/>
    </dgm:pt>
    <dgm:pt modelId="{3300374B-7CF6-064F-954D-F1AE272D106E}">
      <dgm:prSet phldrT="[Text]"/>
      <dgm:spPr/>
      <dgm:t>
        <a:bodyPr/>
        <a:lstStyle/>
        <a:p>
          <a:r>
            <a:rPr lang="en-US" u="sng" dirty="0" smtClean="0"/>
            <a:t>Transmission Constraints </a:t>
          </a:r>
        </a:p>
        <a:p>
          <a:r>
            <a:rPr lang="en-US" dirty="0" smtClean="0"/>
            <a:t>are physical or operational limits that constrict flow of power</a:t>
          </a:r>
          <a:endParaRPr lang="en-US" dirty="0"/>
        </a:p>
      </dgm:t>
    </dgm:pt>
    <dgm:pt modelId="{29BD99B5-61DB-AE41-AD1D-C8E1FB534325}" type="parTrans" cxnId="{1C67F69B-1320-5F4A-B70C-586B5299A53C}">
      <dgm:prSet/>
      <dgm:spPr/>
      <dgm:t>
        <a:bodyPr/>
        <a:lstStyle/>
        <a:p>
          <a:endParaRPr lang="en-US"/>
        </a:p>
      </dgm:t>
    </dgm:pt>
    <dgm:pt modelId="{6F72B930-6BEA-7245-9A67-8DEDEF204F86}" type="sibTrans" cxnId="{1C67F69B-1320-5F4A-B70C-586B5299A53C}">
      <dgm:prSet/>
      <dgm:spPr/>
      <dgm:t>
        <a:bodyPr/>
        <a:lstStyle/>
        <a:p>
          <a:endParaRPr lang="en-US"/>
        </a:p>
      </dgm:t>
    </dgm:pt>
    <dgm:pt modelId="{1B16A6A0-DC43-D84C-BCA8-9021BD016AB3}">
      <dgm:prSet phldrT="[Text]"/>
      <dgm:spPr/>
      <dgm:t>
        <a:bodyPr/>
        <a:lstStyle/>
        <a:p>
          <a:r>
            <a:rPr lang="en-US" u="sng" dirty="0" smtClean="0"/>
            <a:t>Transmission Congestion </a:t>
          </a:r>
        </a:p>
        <a:p>
          <a:r>
            <a:rPr lang="en-US" dirty="0" smtClean="0"/>
            <a:t>occurs when constraints prevent economically-efficient trades from taking place</a:t>
          </a:r>
          <a:endParaRPr lang="en-US" dirty="0"/>
        </a:p>
      </dgm:t>
    </dgm:pt>
    <dgm:pt modelId="{B2E5F285-8F7D-4244-8EE0-924358DC7599}" type="parTrans" cxnId="{DE137066-CC48-B44E-8D25-C65E0D46EB6C}">
      <dgm:prSet/>
      <dgm:spPr/>
      <dgm:t>
        <a:bodyPr/>
        <a:lstStyle/>
        <a:p>
          <a:endParaRPr lang="en-US"/>
        </a:p>
      </dgm:t>
    </dgm:pt>
    <dgm:pt modelId="{88A9D5DC-857A-B842-A8BF-33436C8656D0}" type="sibTrans" cxnId="{DE137066-CC48-B44E-8D25-C65E0D46EB6C}">
      <dgm:prSet/>
      <dgm:spPr/>
      <dgm:t>
        <a:bodyPr/>
        <a:lstStyle/>
        <a:p>
          <a:endParaRPr lang="en-US"/>
        </a:p>
      </dgm:t>
    </dgm:pt>
    <dgm:pt modelId="{D25F4566-CB14-5F40-9DDF-232E6833E557}" type="pres">
      <dgm:prSet presAssocID="{FC3E79E4-0C58-2F42-87DD-EF377F5D09D1}" presName="Name0" presStyleCnt="0">
        <dgm:presLayoutVars>
          <dgm:dir/>
          <dgm:resizeHandles val="exact"/>
        </dgm:presLayoutVars>
      </dgm:prSet>
      <dgm:spPr/>
    </dgm:pt>
    <dgm:pt modelId="{9DF293EB-1EB7-C240-B5DD-4A914C7E2F08}" type="pres">
      <dgm:prSet presAssocID="{3300374B-7CF6-064F-954D-F1AE272D106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5E72F4-1524-4345-94D0-D19644CA0015}" type="pres">
      <dgm:prSet presAssocID="{6F72B930-6BEA-7245-9A67-8DEDEF204F86}" presName="sibTrans" presStyleLbl="sibTrans2D1" presStyleIdx="0" presStyleCnt="1"/>
      <dgm:spPr/>
      <dgm:t>
        <a:bodyPr/>
        <a:lstStyle/>
        <a:p>
          <a:endParaRPr lang="en-US"/>
        </a:p>
      </dgm:t>
    </dgm:pt>
    <dgm:pt modelId="{CED44C4D-5559-CB42-BB74-238BCC7DC001}" type="pres">
      <dgm:prSet presAssocID="{6F72B930-6BEA-7245-9A67-8DEDEF204F86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CE4CE198-6A6C-5D4C-A721-ABBE84ADB6BC}" type="pres">
      <dgm:prSet presAssocID="{1B16A6A0-DC43-D84C-BCA8-9021BD016AB3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67F69B-1320-5F4A-B70C-586B5299A53C}" srcId="{FC3E79E4-0C58-2F42-87DD-EF377F5D09D1}" destId="{3300374B-7CF6-064F-954D-F1AE272D106E}" srcOrd="0" destOrd="0" parTransId="{29BD99B5-61DB-AE41-AD1D-C8E1FB534325}" sibTransId="{6F72B930-6BEA-7245-9A67-8DEDEF204F86}"/>
    <dgm:cxn modelId="{DE137066-CC48-B44E-8D25-C65E0D46EB6C}" srcId="{FC3E79E4-0C58-2F42-87DD-EF377F5D09D1}" destId="{1B16A6A0-DC43-D84C-BCA8-9021BD016AB3}" srcOrd="1" destOrd="0" parTransId="{B2E5F285-8F7D-4244-8EE0-924358DC7599}" sibTransId="{88A9D5DC-857A-B842-A8BF-33436C8656D0}"/>
    <dgm:cxn modelId="{D95F7B4C-1DD6-9F44-A980-BF3EDDF186FF}" type="presOf" srcId="{6F72B930-6BEA-7245-9A67-8DEDEF204F86}" destId="{CED44C4D-5559-CB42-BB74-238BCC7DC001}" srcOrd="1" destOrd="0" presId="urn:microsoft.com/office/officeart/2005/8/layout/process1"/>
    <dgm:cxn modelId="{DF4128FA-E835-C548-BD37-F7A7FD63009D}" type="presOf" srcId="{3300374B-7CF6-064F-954D-F1AE272D106E}" destId="{9DF293EB-1EB7-C240-B5DD-4A914C7E2F08}" srcOrd="0" destOrd="0" presId="urn:microsoft.com/office/officeart/2005/8/layout/process1"/>
    <dgm:cxn modelId="{F389D884-75D1-DC4C-A09C-B4B689EA5EC2}" type="presOf" srcId="{6F72B930-6BEA-7245-9A67-8DEDEF204F86}" destId="{525E72F4-1524-4345-94D0-D19644CA0015}" srcOrd="0" destOrd="0" presId="urn:microsoft.com/office/officeart/2005/8/layout/process1"/>
    <dgm:cxn modelId="{5CCFFBA2-B1B5-8642-9CFB-F97C64CF253B}" type="presOf" srcId="{FC3E79E4-0C58-2F42-87DD-EF377F5D09D1}" destId="{D25F4566-CB14-5F40-9DDF-232E6833E557}" srcOrd="0" destOrd="0" presId="urn:microsoft.com/office/officeart/2005/8/layout/process1"/>
    <dgm:cxn modelId="{CF7ADFA4-53C3-0349-B8CB-E81F232E944D}" type="presOf" srcId="{1B16A6A0-DC43-D84C-BCA8-9021BD016AB3}" destId="{CE4CE198-6A6C-5D4C-A721-ABBE84ADB6BC}" srcOrd="0" destOrd="0" presId="urn:microsoft.com/office/officeart/2005/8/layout/process1"/>
    <dgm:cxn modelId="{12690A70-17A7-C246-974E-5F96C955E166}" type="presParOf" srcId="{D25F4566-CB14-5F40-9DDF-232E6833E557}" destId="{9DF293EB-1EB7-C240-B5DD-4A914C7E2F08}" srcOrd="0" destOrd="0" presId="urn:microsoft.com/office/officeart/2005/8/layout/process1"/>
    <dgm:cxn modelId="{F5BCEAA8-6EA1-7D40-8258-963A0F1F3CBA}" type="presParOf" srcId="{D25F4566-CB14-5F40-9DDF-232E6833E557}" destId="{525E72F4-1524-4345-94D0-D19644CA0015}" srcOrd="1" destOrd="0" presId="urn:microsoft.com/office/officeart/2005/8/layout/process1"/>
    <dgm:cxn modelId="{E48E990C-A754-B245-9DDE-928BCF7E1CE5}" type="presParOf" srcId="{525E72F4-1524-4345-94D0-D19644CA0015}" destId="{CED44C4D-5559-CB42-BB74-238BCC7DC001}" srcOrd="0" destOrd="0" presId="urn:microsoft.com/office/officeart/2005/8/layout/process1"/>
    <dgm:cxn modelId="{0283A056-315F-E841-A033-C1EAF7D5C74B}" type="presParOf" srcId="{D25F4566-CB14-5F40-9DDF-232E6833E557}" destId="{CE4CE198-6A6C-5D4C-A721-ABBE84ADB6BC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F293EB-1EB7-C240-B5DD-4A914C7E2F08}">
      <dsp:nvSpPr>
        <dsp:cNvPr id="0" name=""/>
        <dsp:cNvSpPr/>
      </dsp:nvSpPr>
      <dsp:spPr>
        <a:xfrm>
          <a:off x="1745" y="358032"/>
          <a:ext cx="3723217" cy="22339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u="sng" kern="1200" dirty="0" smtClean="0"/>
            <a:t>Transmission Constraints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are physical or operational limits that constrict flow of power</a:t>
          </a:r>
          <a:endParaRPr lang="en-US" sz="2300" kern="1200" dirty="0"/>
        </a:p>
      </dsp:txBody>
      <dsp:txXfrm>
        <a:off x="1745" y="358032"/>
        <a:ext cx="3723217" cy="2233930"/>
      </dsp:txXfrm>
    </dsp:sp>
    <dsp:sp modelId="{525E72F4-1524-4345-94D0-D19644CA0015}">
      <dsp:nvSpPr>
        <dsp:cNvPr id="0" name=""/>
        <dsp:cNvSpPr/>
      </dsp:nvSpPr>
      <dsp:spPr>
        <a:xfrm>
          <a:off x="4097284" y="1013319"/>
          <a:ext cx="789322" cy="92335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4097284" y="1013319"/>
        <a:ext cx="789322" cy="923357"/>
      </dsp:txXfrm>
    </dsp:sp>
    <dsp:sp modelId="{CE4CE198-6A6C-5D4C-A721-ABBE84ADB6BC}">
      <dsp:nvSpPr>
        <dsp:cNvPr id="0" name=""/>
        <dsp:cNvSpPr/>
      </dsp:nvSpPr>
      <dsp:spPr>
        <a:xfrm>
          <a:off x="5214249" y="358032"/>
          <a:ext cx="3723217" cy="22339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u="sng" kern="1200" dirty="0" smtClean="0"/>
            <a:t>Transmission Congestion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occurs when constraints prevent economically-efficient trades from taking place</a:t>
          </a:r>
          <a:endParaRPr lang="en-US" sz="2300" kern="1200" dirty="0"/>
        </a:p>
      </dsp:txBody>
      <dsp:txXfrm>
        <a:off x="5214249" y="358032"/>
        <a:ext cx="3723217" cy="2233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1115376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8375" y="4114800"/>
            <a:ext cx="50419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86" tIns="46744" rIns="93486" bIns="467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0"/>
            <a:r>
              <a:rPr lang="en-US" noProof="0" smtClean="0"/>
              <a:t>Second level</a:t>
            </a:r>
          </a:p>
          <a:p>
            <a:pPr lvl="0"/>
            <a:r>
              <a:rPr lang="en-US" noProof="0" smtClean="0"/>
              <a:t>Third level</a:t>
            </a:r>
          </a:p>
          <a:p>
            <a:pPr lvl="0"/>
            <a:r>
              <a:rPr lang="en-US" noProof="0" smtClean="0"/>
              <a:t>Fourth level</a:t>
            </a:r>
          </a:p>
          <a:p>
            <a:pPr lvl="0"/>
            <a:r>
              <a:rPr lang="en-US" noProof="0" smtClean="0"/>
              <a:t>Fifth level</a:t>
            </a:r>
          </a:p>
        </p:txBody>
      </p:sp>
      <p:sp>
        <p:nvSpPr>
          <p:cNvPr id="14339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2838" y="381000"/>
            <a:ext cx="4646612" cy="34845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75077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lnSpc>
        <a:spcPct val="88000"/>
      </a:lnSpc>
      <a:spcBef>
        <a:spcPct val="40000"/>
      </a:spcBef>
      <a:spcAft>
        <a:spcPct val="0"/>
      </a:spcAft>
      <a:defRPr sz="800"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rtl="0" eaLnBrk="0" fontAlgn="base" hangingPunct="0">
      <a:lnSpc>
        <a:spcPct val="88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rtl="0" eaLnBrk="0" fontAlgn="base" hangingPunct="0">
      <a:lnSpc>
        <a:spcPct val="88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rtl="0" eaLnBrk="0" fontAlgn="base" hangingPunct="0">
      <a:lnSpc>
        <a:spcPct val="88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rtl="0" eaLnBrk="0" fontAlgn="base" hangingPunct="0">
      <a:lnSpc>
        <a:spcPct val="88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6913"/>
            <a:ext cx="4648200" cy="3486150"/>
          </a:xfrm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16425"/>
            <a:ext cx="5486400" cy="4183063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65823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799581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04985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42008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99663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091694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32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76088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6447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002995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1268738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99348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68178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93696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B6038-474A-4E19-A539-FB548307EB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9268"/>
            <a:ext cx="8939212" cy="452256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DDAE5-EA08-41C0-8C99-2384C040A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3CC9F-A450-418E-803F-435797082E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663" y="1355725"/>
            <a:ext cx="4392612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355725"/>
            <a:ext cx="4394200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C3598-E9A1-449E-84A2-BC7DFB92C7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7B058-3742-4E40-A0E0-CC4CC53853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692DF-E1F0-4227-AFB0-B2E69ABCA4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60A4D-466C-413E-B5B9-AB61126E8A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9482B-C28F-4F04-AA1E-993D833867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3B8DC-4F4D-4587-ABED-A7932273A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7BFE6-D738-4FA1-8AE0-1108D529F5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324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324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71C6F-CA20-47E9-A3FB-33ED60B512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858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3663" y="1355725"/>
            <a:ext cx="4392612" cy="4968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355725"/>
            <a:ext cx="4394200" cy="4968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5E043-0254-41BC-B932-74D9CA00D8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Slide Title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663" y="1355725"/>
            <a:ext cx="893921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pic>
        <p:nvPicPr>
          <p:cNvPr id="1028" name="Picture 13" descr="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875" y="6183313"/>
            <a:ext cx="1082675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8" name="Text Box 14"/>
          <p:cNvSpPr txBox="1">
            <a:spLocks noChangeArrowheads="1"/>
          </p:cNvSpPr>
          <p:nvPr/>
        </p:nvSpPr>
        <p:spPr bwMode="auto">
          <a:xfrm>
            <a:off x="1768475" y="6456363"/>
            <a:ext cx="5762625" cy="27699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200" b="1" dirty="0" smtClean="0">
                <a:solidFill>
                  <a:schemeClr val="accent1"/>
                </a:solidFill>
              </a:rPr>
              <a:t>EAEI </a:t>
            </a:r>
            <a:r>
              <a:rPr lang="en-US" sz="1200" b="1" dirty="0">
                <a:solidFill>
                  <a:schemeClr val="accent1"/>
                </a:solidFill>
              </a:rPr>
              <a:t>Department  </a:t>
            </a:r>
            <a:r>
              <a:rPr lang="en-US" sz="1200" b="1" dirty="0">
                <a:solidFill>
                  <a:schemeClr val="accent1"/>
                </a:solidFill>
                <a:sym typeface="Wingdings" pitchFamily="2" charset="2"/>
              </a:rPr>
              <a:t></a:t>
            </a:r>
            <a:r>
              <a:rPr lang="en-US" sz="1200" b="1" dirty="0">
                <a:solidFill>
                  <a:schemeClr val="accent1"/>
                </a:solidFill>
              </a:rPr>
              <a:t>  Electricity </a:t>
            </a:r>
            <a:r>
              <a:rPr lang="en-US" sz="1200" b="1" dirty="0" smtClean="0">
                <a:solidFill>
                  <a:schemeClr val="accent1"/>
                </a:solidFill>
              </a:rPr>
              <a:t> Markets </a:t>
            </a:r>
            <a:r>
              <a:rPr lang="en-US" sz="1200" b="1" dirty="0">
                <a:solidFill>
                  <a:schemeClr val="accent1"/>
                </a:solidFill>
              </a:rPr>
              <a:t>and Policy Group</a:t>
            </a:r>
          </a:p>
        </p:txBody>
      </p:sp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0" y="1236663"/>
            <a:ext cx="9144000" cy="11112"/>
          </a:xfrm>
          <a:prstGeom prst="line">
            <a:avLst/>
          </a:prstGeom>
          <a:noFill/>
          <a:ln w="44450">
            <a:solidFill>
              <a:srgbClr val="FF9900"/>
            </a:solidFill>
            <a:round/>
            <a:headEnd type="none" w="sm" len="sm"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1870075" y="6400800"/>
            <a:ext cx="5562600" cy="0"/>
          </a:xfrm>
          <a:prstGeom prst="line">
            <a:avLst/>
          </a:prstGeom>
          <a:noFill/>
          <a:ln w="31750">
            <a:solidFill>
              <a:srgbClr val="FF9900"/>
            </a:solidFill>
            <a:round/>
            <a:headEnd type="none" w="sm" len="sm"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20100" y="6381750"/>
            <a:ext cx="723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 eaLnBrk="0" hangingPunct="0">
              <a:defRPr sz="1400" b="1">
                <a:solidFill>
                  <a:srgbClr val="003399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BED2F8A-77DE-4856-B333-F042873E08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/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003399"/>
          </a:solidFill>
          <a:latin typeface="Arial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Font typeface="Wingdings" pitchFamily="2" charset="2"/>
        <a:buChar char="§"/>
        <a:defRPr sz="2600">
          <a:solidFill>
            <a:schemeClr val="bg2"/>
          </a:solidFill>
          <a:latin typeface="+mn-lt"/>
          <a:ea typeface="+mn-ea"/>
          <a:cs typeface="+mn-cs"/>
        </a:defRPr>
      </a:lvl1pPr>
      <a:lvl2pPr marL="631825" indent="-231775" algn="l" rtl="0" eaLnBrk="0" fontAlgn="base" hangingPunct="0">
        <a:spcBef>
          <a:spcPct val="10000"/>
        </a:spcBef>
        <a:spcAft>
          <a:spcPct val="0"/>
        </a:spcAft>
        <a:buClr>
          <a:srgbClr val="003399"/>
        </a:buClr>
        <a:buChar char="-"/>
        <a:defRPr sz="2200">
          <a:solidFill>
            <a:schemeClr val="bg2"/>
          </a:solidFill>
          <a:latin typeface="+mn-lt"/>
        </a:defRPr>
      </a:lvl2pPr>
      <a:lvl3pPr marL="1028700" indent="-282575" algn="l" rtl="0" eaLnBrk="0" fontAlgn="base" hangingPunct="0">
        <a:spcBef>
          <a:spcPct val="10000"/>
        </a:spcBef>
        <a:spcAft>
          <a:spcPct val="0"/>
        </a:spcAft>
        <a:buClr>
          <a:srgbClr val="003399"/>
        </a:buClr>
        <a:buFont typeface="ZapfDingbats"/>
        <a:buChar char="s"/>
        <a:defRPr sz="2000">
          <a:solidFill>
            <a:schemeClr val="bg2"/>
          </a:solidFill>
          <a:latin typeface="+mn-lt"/>
        </a:defRPr>
      </a:lvl3pPr>
      <a:lvl4pPr marL="1543050" indent="-171450" algn="l" rtl="0" eaLnBrk="0" fontAlgn="base" hangingPunct="0">
        <a:spcBef>
          <a:spcPct val="40000"/>
        </a:spcBef>
        <a:spcAft>
          <a:spcPct val="0"/>
        </a:spcAft>
        <a:buClr>
          <a:srgbClr val="000099"/>
        </a:buClr>
        <a:buChar char="•"/>
        <a:defRPr sz="1400" b="1">
          <a:solidFill>
            <a:schemeClr val="bg2"/>
          </a:solidFill>
          <a:latin typeface="+mn-lt"/>
        </a:defRPr>
      </a:lvl4pPr>
      <a:lvl5pPr marL="2000250" indent="-171450" algn="l" rtl="0" eaLnBrk="0" fontAlgn="base" hangingPunct="0">
        <a:spcBef>
          <a:spcPct val="40000"/>
        </a:spcBef>
        <a:spcAft>
          <a:spcPct val="0"/>
        </a:spcAft>
        <a:buClr>
          <a:srgbClr val="000099"/>
        </a:buClr>
        <a:buChar char="–"/>
        <a:defRPr sz="1400" b="1">
          <a:solidFill>
            <a:schemeClr val="bg2"/>
          </a:solidFill>
          <a:latin typeface="+mn-lt"/>
        </a:defRPr>
      </a:lvl5pPr>
      <a:lvl6pPr marL="2457450" indent="-171450" algn="l" rtl="0" fontAlgn="base">
        <a:spcBef>
          <a:spcPct val="40000"/>
        </a:spcBef>
        <a:spcAft>
          <a:spcPct val="0"/>
        </a:spcAft>
        <a:buClr>
          <a:srgbClr val="000099"/>
        </a:buClr>
        <a:buChar char="–"/>
        <a:defRPr sz="1400" b="1">
          <a:solidFill>
            <a:schemeClr val="bg2"/>
          </a:solidFill>
          <a:latin typeface="+mn-lt"/>
        </a:defRPr>
      </a:lvl6pPr>
      <a:lvl7pPr marL="2914650" indent="-171450" algn="l" rtl="0" fontAlgn="base">
        <a:spcBef>
          <a:spcPct val="40000"/>
        </a:spcBef>
        <a:spcAft>
          <a:spcPct val="0"/>
        </a:spcAft>
        <a:buClr>
          <a:srgbClr val="000099"/>
        </a:buClr>
        <a:buChar char="–"/>
        <a:defRPr sz="1400" b="1">
          <a:solidFill>
            <a:schemeClr val="bg2"/>
          </a:solidFill>
          <a:latin typeface="+mn-lt"/>
        </a:defRPr>
      </a:lvl7pPr>
      <a:lvl8pPr marL="3371850" indent="-171450" algn="l" rtl="0" fontAlgn="base">
        <a:spcBef>
          <a:spcPct val="40000"/>
        </a:spcBef>
        <a:spcAft>
          <a:spcPct val="0"/>
        </a:spcAft>
        <a:buClr>
          <a:srgbClr val="000099"/>
        </a:buClr>
        <a:buChar char="–"/>
        <a:defRPr sz="1400" b="1">
          <a:solidFill>
            <a:schemeClr val="bg2"/>
          </a:solidFill>
          <a:latin typeface="+mn-lt"/>
        </a:defRPr>
      </a:lvl8pPr>
      <a:lvl9pPr marL="3829050" indent="-171450" algn="l" rtl="0" fontAlgn="base">
        <a:spcBef>
          <a:spcPct val="40000"/>
        </a:spcBef>
        <a:spcAft>
          <a:spcPct val="0"/>
        </a:spcAft>
        <a:buClr>
          <a:srgbClr val="000099"/>
        </a:buClr>
        <a:buChar char="–"/>
        <a:defRPr sz="1400" b="1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2.png"/><Relationship Id="rId9" Type="http://schemas.openxmlformats.org/officeDocument/2006/relationships/image" Target="../media/image3.jpeg"/><Relationship Id="rId10" Type="http://schemas.openxmlformats.org/officeDocument/2006/relationships/image" Target="../media/image4.jpeg"/><Relationship Id="rId11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hyperlink" Target="mailto:esfisher@lbl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19443"/>
            <a:ext cx="9144000" cy="2209800"/>
          </a:xfrm>
        </p:spPr>
        <p:txBody>
          <a:bodyPr/>
          <a:lstStyle/>
          <a:p>
            <a:pPr eaLnBrk="1" hangingPunct="1"/>
            <a:r>
              <a:rPr lang="en-US" sz="4400" dirty="0" smtClean="0"/>
              <a:t>Congestion Measures for </a:t>
            </a:r>
            <a:r>
              <a:rPr lang="en-US" sz="4400" dirty="0"/>
              <a:t>Organized Electricity Markets </a:t>
            </a:r>
            <a:r>
              <a:rPr lang="en-US" sz="4400" dirty="0" smtClean="0"/>
              <a:t>in the U.S.</a:t>
            </a:r>
            <a:endParaRPr lang="en-US" sz="4400" dirty="0" smtClean="0">
              <a:solidFill>
                <a:srgbClr val="000099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3274" y="3583429"/>
            <a:ext cx="8678863" cy="2339975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dirty="0"/>
              <a:t>Emily </a:t>
            </a:r>
            <a:r>
              <a:rPr lang="en-US" sz="2400" dirty="0" smtClean="0"/>
              <a:t>Fisher</a:t>
            </a:r>
          </a:p>
          <a:p>
            <a:pPr marL="0" indent="0" algn="ctr">
              <a:buNone/>
            </a:pPr>
            <a:r>
              <a:rPr lang="en-US" sz="2400" dirty="0" smtClean="0"/>
              <a:t>Lawrence Berkeley National Lab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2000" dirty="0" smtClean="0"/>
              <a:t>Center for Climate and Energy Decision Making</a:t>
            </a:r>
          </a:p>
          <a:p>
            <a:pPr marL="0" indent="0" algn="ctr">
              <a:buNone/>
            </a:pPr>
            <a:r>
              <a:rPr lang="en-US" sz="2000" dirty="0" smtClean="0"/>
              <a:t>Carnegie Mellon University</a:t>
            </a:r>
          </a:p>
          <a:p>
            <a:pPr marL="0" indent="0" algn="ctr">
              <a:buNone/>
            </a:pPr>
            <a:r>
              <a:rPr lang="en-US" sz="2000" dirty="0" smtClean="0"/>
              <a:t>February 10, 2014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Electricity Transmission </a:t>
            </a:r>
            <a:br>
              <a:rPr lang="en-US" dirty="0" smtClean="0"/>
            </a:br>
            <a:r>
              <a:rPr lang="en-US" dirty="0" smtClean="0"/>
              <a:t>Constraints and Congestion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10954377"/>
              </p:ext>
            </p:extLst>
          </p:nvPr>
        </p:nvGraphicFramePr>
        <p:xfrm>
          <a:off x="102633" y="1398589"/>
          <a:ext cx="8939213" cy="2949996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365" y="4020179"/>
            <a:ext cx="2513159" cy="18240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9694" y="4168997"/>
            <a:ext cx="2107865" cy="13982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3805" y="4938657"/>
            <a:ext cx="1540726" cy="11170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6429" y="5014595"/>
            <a:ext cx="3723355" cy="128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015298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shot 2014-02-06 at 2.39.05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8924" y="3287663"/>
            <a:ext cx="3316280" cy="29700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want to measure congestion?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9268"/>
            <a:ext cx="8939212" cy="2126891"/>
          </a:xfrm>
        </p:spPr>
        <p:txBody>
          <a:bodyPr/>
          <a:lstStyle/>
          <a:p>
            <a:r>
              <a:rPr lang="en-US" sz="2800" dirty="0" smtClean="0"/>
              <a:t>Identify how </a:t>
            </a:r>
            <a:r>
              <a:rPr lang="en-US" sz="2800" dirty="0"/>
              <a:t>much and </a:t>
            </a:r>
            <a:r>
              <a:rPr lang="en-US" sz="2800" dirty="0" smtClean="0"/>
              <a:t>where congestion exists, and how this changes over time can INFORM…</a:t>
            </a:r>
          </a:p>
          <a:p>
            <a:pPr lvl="1">
              <a:buFont typeface="Wingdings" charset="2"/>
              <a:buChar char="Ø"/>
            </a:pPr>
            <a:r>
              <a:rPr lang="en-US" sz="2400" dirty="0" smtClean="0"/>
              <a:t>Decisions about whether/how to relieve it</a:t>
            </a:r>
          </a:p>
          <a:p>
            <a:pPr lvl="1">
              <a:buFont typeface="Wingdings" charset="2"/>
              <a:buChar char="Ø"/>
            </a:pPr>
            <a:r>
              <a:rPr lang="en-US" sz="2400" dirty="0" smtClean="0"/>
              <a:t>Assessments of effectiveness of actions or policies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74172" y="5675662"/>
            <a:ext cx="18187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 smtClean="0">
                <a:solidFill>
                  <a:schemeClr val="bg2"/>
                </a:solidFill>
              </a:rPr>
              <a:t>http://</a:t>
            </a:r>
            <a:r>
              <a:rPr lang="en-US" sz="900" i="1" dirty="0" err="1" smtClean="0">
                <a:solidFill>
                  <a:schemeClr val="bg2"/>
                </a:solidFill>
              </a:rPr>
              <a:t>www.neiengineering.com</a:t>
            </a:r>
            <a:r>
              <a:rPr lang="en-US" sz="900" i="1" dirty="0" smtClean="0">
                <a:solidFill>
                  <a:schemeClr val="bg2"/>
                </a:solidFill>
              </a:rPr>
              <a:t>/</a:t>
            </a:r>
            <a:endParaRPr lang="en-US" sz="900" i="1" dirty="0">
              <a:solidFill>
                <a:schemeClr val="bg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29" y="3631144"/>
            <a:ext cx="6111861" cy="205621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53182" y="6224212"/>
            <a:ext cx="9302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 smtClean="0">
                <a:solidFill>
                  <a:schemeClr val="bg2"/>
                </a:solidFill>
              </a:rPr>
              <a:t>MISO website</a:t>
            </a:r>
            <a:endParaRPr lang="en-US" sz="900" i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242084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these congestion measures CANNOT tell 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90133"/>
            <a:ext cx="5215467" cy="4431695"/>
          </a:xfrm>
        </p:spPr>
        <p:txBody>
          <a:bodyPr/>
          <a:lstStyle/>
          <a:p>
            <a:r>
              <a:rPr lang="en-US" dirty="0" smtClean="0"/>
              <a:t>What to do (if anything) about congestion</a:t>
            </a:r>
          </a:p>
          <a:p>
            <a:endParaRPr lang="en-US" dirty="0" smtClean="0"/>
          </a:p>
          <a:p>
            <a:r>
              <a:rPr lang="en-US" dirty="0" smtClean="0"/>
              <a:t>How much money would be saved in the market if the existing congestion were removed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2734" y="1600200"/>
            <a:ext cx="28956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401025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This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7336" y="2218067"/>
            <a:ext cx="5516256" cy="3552099"/>
          </a:xfrm>
        </p:spPr>
        <p:txBody>
          <a:bodyPr/>
          <a:lstStyle/>
          <a:p>
            <a:pPr lvl="1">
              <a:buFont typeface="Wingdings" charset="2"/>
              <a:buChar char="Ø"/>
            </a:pPr>
            <a:r>
              <a:rPr lang="en-US" sz="2400" dirty="0" smtClean="0"/>
              <a:t>How congestion in organized electricity markets in the U.S. (RTOs/ISOs) is measured and reported publicly</a:t>
            </a:r>
          </a:p>
          <a:p>
            <a:pPr lvl="1">
              <a:buFont typeface="Wingdings" charset="2"/>
              <a:buChar char="Ø"/>
            </a:pPr>
            <a:endParaRPr lang="en-US" sz="2400" dirty="0"/>
          </a:p>
          <a:p>
            <a:pPr lvl="1">
              <a:buFont typeface="Wingdings" charset="2"/>
              <a:buChar char="Ø"/>
            </a:pPr>
            <a:r>
              <a:rPr lang="en-US" sz="2400" dirty="0" smtClean="0"/>
              <a:t>What are underlying factors?</a:t>
            </a:r>
          </a:p>
          <a:p>
            <a:pPr lvl="1">
              <a:buNone/>
            </a:pPr>
            <a:endParaRPr lang="en-US" sz="2400" dirty="0" smtClean="0"/>
          </a:p>
          <a:p>
            <a:pPr lvl="1">
              <a:buFont typeface="Wingdings" charset="2"/>
              <a:buChar char="Ø"/>
            </a:pPr>
            <a:r>
              <a:rPr lang="en-US" sz="2400" dirty="0" smtClean="0"/>
              <a:t>Are measures consistent and comparable?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9562"/>
            <a:ext cx="3320751" cy="43825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Prices and congestion management in organized markets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300648" y="2466519"/>
            <a:ext cx="1125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limit = 100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7692" y="2182778"/>
            <a:ext cx="104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$20/MW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18952" y="2194073"/>
            <a:ext cx="104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$30/MW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1602" y="3770347"/>
            <a:ext cx="1621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Load 150 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509504" y="2586173"/>
            <a:ext cx="514718" cy="514718"/>
          </a:xfrm>
          <a:prstGeom prst="ellipse">
            <a:avLst/>
          </a:prstGeom>
          <a:noFill/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 flipV="1">
            <a:off x="2247782" y="2838522"/>
            <a:ext cx="1233151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none" w="med" len="med"/>
          </a:ln>
          <a:effectLst/>
        </p:spPr>
      </p:cxnSp>
      <p:cxnSp>
        <p:nvCxnSpPr>
          <p:cNvPr id="11" name="Straight Connector 10"/>
          <p:cNvCxnSpPr>
            <a:stCxn id="9" idx="4"/>
          </p:cNvCxnSpPr>
          <p:nvPr/>
        </p:nvCxnSpPr>
        <p:spPr bwMode="auto">
          <a:xfrm flipH="1">
            <a:off x="3763174" y="3100891"/>
            <a:ext cx="3689" cy="622741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</p:cxnSp>
      <p:sp>
        <p:nvSpPr>
          <p:cNvPr id="12" name="Oval 11"/>
          <p:cNvSpPr/>
          <p:nvPr/>
        </p:nvSpPr>
        <p:spPr bwMode="auto">
          <a:xfrm>
            <a:off x="1720235" y="2590236"/>
            <a:ext cx="514718" cy="514718"/>
          </a:xfrm>
          <a:prstGeom prst="ellipse">
            <a:avLst/>
          </a:prstGeom>
          <a:noFill/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A</a:t>
            </a:r>
          </a:p>
        </p:txBody>
      </p:sp>
      <p:cxnSp>
        <p:nvCxnSpPr>
          <p:cNvPr id="13" name="Straight Connector 12"/>
          <p:cNvCxnSpPr>
            <a:endCxn id="12" idx="2"/>
          </p:cNvCxnSpPr>
          <p:nvPr/>
        </p:nvCxnSpPr>
        <p:spPr bwMode="auto">
          <a:xfrm>
            <a:off x="1184509" y="2838522"/>
            <a:ext cx="535726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</p:cxnSp>
      <p:sp>
        <p:nvSpPr>
          <p:cNvPr id="14" name="Rectangle 13"/>
          <p:cNvSpPr/>
          <p:nvPr/>
        </p:nvSpPr>
        <p:spPr bwMode="auto">
          <a:xfrm>
            <a:off x="312125" y="2966799"/>
            <a:ext cx="372046" cy="384831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669792" y="2620452"/>
            <a:ext cx="168329" cy="742474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Cloud 15"/>
          <p:cNvSpPr/>
          <p:nvPr/>
        </p:nvSpPr>
        <p:spPr bwMode="auto">
          <a:xfrm>
            <a:off x="414758" y="2351071"/>
            <a:ext cx="436193" cy="205243"/>
          </a:xfrm>
          <a:prstGeom prst="cloud">
            <a:avLst/>
          </a:prstGeom>
          <a:solidFill>
            <a:schemeClr val="accent4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Cloud 16"/>
          <p:cNvSpPr/>
          <p:nvPr/>
        </p:nvSpPr>
        <p:spPr bwMode="auto">
          <a:xfrm>
            <a:off x="79649" y="2157123"/>
            <a:ext cx="436193" cy="205243"/>
          </a:xfrm>
          <a:prstGeom prst="cloud">
            <a:avLst/>
          </a:prstGeom>
          <a:solidFill>
            <a:schemeClr val="accent4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747922" y="2065797"/>
            <a:ext cx="771302" cy="1205803"/>
            <a:chOff x="4653893" y="1472119"/>
            <a:chExt cx="771302" cy="1205803"/>
          </a:xfrm>
          <a:effectLst/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9" name="Rectangle 18"/>
            <p:cNvSpPr/>
            <p:nvPr/>
          </p:nvSpPr>
          <p:spPr bwMode="auto">
            <a:xfrm>
              <a:off x="4886369" y="2281795"/>
              <a:ext cx="372046" cy="384831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auto">
            <a:xfrm>
              <a:off x="5244036" y="1935448"/>
              <a:ext cx="168329" cy="742474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Cloud 20"/>
            <p:cNvSpPr/>
            <p:nvPr/>
          </p:nvSpPr>
          <p:spPr bwMode="auto">
            <a:xfrm>
              <a:off x="4989002" y="1666067"/>
              <a:ext cx="436193" cy="205243"/>
            </a:xfrm>
            <a:prstGeom prst="cloud">
              <a:avLst/>
            </a:prstGeom>
            <a:solidFill>
              <a:schemeClr val="accent4">
                <a:lumMod val="5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Cloud 21"/>
            <p:cNvSpPr/>
            <p:nvPr/>
          </p:nvSpPr>
          <p:spPr bwMode="auto">
            <a:xfrm>
              <a:off x="4653893" y="1472119"/>
              <a:ext cx="436193" cy="205243"/>
            </a:xfrm>
            <a:prstGeom prst="cloud">
              <a:avLst/>
            </a:prstGeom>
            <a:solidFill>
              <a:schemeClr val="accent4">
                <a:lumMod val="5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3592297" y="2671762"/>
            <a:ext cx="351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/>
                </a:solidFill>
              </a:rPr>
              <a:t>B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4056695" y="2836990"/>
            <a:ext cx="535726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stealth" w="med" len="med"/>
            <a:tailEnd type="none" w="med" len="med"/>
          </a:ln>
          <a:effectLst/>
        </p:spPr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06478947"/>
              </p:ext>
            </p:extLst>
          </p:nvPr>
        </p:nvGraphicFramePr>
        <p:xfrm>
          <a:off x="5588002" y="2345254"/>
          <a:ext cx="355599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266"/>
                <a:gridCol w="1202267"/>
                <a:gridCol w="115146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Dispatch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Quantity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Price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Gen 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 MW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$20/MW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Gen</a:t>
                      </a:r>
                      <a:r>
                        <a:rPr lang="en-US" baseline="0" dirty="0" smtClean="0"/>
                        <a:t>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 MW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$30/MW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Load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 MW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$30/MW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40267" y="4605863"/>
            <a:ext cx="6613960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Min 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 [</a:t>
            </a:r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gen_offer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 x [</a:t>
            </a:r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gen_output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</a:t>
            </a:r>
          </a:p>
          <a:p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s.t.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  [</a:t>
            </a:r>
            <a:r>
              <a:rPr lang="en-US" sz="2000" dirty="0" err="1">
                <a:solidFill>
                  <a:srgbClr val="000000"/>
                </a:solidFill>
                <a:sym typeface="Symbol"/>
              </a:rPr>
              <a:t>gen_output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 +  [load] +  [</a:t>
            </a:r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trans_flow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  buses (</a:t>
            </a:r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λ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)</a:t>
            </a:r>
          </a:p>
          <a:p>
            <a:r>
              <a:rPr lang="en-US" sz="2000" dirty="0">
                <a:solidFill>
                  <a:srgbClr val="000000"/>
                </a:solidFill>
                <a:sym typeface="Symbol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     </a:t>
            </a:r>
            <a:r>
              <a:rPr lang="en-US" sz="2000" dirty="0">
                <a:solidFill>
                  <a:srgbClr val="000000"/>
                </a:solidFill>
                <a:sym typeface="Symbol"/>
              </a:rPr>
              <a:t>[</a:t>
            </a:r>
            <a:r>
              <a:rPr lang="en-US" sz="2000" dirty="0" err="1">
                <a:solidFill>
                  <a:srgbClr val="000000"/>
                </a:solidFill>
                <a:sym typeface="Symbol"/>
              </a:rPr>
              <a:t>trans_flow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 ≤ [</a:t>
            </a:r>
            <a:r>
              <a:rPr lang="en-US" sz="2000" dirty="0" err="1" smtClean="0">
                <a:solidFill>
                  <a:srgbClr val="000000"/>
                </a:solidFill>
                <a:sym typeface="Symbol"/>
              </a:rPr>
              <a:t>trans_MAX_flow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]                line     (μ)</a:t>
            </a:r>
            <a:endParaRPr lang="en-US" sz="2000" dirty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00"/>
                </a:solidFill>
                <a:sym typeface="Symbol"/>
              </a:rPr>
              <a:t>      …</a:t>
            </a:r>
          </a:p>
          <a:p>
            <a:r>
              <a:rPr lang="en-US" sz="2000" dirty="0">
                <a:solidFill>
                  <a:srgbClr val="000000"/>
                </a:solidFill>
                <a:sym typeface="Symbol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sym typeface="Symbol"/>
              </a:rPr>
              <a:t>     </a:t>
            </a:r>
            <a:endParaRPr lang="en-US" sz="2000" dirty="0">
              <a:solidFill>
                <a:srgbClr val="000000"/>
              </a:solidFill>
              <a:sym typeface="Symbol"/>
            </a:endParaRPr>
          </a:p>
          <a:p>
            <a:endParaRPr lang="en-US" dirty="0">
              <a:solidFill>
                <a:srgbClr val="000000"/>
              </a:solidFill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6248400" y="4250264"/>
            <a:ext cx="2776459" cy="1032934"/>
            <a:chOff x="6248400" y="4114800"/>
            <a:chExt cx="2776459" cy="1032934"/>
          </a:xfrm>
        </p:grpSpPr>
        <p:sp>
          <p:nvSpPr>
            <p:cNvPr id="26" name="Oval 25"/>
            <p:cNvSpPr/>
            <p:nvPr/>
          </p:nvSpPr>
          <p:spPr bwMode="auto">
            <a:xfrm>
              <a:off x="6536267" y="4792134"/>
              <a:ext cx="423334" cy="355600"/>
            </a:xfrm>
            <a:prstGeom prst="ellipse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30" name="Straight Arrow Connector 29"/>
            <p:cNvCxnSpPr>
              <a:endCxn id="26" idx="7"/>
            </p:cNvCxnSpPr>
            <p:nvPr/>
          </p:nvCxnSpPr>
          <p:spPr bwMode="auto">
            <a:xfrm flipH="1">
              <a:off x="6897605" y="4504267"/>
              <a:ext cx="620795" cy="339943"/>
            </a:xfrm>
            <a:prstGeom prst="straightConnector1">
              <a:avLst/>
            </a:prstGeom>
            <a:solidFill>
              <a:schemeClr val="bg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sm" len="sm"/>
              <a:tailEnd type="arrow"/>
            </a:ln>
            <a:effectLst/>
          </p:spPr>
        </p:cxnSp>
        <p:sp>
          <p:nvSpPr>
            <p:cNvPr id="31" name="TextBox 30"/>
            <p:cNvSpPr txBox="1"/>
            <p:nvPr/>
          </p:nvSpPr>
          <p:spPr>
            <a:xfrm>
              <a:off x="6248400" y="4114800"/>
              <a:ext cx="2776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Locational Marginal Price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231467" y="5266265"/>
            <a:ext cx="2366078" cy="1165198"/>
            <a:chOff x="6231467" y="5130801"/>
            <a:chExt cx="2366078" cy="1165198"/>
          </a:xfrm>
        </p:grpSpPr>
        <p:sp>
          <p:nvSpPr>
            <p:cNvPr id="33" name="Oval 32"/>
            <p:cNvSpPr/>
            <p:nvPr/>
          </p:nvSpPr>
          <p:spPr bwMode="auto">
            <a:xfrm>
              <a:off x="6519334" y="5130801"/>
              <a:ext cx="423334" cy="355600"/>
            </a:xfrm>
            <a:prstGeom prst="ellipse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34" name="Straight Arrow Connector 33"/>
            <p:cNvCxnSpPr/>
            <p:nvPr/>
          </p:nvCxnSpPr>
          <p:spPr bwMode="auto">
            <a:xfrm flipH="1" flipV="1">
              <a:off x="6829873" y="5555411"/>
              <a:ext cx="282127" cy="405122"/>
            </a:xfrm>
            <a:prstGeom prst="straightConnector1">
              <a:avLst/>
            </a:prstGeom>
            <a:solidFill>
              <a:schemeClr val="bg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sm" len="sm"/>
              <a:tailEnd type="arrow"/>
            </a:ln>
            <a:effectLst/>
          </p:spPr>
        </p:cxnSp>
        <p:sp>
          <p:nvSpPr>
            <p:cNvPr id="35" name="TextBox 34"/>
            <p:cNvSpPr txBox="1"/>
            <p:nvPr/>
          </p:nvSpPr>
          <p:spPr>
            <a:xfrm>
              <a:off x="6231467" y="5926667"/>
              <a:ext cx="23660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Shadow Price of Line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42053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Congestion cost and congestion value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977046" y="1975463"/>
            <a:ext cx="1125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limit = 100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54090" y="1691722"/>
            <a:ext cx="104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$20/MW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95350" y="1703017"/>
            <a:ext cx="104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$30/MW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8000" y="3279291"/>
            <a:ext cx="1621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Load 150 MW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185902" y="2095117"/>
            <a:ext cx="514718" cy="514718"/>
          </a:xfrm>
          <a:prstGeom prst="ellipse">
            <a:avLst/>
          </a:prstGeom>
          <a:noFill/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 bwMode="auto">
          <a:xfrm flipV="1">
            <a:off x="3924180" y="2347466"/>
            <a:ext cx="1233151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none" w="med" len="med"/>
          </a:ln>
          <a:effectLst/>
        </p:spPr>
      </p:cxnSp>
      <p:cxnSp>
        <p:nvCxnSpPr>
          <p:cNvPr id="11" name="Straight Connector 10"/>
          <p:cNvCxnSpPr>
            <a:stCxn id="9" idx="4"/>
          </p:cNvCxnSpPr>
          <p:nvPr/>
        </p:nvCxnSpPr>
        <p:spPr bwMode="auto">
          <a:xfrm flipH="1">
            <a:off x="5439572" y="2609835"/>
            <a:ext cx="3689" cy="622741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</p:cxnSp>
      <p:sp>
        <p:nvSpPr>
          <p:cNvPr id="12" name="Oval 11"/>
          <p:cNvSpPr/>
          <p:nvPr/>
        </p:nvSpPr>
        <p:spPr bwMode="auto">
          <a:xfrm>
            <a:off x="3396633" y="2099180"/>
            <a:ext cx="514718" cy="514718"/>
          </a:xfrm>
          <a:prstGeom prst="ellipse">
            <a:avLst/>
          </a:prstGeom>
          <a:noFill/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A</a:t>
            </a:r>
          </a:p>
        </p:txBody>
      </p:sp>
      <p:cxnSp>
        <p:nvCxnSpPr>
          <p:cNvPr id="14" name="Straight Connector 13"/>
          <p:cNvCxnSpPr>
            <a:endCxn id="12" idx="2"/>
          </p:cNvCxnSpPr>
          <p:nvPr/>
        </p:nvCxnSpPr>
        <p:spPr bwMode="auto">
          <a:xfrm>
            <a:off x="2860907" y="2347466"/>
            <a:ext cx="535726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none" w="sm" len="sm"/>
            <a:tailEnd type="stealth" w="med" len="med"/>
          </a:ln>
          <a:effectLst/>
        </p:spPr>
      </p:cxnSp>
      <p:sp>
        <p:nvSpPr>
          <p:cNvPr id="17" name="Rectangle 16"/>
          <p:cNvSpPr/>
          <p:nvPr/>
        </p:nvSpPr>
        <p:spPr bwMode="auto">
          <a:xfrm>
            <a:off x="1988523" y="2475743"/>
            <a:ext cx="372046" cy="384831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2346190" y="2129396"/>
            <a:ext cx="168329" cy="742474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Cloud 18"/>
          <p:cNvSpPr/>
          <p:nvPr/>
        </p:nvSpPr>
        <p:spPr bwMode="auto">
          <a:xfrm>
            <a:off x="2091156" y="1860015"/>
            <a:ext cx="436193" cy="205243"/>
          </a:xfrm>
          <a:prstGeom prst="cloud">
            <a:avLst/>
          </a:prstGeom>
          <a:solidFill>
            <a:schemeClr val="accent4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Cloud 19"/>
          <p:cNvSpPr/>
          <p:nvPr/>
        </p:nvSpPr>
        <p:spPr bwMode="auto">
          <a:xfrm>
            <a:off x="1756047" y="1666067"/>
            <a:ext cx="436193" cy="205243"/>
          </a:xfrm>
          <a:prstGeom prst="cloud">
            <a:avLst/>
          </a:prstGeom>
          <a:solidFill>
            <a:schemeClr val="accent4">
              <a:lumMod val="5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6424320" y="1574741"/>
            <a:ext cx="771302" cy="1205803"/>
            <a:chOff x="4653893" y="1472119"/>
            <a:chExt cx="771302" cy="1205803"/>
          </a:xfrm>
          <a:effectLst/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2" name="Rectangle 21"/>
            <p:cNvSpPr/>
            <p:nvPr/>
          </p:nvSpPr>
          <p:spPr bwMode="auto">
            <a:xfrm>
              <a:off x="4886369" y="2281795"/>
              <a:ext cx="372046" cy="384831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Rectangle 22"/>
            <p:cNvSpPr/>
            <p:nvPr/>
          </p:nvSpPr>
          <p:spPr bwMode="auto">
            <a:xfrm>
              <a:off x="5244036" y="1935448"/>
              <a:ext cx="168329" cy="742474"/>
            </a:xfrm>
            <a:prstGeom prst="rect">
              <a:avLst/>
            </a:prstGeom>
            <a:solidFill>
              <a:schemeClr val="bg1">
                <a:lumMod val="60000"/>
                <a:lumOff val="4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Cloud 23"/>
            <p:cNvSpPr/>
            <p:nvPr/>
          </p:nvSpPr>
          <p:spPr bwMode="auto">
            <a:xfrm>
              <a:off x="4989002" y="1666067"/>
              <a:ext cx="436193" cy="205243"/>
            </a:xfrm>
            <a:prstGeom prst="cloud">
              <a:avLst/>
            </a:prstGeom>
            <a:solidFill>
              <a:schemeClr val="accent4">
                <a:lumMod val="5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Cloud 24"/>
            <p:cNvSpPr/>
            <p:nvPr/>
          </p:nvSpPr>
          <p:spPr bwMode="auto">
            <a:xfrm>
              <a:off x="4653893" y="1472119"/>
              <a:ext cx="436193" cy="205243"/>
            </a:xfrm>
            <a:prstGeom prst="cloud">
              <a:avLst/>
            </a:prstGeom>
            <a:solidFill>
              <a:schemeClr val="accent4">
                <a:lumMod val="50000"/>
              </a:schemeClr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stealth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19206695"/>
              </p:ext>
            </p:extLst>
          </p:nvPr>
        </p:nvGraphicFramePr>
        <p:xfrm>
          <a:off x="356544" y="4591094"/>
          <a:ext cx="373596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5983"/>
                <a:gridCol w="1758929"/>
                <a:gridCol w="87105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bg2"/>
                          </a:solidFill>
                        </a:rPr>
                        <a:t>Load</a:t>
                      </a:r>
                      <a:r>
                        <a:rPr lang="en-US" sz="1400" b="0" baseline="0" dirty="0" smtClean="0">
                          <a:solidFill>
                            <a:schemeClr val="bg2"/>
                          </a:solidFill>
                        </a:rPr>
                        <a:t> B</a:t>
                      </a:r>
                      <a:endParaRPr lang="en-US" sz="14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bg2"/>
                          </a:solidFill>
                        </a:rPr>
                        <a:t>150 MW </a:t>
                      </a:r>
                      <a:r>
                        <a:rPr lang="en-US" sz="1400" b="0" dirty="0" err="1" smtClean="0">
                          <a:solidFill>
                            <a:schemeClr val="bg2"/>
                          </a:solidFill>
                        </a:rPr>
                        <a:t>x</a:t>
                      </a:r>
                      <a:r>
                        <a:rPr lang="en-US" sz="1400" b="0" baseline="0" dirty="0" smtClean="0">
                          <a:solidFill>
                            <a:schemeClr val="bg2"/>
                          </a:solidFill>
                        </a:rPr>
                        <a:t> $30/MW</a:t>
                      </a:r>
                      <a:endParaRPr lang="en-US" sz="14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bg2"/>
                          </a:solidFill>
                        </a:rPr>
                        <a:t>$4,500</a:t>
                      </a:r>
                      <a:endParaRPr lang="en-US" sz="14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0" i="0" dirty="0" smtClean="0">
                          <a:solidFill>
                            <a:schemeClr val="bg2"/>
                          </a:solidFill>
                        </a:rPr>
                        <a:t>Gen A</a:t>
                      </a:r>
                      <a:endParaRPr lang="en-US" sz="1400" b="0" i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0" dirty="0" smtClean="0">
                          <a:solidFill>
                            <a:schemeClr val="bg2"/>
                          </a:solidFill>
                        </a:rPr>
                        <a:t>100 MW </a:t>
                      </a:r>
                      <a:r>
                        <a:rPr lang="en-US" sz="1400" b="0" i="0" dirty="0" err="1" smtClean="0">
                          <a:solidFill>
                            <a:schemeClr val="bg2"/>
                          </a:solidFill>
                        </a:rPr>
                        <a:t>x</a:t>
                      </a:r>
                      <a:r>
                        <a:rPr lang="en-US" sz="1400" b="0" i="0" dirty="0" smtClean="0">
                          <a:solidFill>
                            <a:schemeClr val="bg2"/>
                          </a:solidFill>
                        </a:rPr>
                        <a:t> $20/MW</a:t>
                      </a:r>
                      <a:endParaRPr lang="en-US" sz="1400" b="0" i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i="0" dirty="0" smtClean="0">
                          <a:solidFill>
                            <a:schemeClr val="bg2"/>
                          </a:solidFill>
                        </a:rPr>
                        <a:t>-$2,000</a:t>
                      </a:r>
                      <a:endParaRPr lang="en-US" sz="1400" b="0" i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Gen B</a:t>
                      </a:r>
                      <a:endParaRPr lang="en-US" sz="1400" dirty="0"/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50 MW </a:t>
                      </a:r>
                      <a:r>
                        <a:rPr lang="en-US" sz="1400" dirty="0" err="1" smtClean="0"/>
                        <a:t>x</a:t>
                      </a:r>
                      <a:r>
                        <a:rPr lang="en-US" sz="1400" dirty="0" smtClean="0"/>
                        <a:t> $30/MW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-$1,500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Cong.</a:t>
                      </a:r>
                      <a:r>
                        <a:rPr lang="en-US" sz="1400" baseline="0" dirty="0" smtClean="0"/>
                        <a:t> Cost</a:t>
                      </a:r>
                      <a:endParaRPr lang="en-US" sz="1400" dirty="0"/>
                    </a:p>
                  </a:txBody>
                  <a:tcPr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$1,000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268695" y="2180706"/>
            <a:ext cx="3513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0" y="4181825"/>
            <a:ext cx="4340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2"/>
                </a:solidFill>
              </a:rPr>
              <a:t>Congestion cost  </a:t>
            </a:r>
            <a:r>
              <a:rPr lang="en-US" dirty="0" smtClean="0">
                <a:solidFill>
                  <a:schemeClr val="bg2"/>
                </a:solidFill>
              </a:rPr>
              <a:t>- accounting measure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604126" y="4186423"/>
            <a:ext cx="4327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2"/>
                </a:solidFill>
              </a:rPr>
              <a:t>Congestion value  </a:t>
            </a:r>
            <a:r>
              <a:rPr lang="en-US" dirty="0" smtClean="0">
                <a:solidFill>
                  <a:schemeClr val="bg2"/>
                </a:solidFill>
              </a:rPr>
              <a:t>- economic measure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39235" y="5990527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/>
                </a:solidFill>
              </a:rPr>
              <a:t>Shadow price </a:t>
            </a:r>
            <a:r>
              <a:rPr lang="en-US" dirty="0" err="1" smtClean="0">
                <a:solidFill>
                  <a:schemeClr val="bg2"/>
                </a:solidFill>
              </a:rPr>
              <a:t>x</a:t>
            </a:r>
            <a:r>
              <a:rPr lang="en-US" dirty="0" smtClean="0">
                <a:solidFill>
                  <a:schemeClr val="bg2"/>
                </a:solidFill>
              </a:rPr>
              <a:t> Flow</a:t>
            </a:r>
            <a:endParaRPr lang="en-US" dirty="0">
              <a:solidFill>
                <a:schemeClr val="bg2"/>
              </a:solidFill>
            </a:endParaRPr>
          </a:p>
        </p:txBody>
      </p:sp>
      <p:cxnSp>
        <p:nvCxnSpPr>
          <p:cNvPr id="38" name="Straight Connector 37"/>
          <p:cNvCxnSpPr/>
          <p:nvPr/>
        </p:nvCxnSpPr>
        <p:spPr bwMode="auto">
          <a:xfrm>
            <a:off x="5733093" y="2345934"/>
            <a:ext cx="535726" cy="9073"/>
          </a:xfrm>
          <a:prstGeom prst="line">
            <a:avLst/>
          </a:prstGeom>
          <a:solidFill>
            <a:schemeClr val="bg1"/>
          </a:solidFill>
          <a:ln w="63500" cap="flat" cmpd="sng" algn="ctr">
            <a:solidFill>
              <a:schemeClr val="bg1"/>
            </a:solidFill>
            <a:prstDash val="solid"/>
            <a:round/>
            <a:headEnd type="stealth" w="med" len="med"/>
            <a:tailEnd type="none" w="med" len="med"/>
          </a:ln>
          <a:effectLst/>
        </p:spPr>
      </p:cxnSp>
      <p:sp>
        <p:nvSpPr>
          <p:cNvPr id="39" name="TextBox 38"/>
          <p:cNvSpPr txBox="1"/>
          <p:nvPr/>
        </p:nvSpPr>
        <p:spPr>
          <a:xfrm>
            <a:off x="5142951" y="4693399"/>
            <a:ext cx="3116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/>
                </a:solidFill>
              </a:rPr>
              <a:t>$10/MW </a:t>
            </a:r>
            <a:r>
              <a:rPr lang="en-US" dirty="0" err="1" smtClean="0">
                <a:solidFill>
                  <a:schemeClr val="bg2"/>
                </a:solidFill>
              </a:rPr>
              <a:t>x</a:t>
            </a:r>
            <a:r>
              <a:rPr lang="en-US" dirty="0" smtClean="0">
                <a:solidFill>
                  <a:schemeClr val="bg2"/>
                </a:solidFill>
              </a:rPr>
              <a:t> 100 MW = $1,000</a:t>
            </a:r>
            <a:endParaRPr lang="en-US" dirty="0">
              <a:solidFill>
                <a:schemeClr val="bg2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 bwMode="auto">
          <a:xfrm rot="5400000" flipH="1" flipV="1">
            <a:off x="5484499" y="5214441"/>
            <a:ext cx="346345" cy="205270"/>
          </a:xfrm>
          <a:prstGeom prst="straightConnector1">
            <a:avLst/>
          </a:prstGeom>
          <a:solidFill>
            <a:schemeClr val="bg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  <p:cxnSp>
        <p:nvCxnSpPr>
          <p:cNvPr id="42" name="Straight Arrow Connector 41"/>
          <p:cNvCxnSpPr/>
          <p:nvPr/>
        </p:nvCxnSpPr>
        <p:spPr bwMode="auto">
          <a:xfrm rot="16200000" flipV="1">
            <a:off x="6350498" y="5451753"/>
            <a:ext cx="885110" cy="218095"/>
          </a:xfrm>
          <a:prstGeom prst="straightConnector1">
            <a:avLst/>
          </a:prstGeom>
          <a:solidFill>
            <a:schemeClr val="bg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47" name="TextBox 46"/>
          <p:cNvSpPr txBox="1"/>
          <p:nvPr/>
        </p:nvSpPr>
        <p:spPr>
          <a:xfrm>
            <a:off x="4360372" y="5424577"/>
            <a:ext cx="24009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2"/>
                </a:solidFill>
              </a:rPr>
              <a:t>$3,500 +$20 - $30 = $3,490</a:t>
            </a:r>
            <a:endParaRPr lang="en-US" sz="1400" dirty="0">
              <a:solidFill>
                <a:schemeClr val="bg2"/>
              </a:solidFill>
            </a:endParaRPr>
          </a:p>
        </p:txBody>
      </p:sp>
      <p:cxnSp>
        <p:nvCxnSpPr>
          <p:cNvPr id="49" name="Straight Arrow Connector 48"/>
          <p:cNvCxnSpPr>
            <a:endCxn id="47" idx="2"/>
          </p:cNvCxnSpPr>
          <p:nvPr/>
        </p:nvCxnSpPr>
        <p:spPr bwMode="auto">
          <a:xfrm rot="5400000" flipH="1" flipV="1">
            <a:off x="5294131" y="5812102"/>
            <a:ext cx="346442" cy="186946"/>
          </a:xfrm>
          <a:prstGeom prst="straightConnector1">
            <a:avLst/>
          </a:prstGeom>
          <a:solidFill>
            <a:schemeClr val="bg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196579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9" name="Picture 8" descr="Screen shot 2013-12-16 at 11.57.58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0" y="1108731"/>
            <a:ext cx="9144000" cy="53850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83092" y="5823767"/>
            <a:ext cx="2860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2"/>
                </a:solidFill>
              </a:rPr>
              <a:t>Updated June 21, 2013</a:t>
            </a:r>
          </a:p>
          <a:p>
            <a:r>
              <a:rPr lang="en-US" sz="1200" dirty="0" smtClean="0">
                <a:solidFill>
                  <a:schemeClr val="bg2"/>
                </a:solidFill>
              </a:rPr>
              <a:t>Source</a:t>
            </a:r>
            <a:r>
              <a:rPr lang="en-US" sz="1200" dirty="0">
                <a:solidFill>
                  <a:schemeClr val="bg2"/>
                </a:solidFill>
              </a:rPr>
              <a:t>: http://</a:t>
            </a:r>
            <a:r>
              <a:rPr lang="en-US" sz="1200" dirty="0" err="1">
                <a:solidFill>
                  <a:schemeClr val="bg2"/>
                </a:solidFill>
              </a:rPr>
              <a:t>www.ferc.gov</a:t>
            </a:r>
            <a:r>
              <a:rPr lang="en-US" sz="1200" dirty="0">
                <a:solidFill>
                  <a:schemeClr val="bg2"/>
                </a:solidFill>
              </a:rPr>
              <a:t>/market-oversight/</a:t>
            </a:r>
            <a:r>
              <a:rPr lang="en-US" sz="1200" dirty="0" err="1">
                <a:solidFill>
                  <a:schemeClr val="bg2"/>
                </a:solidFill>
              </a:rPr>
              <a:t>mkt</a:t>
            </a:r>
            <a:r>
              <a:rPr lang="en-US" sz="1200" dirty="0">
                <a:solidFill>
                  <a:schemeClr val="bg2"/>
                </a:solidFill>
              </a:rPr>
              <a:t>-electric/</a:t>
            </a:r>
            <a:r>
              <a:rPr lang="en-US" sz="1200" dirty="0" err="1">
                <a:solidFill>
                  <a:schemeClr val="bg2"/>
                </a:solidFill>
              </a:rPr>
              <a:t>overview.asp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85863"/>
          </a:xfrm>
        </p:spPr>
        <p:txBody>
          <a:bodyPr/>
          <a:lstStyle/>
          <a:p>
            <a:r>
              <a:rPr lang="en-US" dirty="0" smtClean="0"/>
              <a:t>ISOs and RTOs in the 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62863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272" y="228282"/>
            <a:ext cx="8565728" cy="6020118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56910" y="6333676"/>
            <a:ext cx="2877247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000000"/>
                </a:solidFill>
              </a:rPr>
              <a:t>Source: Annual State of Market reports</a:t>
            </a:r>
            <a:endParaRPr lang="en-US" sz="1200" i="1" dirty="0">
              <a:solidFill>
                <a:srgbClr val="00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360819" y="2638404"/>
            <a:ext cx="1288446" cy="3287878"/>
            <a:chOff x="7360819" y="2638404"/>
            <a:chExt cx="1288446" cy="3287878"/>
          </a:xfrm>
        </p:grpSpPr>
        <p:sp>
          <p:nvSpPr>
            <p:cNvPr id="2" name="TextBox 1"/>
            <p:cNvSpPr txBox="1"/>
            <p:nvPr/>
          </p:nvSpPr>
          <p:spPr>
            <a:xfrm>
              <a:off x="7360819" y="2638404"/>
              <a:ext cx="12884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0000"/>
                  </a:solidFill>
                </a:rPr>
                <a:t>2011</a:t>
              </a:r>
            </a:p>
            <a:p>
              <a:pPr algn="ctr"/>
              <a:r>
                <a:rPr lang="en-US" dirty="0" smtClean="0">
                  <a:solidFill>
                    <a:srgbClr val="000000"/>
                  </a:solidFill>
                </a:rPr>
                <a:t>Peak Load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550208" y="3468898"/>
              <a:ext cx="1031352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00"/>
                  </a:solidFill>
                </a:rPr>
                <a:t>158 GW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493004" y="4398025"/>
              <a:ext cx="1031352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00"/>
                  </a:solidFill>
                </a:rPr>
                <a:t>104 GW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517662" y="4841868"/>
              <a:ext cx="902974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00"/>
                  </a:solidFill>
                </a:rPr>
                <a:t>34 GW</a:t>
              </a:r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603971" y="5556950"/>
              <a:ext cx="902974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0000"/>
                  </a:solidFill>
                </a:rPr>
                <a:t>28 GW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7613994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6" name="Picture 5" descr="Screen shot 2014-02-05 at 4.43.05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3200400" y="0"/>
            <a:ext cx="5943600" cy="355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85279" y="1320287"/>
            <a:ext cx="983462" cy="523220"/>
          </a:xfrm>
          <a:prstGeom prst="rect">
            <a:avLst/>
          </a:prstGeom>
          <a:solidFill>
            <a:schemeClr val="tx1"/>
          </a:solidFill>
          <a:ln w="5080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2"/>
                </a:solidFill>
              </a:rPr>
              <a:t>2007</a:t>
            </a:r>
            <a:endParaRPr lang="en-US" sz="2800" dirty="0">
              <a:solidFill>
                <a:schemeClr val="bg2"/>
              </a:solidFill>
            </a:endParaRPr>
          </a:p>
        </p:txBody>
      </p:sp>
      <p:pic>
        <p:nvPicPr>
          <p:cNvPr id="8" name="Picture 7" descr="Screen shot 2014-02-05 at 4.43.12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197950" y="2921628"/>
            <a:ext cx="5702300" cy="3505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2929" y="4801514"/>
            <a:ext cx="956812" cy="523220"/>
          </a:xfrm>
          <a:prstGeom prst="rect">
            <a:avLst/>
          </a:prstGeom>
          <a:solidFill>
            <a:schemeClr val="tx1"/>
          </a:solidFill>
          <a:ln w="5080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2"/>
                </a:solidFill>
              </a:rPr>
              <a:t>2011</a:t>
            </a:r>
            <a:endParaRPr lang="en-US" sz="2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916465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6" name="Picture 5" descr="Screen shot 2014-02-06 at 2.48.14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811" y="0"/>
            <a:ext cx="4114800" cy="4965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330" y="2666294"/>
            <a:ext cx="1582384" cy="523220"/>
          </a:xfrm>
          <a:prstGeom prst="rect">
            <a:avLst/>
          </a:prstGeom>
          <a:solidFill>
            <a:schemeClr val="tx1"/>
          </a:solidFill>
          <a:ln w="5080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2"/>
                </a:solidFill>
              </a:rPr>
              <a:t>12/18/13</a:t>
            </a:r>
            <a:endParaRPr lang="en-US" sz="2800" dirty="0">
              <a:solidFill>
                <a:schemeClr val="bg2"/>
              </a:solidFill>
            </a:endParaRPr>
          </a:p>
        </p:txBody>
      </p:sp>
      <p:pic>
        <p:nvPicPr>
          <p:cNvPr id="9" name="Picture 8" descr="Screen shot 2014-02-06 at 2.48.36 P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2657" y="1748001"/>
            <a:ext cx="3937000" cy="4749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20403" y="4505942"/>
            <a:ext cx="1582384" cy="523220"/>
          </a:xfrm>
          <a:prstGeom prst="rect">
            <a:avLst/>
          </a:prstGeom>
          <a:solidFill>
            <a:schemeClr val="tx1"/>
          </a:solidFill>
          <a:ln w="50800"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2"/>
                </a:solidFill>
              </a:rPr>
              <a:t>12/19/13</a:t>
            </a:r>
            <a:endParaRPr lang="en-US" sz="28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Publicly-reported congestion measures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290032710"/>
              </p:ext>
            </p:extLst>
          </p:nvPr>
        </p:nvGraphicFramePr>
        <p:xfrm>
          <a:off x="253911" y="1358517"/>
          <a:ext cx="8508423" cy="4607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8794"/>
                <a:gridCol w="936530"/>
                <a:gridCol w="936531"/>
                <a:gridCol w="654288"/>
                <a:gridCol w="718434"/>
                <a:gridCol w="615801"/>
                <a:gridCol w="898045"/>
              </a:tblGrid>
              <a:tr h="38177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ISO-NE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NYISO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PJM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MISO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SPP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0000"/>
                          </a:solidFill>
                        </a:rPr>
                        <a:t>CAISO</a:t>
                      </a: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r>
                        <a:rPr lang="en-US" dirty="0" smtClean="0"/>
                        <a:t>Total System Congestion Cost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r>
                        <a:rPr lang="en-US" dirty="0" smtClean="0"/>
                        <a:t>Total System Congestion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r>
                        <a:rPr lang="en-US" dirty="0" smtClean="0"/>
                        <a:t>Congestion on specific interface/</a:t>
                      </a:r>
                      <a:r>
                        <a:rPr lang="en-US" dirty="0" err="1" smtClean="0"/>
                        <a:t>flowgate</a:t>
                      </a:r>
                      <a:r>
                        <a:rPr lang="en-US" dirty="0" smtClean="0"/>
                        <a:t>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Frequency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 </a:t>
                      </a:r>
                    </a:p>
                    <a:p>
                      <a:pPr algn="ctr"/>
                      <a:r>
                        <a:rPr lang="en-US" sz="1400" dirty="0" smtClean="0"/>
                        <a:t>(until ‘10)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Charges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X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(until ‘10)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Price impact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r>
                        <a:rPr lang="en-US" dirty="0" smtClean="0"/>
                        <a:t>Ratio congestion cost to load (reports in 2010</a:t>
                      </a:r>
                      <a:r>
                        <a:rPr lang="en-US" baseline="0" dirty="0" smtClean="0"/>
                        <a:t> and </a:t>
                      </a:r>
                      <a:r>
                        <a:rPr lang="en-US" dirty="0" smtClean="0"/>
                        <a:t>2011)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</a:tr>
              <a:tr h="381776">
                <a:tc>
                  <a:txBody>
                    <a:bodyPr/>
                    <a:lstStyle/>
                    <a:p>
                      <a:r>
                        <a:rPr lang="en-US" dirty="0" smtClean="0"/>
                        <a:t>Other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787262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Drivers of congestion measured by congestion cost/value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Cloud 4"/>
          <p:cNvSpPr/>
          <p:nvPr/>
        </p:nvSpPr>
        <p:spPr bwMode="auto">
          <a:xfrm>
            <a:off x="369456" y="2147453"/>
            <a:ext cx="3509817" cy="1316183"/>
          </a:xfrm>
          <a:prstGeom prst="cloud">
            <a:avLst/>
          </a:pr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Macro/external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 effects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8" name="Cloud 7"/>
          <p:cNvSpPr/>
          <p:nvPr/>
        </p:nvSpPr>
        <p:spPr bwMode="auto">
          <a:xfrm>
            <a:off x="2715492" y="2830945"/>
            <a:ext cx="3509817" cy="1316183"/>
          </a:xfrm>
          <a:prstGeom prst="cloud">
            <a:avLst/>
          </a:pr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Market design 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effects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9" name="Cloud 8"/>
          <p:cNvSpPr/>
          <p:nvPr/>
        </p:nvSpPr>
        <p:spPr bwMode="auto">
          <a:xfrm>
            <a:off x="4886037" y="3417455"/>
            <a:ext cx="3509817" cy="1491674"/>
          </a:xfrm>
          <a:prstGeom prst="cloud">
            <a:avLst/>
          </a:pr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Deviations from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Arial" charset="0"/>
              </a:rPr>
              <a:t> pricing theory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0727" y="5472545"/>
            <a:ext cx="3735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2"/>
                </a:solidFill>
              </a:rPr>
              <a:t>(</a:t>
            </a:r>
            <a:r>
              <a:rPr lang="en-US" sz="2800" i="1" dirty="0" smtClean="0">
                <a:solidFill>
                  <a:schemeClr val="bg2"/>
                </a:solidFill>
              </a:rPr>
              <a:t>Working Framework!</a:t>
            </a:r>
            <a:r>
              <a:rPr lang="en-US" sz="2800" dirty="0" smtClean="0">
                <a:solidFill>
                  <a:schemeClr val="bg2"/>
                </a:solidFill>
              </a:rPr>
              <a:t>)</a:t>
            </a:r>
            <a:endParaRPr lang="en-US" sz="28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</a:t>
            </a:r>
            <a:r>
              <a:rPr lang="en-US" dirty="0" smtClean="0"/>
              <a:t>-specific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848"/>
            <a:ext cx="8939212" cy="4770847"/>
          </a:xfrm>
        </p:spPr>
        <p:txBody>
          <a:bodyPr/>
          <a:lstStyle/>
          <a:p>
            <a:r>
              <a:rPr lang="en-US" dirty="0" smtClean="0"/>
              <a:t>Market rules and congestion management</a:t>
            </a:r>
          </a:p>
          <a:p>
            <a:pPr lvl="1"/>
            <a:r>
              <a:rPr lang="en-US" dirty="0" smtClean="0"/>
              <a:t>Settlement periods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TLRs</a:t>
            </a:r>
          </a:p>
          <a:p>
            <a:pPr lvl="1"/>
            <a:r>
              <a:rPr lang="en-US" dirty="0" smtClean="0"/>
              <a:t>Change in market footprint or rules</a:t>
            </a:r>
          </a:p>
          <a:p>
            <a:r>
              <a:rPr lang="en-US" dirty="0" smtClean="0"/>
              <a:t>How much flow pays congestion prices</a:t>
            </a:r>
          </a:p>
          <a:p>
            <a:pPr lvl="1"/>
            <a:r>
              <a:rPr lang="en-US" dirty="0" smtClean="0"/>
              <a:t>Internal bilateral transactions</a:t>
            </a:r>
          </a:p>
          <a:p>
            <a:pPr lvl="1"/>
            <a:r>
              <a:rPr lang="en-US" dirty="0" smtClean="0"/>
              <a:t>Grandfathered rights</a:t>
            </a:r>
          </a:p>
          <a:p>
            <a:pPr lvl="1"/>
            <a:r>
              <a:rPr lang="en-US" dirty="0" smtClean="0"/>
              <a:t>Unscheduled loop flow</a:t>
            </a:r>
          </a:p>
          <a:p>
            <a:pPr lvl="1"/>
            <a:r>
              <a:rPr lang="en-US" dirty="0" smtClean="0"/>
              <a:t>etc.</a:t>
            </a:r>
          </a:p>
          <a:p>
            <a:r>
              <a:rPr lang="en-US" dirty="0" smtClean="0"/>
              <a:t>How congestion prices are calculated</a:t>
            </a:r>
          </a:p>
          <a:p>
            <a:pPr lvl="1"/>
            <a:r>
              <a:rPr lang="en-US" dirty="0" smtClean="0"/>
              <a:t>Zonal vs. nodal prices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reference bus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constraint shadow price limit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192970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Example 1 – Market rules and congestion management: </a:t>
            </a:r>
            <a:r>
              <a:rPr lang="en-US" dirty="0" err="1" smtClean="0"/>
              <a:t>TLRs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47649"/>
            <a:ext cx="4040188" cy="639762"/>
          </a:xfrm>
        </p:spPr>
        <p:txBody>
          <a:bodyPr/>
          <a:lstStyle/>
          <a:p>
            <a:r>
              <a:rPr lang="en-US" dirty="0" smtClean="0"/>
              <a:t>NYISO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87411"/>
            <a:ext cx="4040188" cy="395128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Manages some congestion with TLRs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Remaining congestion is managed through LMPs and economic re-dispatch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Congestion cost calculated using congestion price and day-ahead dispatch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047649"/>
            <a:ext cx="4041775" cy="639762"/>
          </a:xfrm>
        </p:spPr>
        <p:txBody>
          <a:bodyPr/>
          <a:lstStyle/>
          <a:p>
            <a:r>
              <a:rPr lang="en-US" dirty="0" smtClean="0"/>
              <a:t>ISO-NE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87411"/>
            <a:ext cx="4041775" cy="395128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Does not use TLRs</a:t>
            </a:r>
          </a:p>
          <a:p>
            <a:pPr marL="0" indent="0">
              <a:buNone/>
            </a:pPr>
            <a:endParaRPr lang="en-US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Congestion is managed through LMPs and economic re-dispatch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Congestion cost calculated using congestion price and day-ahead dispatch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97B058-3742-4E40-A0E0-CC4CC538535E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99660050"/>
              </p:ext>
            </p:extLst>
          </p:nvPr>
        </p:nvGraphicFramePr>
        <p:xfrm>
          <a:off x="266740" y="4642408"/>
          <a:ext cx="6096000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Annual Congestion Cost per Load Served</a:t>
                      </a:r>
                      <a:r>
                        <a:rPr lang="en-US" sz="1600" baseline="0" dirty="0" smtClean="0">
                          <a:latin typeface="+mn-lt"/>
                        </a:rPr>
                        <a:t> [$/</a:t>
                      </a:r>
                      <a:r>
                        <a:rPr lang="en-US" sz="1600" baseline="0" dirty="0" err="1" smtClean="0">
                          <a:latin typeface="+mn-lt"/>
                        </a:rPr>
                        <a:t>MWh</a:t>
                      </a:r>
                      <a:r>
                        <a:rPr lang="en-US" sz="1600" baseline="0" dirty="0" smtClean="0">
                          <a:latin typeface="+mn-lt"/>
                        </a:rPr>
                        <a:t>]</a:t>
                      </a:r>
                    </a:p>
                    <a:p>
                      <a:r>
                        <a:rPr lang="en-US" sz="1600" baseline="0" dirty="0" smtClean="0">
                          <a:latin typeface="+mn-lt"/>
                        </a:rPr>
                        <a:t>(reported to FERC)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2007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2008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2009</a:t>
                      </a:r>
                      <a:endParaRPr lang="en-US" sz="160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NYISO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4.90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8.20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3.00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3.80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ISO-NE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0.90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0.80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0.20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0.30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850786" y="4502521"/>
            <a:ext cx="21296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Would these values be higher without use of TLRs?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>
            <a:stCxn id="10" idx="1"/>
          </p:cNvCxnSpPr>
          <p:nvPr/>
        </p:nvCxnSpPr>
        <p:spPr bwMode="auto">
          <a:xfrm flipH="1">
            <a:off x="6324787" y="5102686"/>
            <a:ext cx="525999" cy="618461"/>
          </a:xfrm>
          <a:prstGeom prst="straightConnector1">
            <a:avLst/>
          </a:prstGeom>
          <a:solidFill>
            <a:schemeClr val="bg1"/>
          </a:solidFill>
          <a:ln w="34925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713114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572" y="95050"/>
            <a:ext cx="8816856" cy="1143000"/>
          </a:xfrm>
        </p:spPr>
        <p:txBody>
          <a:bodyPr/>
          <a:lstStyle/>
          <a:p>
            <a:r>
              <a:rPr lang="en-US" dirty="0" smtClean="0"/>
              <a:t>Example 2 – Flows: agreements between markets about allowable flow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40069"/>
            <a:ext cx="4040188" cy="639762"/>
          </a:xfrm>
        </p:spPr>
        <p:txBody>
          <a:bodyPr/>
          <a:lstStyle/>
          <a:p>
            <a:r>
              <a:rPr lang="en-US" dirty="0" smtClean="0"/>
              <a:t>MISO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79831"/>
            <a:ext cx="7458406" cy="157080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Loop flow from PJM over certain </a:t>
            </a:r>
            <a:r>
              <a:rPr lang="en-US" sz="2000" dirty="0" err="1" smtClean="0"/>
              <a:t>flowgates</a:t>
            </a:r>
            <a:r>
              <a:rPr lang="en-US" sz="2000" dirty="0" smtClean="0"/>
              <a:t> is not charged congestion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Total congestion cost is calculated as all congestion payments made; congestion value calculated as flow times shadow price</a:t>
            </a:r>
            <a:endParaRPr lang="en-US" sz="20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97B058-3742-4E40-A0E0-CC4CC538535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21513014"/>
              </p:ext>
            </p:extLst>
          </p:nvPr>
        </p:nvGraphicFramePr>
        <p:xfrm>
          <a:off x="356545" y="3834248"/>
          <a:ext cx="6840627" cy="152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381"/>
                <a:gridCol w="1077651"/>
                <a:gridCol w="1116139"/>
                <a:gridCol w="116745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n-lt"/>
                        </a:rPr>
                        <a:t>MISO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2008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2009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2010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+mn-lt"/>
                        </a:rPr>
                        <a:t>Annual Day Ahead Congestion Cost </a:t>
                      </a:r>
                      <a:r>
                        <a:rPr lang="en-US" sz="1600" baseline="0" dirty="0" smtClean="0">
                          <a:latin typeface="+mn-lt"/>
                        </a:rPr>
                        <a:t>[$Million]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500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305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498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smtClean="0">
                          <a:solidFill>
                            <a:schemeClr val="bg2"/>
                          </a:solidFill>
                          <a:latin typeface="+mn-lt"/>
                        </a:rPr>
                        <a:t>Annual Real</a:t>
                      </a:r>
                      <a:r>
                        <a:rPr lang="en-US" sz="1600" b="0" baseline="0" dirty="0" smtClean="0">
                          <a:solidFill>
                            <a:schemeClr val="bg2"/>
                          </a:solidFill>
                          <a:latin typeface="+mn-lt"/>
                        </a:rPr>
                        <a:t> Time </a:t>
                      </a:r>
                      <a:r>
                        <a:rPr lang="en-US" sz="1600" b="0" dirty="0" smtClean="0">
                          <a:solidFill>
                            <a:schemeClr val="bg2"/>
                          </a:solidFill>
                          <a:latin typeface="+mn-lt"/>
                        </a:rPr>
                        <a:t>Congestion Value [$Million]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940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860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ＭＳ 明朝"/>
                          <a:cs typeface="Times New Roman"/>
                        </a:rPr>
                        <a:t>1,030</a:t>
                      </a:r>
                      <a:endParaRPr lang="en-US" sz="1600" dirty="0">
                        <a:effectLst/>
                        <a:latin typeface="+mn-lt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155979" y="5501864"/>
            <a:ext cx="5988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Would these values be more similar if all PJM usage were charged congestion price?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flipH="1" flipV="1">
            <a:off x="7235659" y="5208034"/>
            <a:ext cx="134708" cy="333514"/>
          </a:xfrm>
          <a:prstGeom prst="straightConnector1">
            <a:avLst/>
          </a:prstGeom>
          <a:solidFill>
            <a:schemeClr val="bg1"/>
          </a:solidFill>
          <a:ln w="34925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  <p:cxnSp>
        <p:nvCxnSpPr>
          <p:cNvPr id="18" name="Straight Arrow Connector 17"/>
          <p:cNvCxnSpPr>
            <a:endCxn id="9" idx="3"/>
          </p:cNvCxnSpPr>
          <p:nvPr/>
        </p:nvCxnSpPr>
        <p:spPr bwMode="auto">
          <a:xfrm flipH="1" flipV="1">
            <a:off x="7197172" y="4598788"/>
            <a:ext cx="723299" cy="915572"/>
          </a:xfrm>
          <a:prstGeom prst="straightConnector1">
            <a:avLst/>
          </a:prstGeom>
          <a:solidFill>
            <a:schemeClr val="bg1"/>
          </a:solidFill>
          <a:ln w="34925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17243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dirty="0" smtClean="0"/>
              <a:t>Example 3 – </a:t>
            </a:r>
            <a:r>
              <a:rPr lang="en-US" smtClean="0"/>
              <a:t>Prices: use </a:t>
            </a:r>
            <a:r>
              <a:rPr lang="en-US" dirty="0" smtClean="0"/>
              <a:t>of limit relaxation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8713" y="1098972"/>
            <a:ext cx="4040188" cy="639762"/>
          </a:xfrm>
        </p:spPr>
        <p:txBody>
          <a:bodyPr/>
          <a:lstStyle/>
          <a:p>
            <a:r>
              <a:rPr lang="en-US" dirty="0" smtClean="0"/>
              <a:t>SPP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8713" y="1738734"/>
            <a:ext cx="3853406" cy="395128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Uses a violation relaxation limit (VRL) to allow small breaches of transmission limits in exchange for reducing cost of a feasible dispatch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Results in shadow prices that are different from what would exist otherwise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Congestion value calculated as flow times constraint shadow price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97B058-3742-4E40-A0E0-CC4CC538535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11" name="Picture 10" descr="Screen shot 2014-01-03 at 3.39.30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4293291" y="1372562"/>
            <a:ext cx="4850709" cy="290707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658345" y="4194652"/>
            <a:ext cx="23745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>
                <a:solidFill>
                  <a:srgbClr val="000000"/>
                </a:solidFill>
              </a:rPr>
              <a:t>Source: SPP 2011 State of the Market</a:t>
            </a:r>
            <a:endParaRPr lang="en-US" sz="1000" i="1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23433" y="5079751"/>
            <a:ext cx="4628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Would this list be different if VRL was not used, or if price for breaching limit were different?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 flipV="1">
            <a:off x="5285623" y="4233137"/>
            <a:ext cx="1" cy="769659"/>
          </a:xfrm>
          <a:prstGeom prst="straightConnector1">
            <a:avLst/>
          </a:prstGeom>
          <a:solidFill>
            <a:schemeClr val="bg1"/>
          </a:solidFill>
          <a:ln w="34925" cap="flat" cmpd="sng" algn="ctr">
            <a:solidFill>
              <a:srgbClr val="FF0000"/>
            </a:solidFill>
            <a:prstDash val="solid"/>
            <a:round/>
            <a:headEnd type="none" w="sm" len="sm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141113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9268"/>
            <a:ext cx="8790543" cy="4522561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dirty="0" smtClean="0"/>
              <a:t>Measuring congestion is important to plan, build and operate the electricity network efficiently, but it is difficult to measure (and not the whole story)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Organized markets in the US have different publicly-available measures of congestion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Even measures that appear to be the same can be incomparable because of market-specific factors</a:t>
            </a:r>
          </a:p>
          <a:p>
            <a:pPr lvl="1">
              <a:buFont typeface="Wingdings" charset="2"/>
              <a:buChar char="Ø"/>
            </a:pPr>
            <a:r>
              <a:rPr lang="en-US" dirty="0" smtClean="0"/>
              <a:t>rules </a:t>
            </a:r>
            <a:r>
              <a:rPr lang="en-US" dirty="0"/>
              <a:t>that define congestion management, pricing and flow that pays for </a:t>
            </a:r>
            <a:r>
              <a:rPr lang="en-US" dirty="0" smtClean="0"/>
              <a:t>congestion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(And then there are non-organized-market areas…)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597546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77020" y="1279829"/>
            <a:ext cx="5410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Need collaboration with ISOs/RTOs/market experts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624" y="1297053"/>
            <a:ext cx="1910033" cy="12733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9105" y="2176314"/>
            <a:ext cx="3776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More transparency in how existing measures are being calculated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48108" y="5205852"/>
            <a:ext cx="3911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solidFill>
                  <a:srgbClr val="000000"/>
                </a:solidFill>
              </a:rPr>
              <a:t>Explore creation or standardization of consistent and straightforward measures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198" y="3016030"/>
            <a:ext cx="3119355" cy="19944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40" y="2131744"/>
            <a:ext cx="4877709" cy="370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77407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Emily Fisher</a:t>
            </a:r>
          </a:p>
          <a:p>
            <a:pPr marL="0" indent="0" algn="ctr">
              <a:buNone/>
            </a:pPr>
            <a:r>
              <a:rPr lang="en-US" dirty="0" smtClean="0">
                <a:hlinkClick r:id="rId3"/>
              </a:rPr>
              <a:t>esfisher@lbl.gov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http://</a:t>
            </a:r>
            <a:r>
              <a:rPr lang="en-US" dirty="0" err="1" smtClean="0"/>
              <a:t>emp.lbl.gov</a:t>
            </a:r>
            <a:r>
              <a:rPr lang="en-US" dirty="0" smtClean="0"/>
              <a:t>/research-areas/transmission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BDDAE5-EA08-41C0-8C99-2384C040ACA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714418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ckle">
  <a:themeElements>
    <a:clrScheme name="pickle 2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pick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stealth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ick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kl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kle 8">
        <a:dk1>
          <a:srgbClr val="000000"/>
        </a:dk1>
        <a:lt1>
          <a:srgbClr val="0A1EB7"/>
        </a:lt1>
        <a:dk2>
          <a:srgbClr val="000000"/>
        </a:dk2>
        <a:lt2>
          <a:srgbClr val="919191"/>
        </a:lt2>
        <a:accent1>
          <a:srgbClr val="618FFD"/>
        </a:accent1>
        <a:accent2>
          <a:srgbClr val="00AE00"/>
        </a:accent2>
        <a:accent3>
          <a:srgbClr val="AAABD8"/>
        </a:accent3>
        <a:accent4>
          <a:srgbClr val="000000"/>
        </a:accent4>
        <a:accent5>
          <a:srgbClr val="B7C6FE"/>
        </a:accent5>
        <a:accent6>
          <a:srgbClr val="009D00"/>
        </a:accent6>
        <a:hlink>
          <a:srgbClr val="FC0128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69499</TotalTime>
  <Pages>9</Pages>
  <Words>1015</Words>
  <Application>Microsoft Macintosh PowerPoint</Application>
  <PresentationFormat>Letter Paper (8.5x11 in)</PresentationFormat>
  <Paragraphs>236</Paragraphs>
  <Slides>20</Slides>
  <Notes>18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pickle</vt:lpstr>
      <vt:lpstr>Congestion Measures for Organized Electricity Markets in the U.S.</vt:lpstr>
      <vt:lpstr>Electricity Transmission  Constraints and Congestion</vt:lpstr>
      <vt:lpstr>Why do we want to measure congestion?</vt:lpstr>
      <vt:lpstr>What these congestion measures CANNOT tell us</vt:lpstr>
      <vt:lpstr>This talk</vt:lpstr>
      <vt:lpstr>Prices and congestion management in organized markets</vt:lpstr>
      <vt:lpstr>Congestion cost and congestion value</vt:lpstr>
      <vt:lpstr>ISOs and RTOs in the US</vt:lpstr>
      <vt:lpstr>Slide 9</vt:lpstr>
      <vt:lpstr>Slide 10</vt:lpstr>
      <vt:lpstr>Slide 11</vt:lpstr>
      <vt:lpstr>Publicly-reported congestion measures</vt:lpstr>
      <vt:lpstr>Drivers of congestion measured by congestion cost/value</vt:lpstr>
      <vt:lpstr>Market-specific factors</vt:lpstr>
      <vt:lpstr>Example 1 – Market rules and congestion management: TLRs</vt:lpstr>
      <vt:lpstr>Example 2 – Flows: agreements between markets about allowable flow</vt:lpstr>
      <vt:lpstr>Example 3 – Prices: use of limit relaxation</vt:lpstr>
      <vt:lpstr>Summary</vt:lpstr>
      <vt:lpstr>Recommendations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phlarsen</dc:creator>
  <cp:lastModifiedBy>Emily Fisher</cp:lastModifiedBy>
  <cp:revision>1914</cp:revision>
  <cp:lastPrinted>2001-11-04T04:49:28Z</cp:lastPrinted>
  <dcterms:created xsi:type="dcterms:W3CDTF">2014-02-10T14:39:49Z</dcterms:created>
  <dcterms:modified xsi:type="dcterms:W3CDTF">2014-02-10T14:52:30Z</dcterms:modified>
</cp:coreProperties>
</file>