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Default Extension="ti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5"/>
  </p:notesMasterIdLst>
  <p:handoutMasterIdLst>
    <p:handoutMasterId r:id="rId36"/>
  </p:handoutMasterIdLst>
  <p:sldIdLst>
    <p:sldId id="256" r:id="rId2"/>
    <p:sldId id="326" r:id="rId3"/>
    <p:sldId id="336" r:id="rId4"/>
    <p:sldId id="337" r:id="rId5"/>
    <p:sldId id="343" r:id="rId6"/>
    <p:sldId id="311" r:id="rId7"/>
    <p:sldId id="282" r:id="rId8"/>
    <p:sldId id="285" r:id="rId9"/>
    <p:sldId id="339" r:id="rId10"/>
    <p:sldId id="283" r:id="rId11"/>
    <p:sldId id="330" r:id="rId12"/>
    <p:sldId id="304" r:id="rId13"/>
    <p:sldId id="329" r:id="rId14"/>
    <p:sldId id="288" r:id="rId15"/>
    <p:sldId id="313" r:id="rId16"/>
    <p:sldId id="307" r:id="rId17"/>
    <p:sldId id="289" r:id="rId18"/>
    <p:sldId id="331" r:id="rId19"/>
    <p:sldId id="279" r:id="rId20"/>
    <p:sldId id="332" r:id="rId21"/>
    <p:sldId id="333" r:id="rId22"/>
    <p:sldId id="334" r:id="rId23"/>
    <p:sldId id="274" r:id="rId24"/>
    <p:sldId id="338" r:id="rId25"/>
    <p:sldId id="301" r:id="rId26"/>
    <p:sldId id="325" r:id="rId27"/>
    <p:sldId id="308" r:id="rId28"/>
    <p:sldId id="335" r:id="rId29"/>
    <p:sldId id="340" r:id="rId30"/>
    <p:sldId id="341" r:id="rId31"/>
    <p:sldId id="342" r:id="rId32"/>
    <p:sldId id="323" r:id="rId33"/>
    <p:sldId id="324" r:id="rId34"/>
  </p:sldIdLst>
  <p:sldSz cx="9144000" cy="6858000" type="screen4x3"/>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33CC33"/>
    <a:srgbClr val="000000"/>
    <a:srgbClr val="1D3C81"/>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928" autoAdjust="0"/>
  </p:normalViewPr>
  <p:slideViewPr>
    <p:cSldViewPr snapToGrid="0" snapToObjects="1">
      <p:cViewPr varScale="1">
        <p:scale>
          <a:sx n="75" d="100"/>
          <a:sy n="75" d="100"/>
        </p:scale>
        <p:origin x="-1224"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C8202741-9EE5-8A4F-88DE-602C62CAED31}" type="datetimeFigureOut">
              <a:rPr lang="en-US" smtClean="0"/>
              <a:t>11/25/2013</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490AF48B-08C4-3C41-B0E7-FAB700208E67}" type="slidenum">
              <a:rPr lang="en-US" smtClean="0"/>
              <a:t>‹#›</a:t>
            </a:fld>
            <a:endParaRPr lang="en-US"/>
          </a:p>
        </p:txBody>
      </p:sp>
    </p:spTree>
    <p:extLst>
      <p:ext uri="{BB962C8B-B14F-4D97-AF65-F5344CB8AC3E}">
        <p14:creationId xmlns:p14="http://schemas.microsoft.com/office/powerpoint/2010/main" val="332706426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76C0F17E-DC39-B047-89AE-BEAAC7E040E8}" type="datetimeFigureOut">
              <a:rPr lang="en-US" smtClean="0"/>
              <a:t>11/25/2013</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15791"/>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1D86EC45-ED0C-9640-A6EF-774B0FB23BA8}" type="slidenum">
              <a:rPr lang="en-US" smtClean="0"/>
              <a:t>‹#›</a:t>
            </a:fld>
            <a:endParaRPr lang="en-US"/>
          </a:p>
        </p:txBody>
      </p:sp>
    </p:spTree>
    <p:extLst>
      <p:ext uri="{BB962C8B-B14F-4D97-AF65-F5344CB8AC3E}">
        <p14:creationId xmlns:p14="http://schemas.microsoft.com/office/powerpoint/2010/main" val="105390911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go back to the roadmap diagram.  </a:t>
            </a:r>
            <a:endParaRPr lang="en-US" dirty="0"/>
          </a:p>
        </p:txBody>
      </p:sp>
      <p:sp>
        <p:nvSpPr>
          <p:cNvPr id="4" name="Slide Number Placeholder 3"/>
          <p:cNvSpPr>
            <a:spLocks noGrp="1"/>
          </p:cNvSpPr>
          <p:nvPr>
            <p:ph type="sldNum" sz="quarter" idx="10"/>
          </p:nvPr>
        </p:nvSpPr>
        <p:spPr/>
        <p:txBody>
          <a:bodyPr/>
          <a:lstStyle/>
          <a:p>
            <a:fld id="{54F6E5B4-5C96-2A40-B7EF-3028DB0E86D6}" type="slidenum">
              <a:rPr lang="en-GB" smtClean="0">
                <a:solidFill>
                  <a:prstClr val="black"/>
                </a:solidFill>
                <a:latin typeface="Calibri"/>
              </a:rPr>
              <a:pPr/>
              <a:t>5</a:t>
            </a:fld>
            <a:endParaRPr lang="en-GB">
              <a:solidFill>
                <a:prstClr val="black"/>
              </a:solidFill>
              <a:latin typeface="Calibri"/>
            </a:endParaRPr>
          </a:p>
        </p:txBody>
      </p:sp>
    </p:spTree>
    <p:extLst>
      <p:ext uri="{BB962C8B-B14F-4D97-AF65-F5344CB8AC3E}">
        <p14:creationId xmlns:p14="http://schemas.microsoft.com/office/powerpoint/2010/main" val="3031834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BatPaC is a freely</a:t>
            </a:r>
            <a:r>
              <a:rPr lang="en-US" baseline="0" dirty="0" smtClean="0"/>
              <a:t> available Li-ion Battery Performance and Cost model supported by DOE EERE-OVT and developed at Argonne National Laboratory. The model and supporting documentation are available from www.cse.anl.gov/batpac . BatPaC has been subjected to multiple public and private peer reviews that culminated in its use by the EPA in the 2017-2025 light duty vehicle GHG and CAFE rule.</a:t>
            </a:r>
          </a:p>
          <a:p>
            <a:r>
              <a:rPr lang="en-US" baseline="0" dirty="0" smtClean="0"/>
              <a:t>This Li-O2 model uses BatPaC as a framework but substantially revises the performance calculation and adds new modeling capabilities to size and analyze the requirements of delivering, purifying, and/or enclosing a gaseous reactant.</a:t>
            </a:r>
          </a:p>
        </p:txBody>
      </p:sp>
      <p:sp>
        <p:nvSpPr>
          <p:cNvPr id="4" name="Slide Number Placeholder 3"/>
          <p:cNvSpPr>
            <a:spLocks noGrp="1"/>
          </p:cNvSpPr>
          <p:nvPr>
            <p:ph type="sldNum" sz="quarter" idx="10"/>
          </p:nvPr>
        </p:nvSpPr>
        <p:spPr/>
        <p:txBody>
          <a:bodyPr/>
          <a:lstStyle/>
          <a:p>
            <a:fld id="{1D86EC45-ED0C-9640-A6EF-774B0FB23BA8}" type="slidenum">
              <a:rPr lang="en-US" smtClean="0"/>
              <a:t>12</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BatPaC is a freely</a:t>
            </a:r>
            <a:r>
              <a:rPr lang="en-US" baseline="0" dirty="0" smtClean="0"/>
              <a:t> available Li-ion Battery Performance and Cost model supported by DOE EERE-OVT and developed at Argonne National Laboratory. The model and supporting documentation are available from www.cse.anl.gov/batpac . BatPaC has been subjected to multiple public and private peer reviews that culminated in its use by the EPA in the 2017-2025 light duty vehicle GHG and CAFE rule.</a:t>
            </a:r>
          </a:p>
          <a:p>
            <a:r>
              <a:rPr lang="en-US" baseline="0" dirty="0" smtClean="0"/>
              <a:t>This Li-O2 model uses BatPaC as a framework but substantially revises the performance calculation and adds new modeling capabilities to size and analyze the requirements of delivering, purifying, and/or enclosing a gaseous reactant.</a:t>
            </a:r>
          </a:p>
        </p:txBody>
      </p:sp>
      <p:sp>
        <p:nvSpPr>
          <p:cNvPr id="4" name="Slide Number Placeholder 3"/>
          <p:cNvSpPr>
            <a:spLocks noGrp="1"/>
          </p:cNvSpPr>
          <p:nvPr>
            <p:ph type="sldNum" sz="quarter" idx="10"/>
          </p:nvPr>
        </p:nvSpPr>
        <p:spPr/>
        <p:txBody>
          <a:bodyPr/>
          <a:lstStyle/>
          <a:p>
            <a:fld id="{1D86EC45-ED0C-9640-A6EF-774B0FB23BA8}" type="slidenum">
              <a:rPr lang="en-US" smtClean="0"/>
              <a:t>15</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 Lithium metal anode</a:t>
            </a:r>
          </a:p>
          <a:p>
            <a:r>
              <a:rPr lang="en-US" dirty="0" smtClean="0"/>
              <a:t>Li2O2: lithium peroxide is the discharge product</a:t>
            </a:r>
            <a:r>
              <a:rPr lang="en-US" baseline="0" dirty="0" smtClean="0"/>
              <a:t> of the </a:t>
            </a:r>
            <a:r>
              <a:rPr lang="en-US" baseline="0" dirty="0" err="1" smtClean="0"/>
              <a:t>nonaqueous</a:t>
            </a:r>
            <a:r>
              <a:rPr lang="en-US" baseline="0" dirty="0" smtClean="0"/>
              <a:t> lithium oxygen electrochemical couple</a:t>
            </a:r>
          </a:p>
          <a:p>
            <a:r>
              <a:rPr lang="en-US" baseline="0" dirty="0" smtClean="0"/>
              <a:t>Li/Li2O2 open: utilizes oxygen from the ambient atmosphere. Requires a compressor, removal of CO2 and H2O, and solvent management system</a:t>
            </a:r>
          </a:p>
          <a:p>
            <a:r>
              <a:rPr lang="en-US" baseline="0" dirty="0" smtClean="0"/>
              <a:t>Li/Li2O2 closed: the cells are hermetically sealed within a pressure vessel that encloses a pure oxygen atmosphere.</a:t>
            </a:r>
            <a:endParaRPr lang="en-US" dirty="0" smtClean="0"/>
          </a:p>
          <a:p>
            <a:r>
              <a:rPr lang="en-US" dirty="0" smtClean="0"/>
              <a:t>LMRNMC: lithium and manganese</a:t>
            </a:r>
            <a:r>
              <a:rPr lang="en-US" baseline="0" dirty="0" smtClean="0"/>
              <a:t> rich nickel manganese cobalt oxide cathode material; this is an advanced Li-ion cathode in development worldwide and currently the subject of intense commercialization efforts by many companies.</a:t>
            </a:r>
          </a:p>
          <a:p>
            <a:r>
              <a:rPr lang="en-US" baseline="0" dirty="0" smtClean="0"/>
              <a:t>Si: Composite silicon alloy anode; this advanced Li-ion anode material tends to be an alloy of multiple transition metals with silicon or a </a:t>
            </a:r>
            <a:r>
              <a:rPr lang="en-US" baseline="0" dirty="0" err="1" smtClean="0"/>
              <a:t>graphene</a:t>
            </a:r>
            <a:r>
              <a:rPr lang="en-US" baseline="0" dirty="0" smtClean="0"/>
              <a:t>/graphite based composite.</a:t>
            </a:r>
          </a:p>
          <a:p>
            <a:r>
              <a:rPr lang="en-US" baseline="0" dirty="0" smtClean="0"/>
              <a:t>Gr: Graphite: the standard Li-ion anode intercalation material</a:t>
            </a:r>
          </a:p>
          <a:p>
            <a:r>
              <a:rPr lang="en-US" baseline="0" dirty="0" smtClean="0"/>
              <a:t>NMC333: lithium nickel manganese cobalt oxide LiNi</a:t>
            </a:r>
            <a:r>
              <a:rPr lang="en-US" baseline="-25000" dirty="0" smtClean="0"/>
              <a:t>1/3</a:t>
            </a:r>
            <a:r>
              <a:rPr lang="en-US" baseline="0" dirty="0" smtClean="0"/>
              <a:t>Mn</a:t>
            </a:r>
            <a:r>
              <a:rPr lang="en-US" baseline="-25000" dirty="0" smtClean="0"/>
              <a:t>1/3</a:t>
            </a:r>
            <a:r>
              <a:rPr lang="en-US" baseline="0" dirty="0" smtClean="0"/>
              <a:t>Co</a:t>
            </a:r>
            <a:r>
              <a:rPr lang="en-US" baseline="-25000" dirty="0" smtClean="0"/>
              <a:t>1/3</a:t>
            </a:r>
            <a:r>
              <a:rPr lang="en-US" baseline="0" dirty="0" smtClean="0"/>
              <a:t>O</a:t>
            </a:r>
            <a:r>
              <a:rPr lang="en-US" baseline="-25000" dirty="0" smtClean="0"/>
              <a:t>2</a:t>
            </a:r>
            <a:r>
              <a:rPr lang="en-US" baseline="0" dirty="0" smtClean="0"/>
              <a:t>; a standard Li-ion cathode intercalation material</a:t>
            </a:r>
          </a:p>
          <a:p>
            <a:r>
              <a:rPr lang="en-US" baseline="0" dirty="0" smtClean="0"/>
              <a:t>Tesla model S is a commercially available electric vehicle capable of 260 miles of electric range</a:t>
            </a:r>
          </a:p>
          <a:p>
            <a:r>
              <a:rPr lang="en-US" baseline="0" dirty="0" smtClean="0"/>
              <a:t>Nissan Leaf is a commercially available electric vehicle capable of 70 miles of electric range</a:t>
            </a:r>
          </a:p>
          <a:p>
            <a:r>
              <a:rPr lang="en-US" baseline="0" dirty="0" smtClean="0"/>
              <a:t>In the cost figure: non-materials refers to depreciation, labor costs, overhead, profit, and warranty costs; purchased items refers to cell tabs, state of charge controllers, packaging, </a:t>
            </a:r>
            <a:r>
              <a:rPr lang="en-US" baseline="0" dirty="0" err="1" smtClean="0"/>
              <a:t>etc</a:t>
            </a:r>
            <a:r>
              <a:rPr lang="en-US" baseline="0" dirty="0" smtClean="0"/>
              <a:t>; inactive materials refers to electrolyte, current collector foils, additives in the electrodes; pack integration refers to circuitry and electronics to allow for safe operation and integration into the vehicle</a:t>
            </a:r>
            <a:endParaRPr lang="en-US" dirty="0"/>
          </a:p>
        </p:txBody>
      </p:sp>
      <p:sp>
        <p:nvSpPr>
          <p:cNvPr id="4" name="Slide Number Placeholder 3"/>
          <p:cNvSpPr>
            <a:spLocks noGrp="1"/>
          </p:cNvSpPr>
          <p:nvPr>
            <p:ph type="sldNum" sz="quarter" idx="10"/>
          </p:nvPr>
        </p:nvSpPr>
        <p:spPr/>
        <p:txBody>
          <a:bodyPr/>
          <a:lstStyle/>
          <a:p>
            <a:fld id="{1D86EC45-ED0C-9640-A6EF-774B0FB23BA8}" type="slidenum">
              <a:rPr lang="en-US" smtClean="0"/>
              <a:t>17</a:t>
            </a:fld>
            <a:endParaRPr lang="en-US"/>
          </a:p>
        </p:txBody>
      </p:sp>
    </p:spTree>
    <p:extLst>
      <p:ext uri="{BB962C8B-B14F-4D97-AF65-F5344CB8AC3E}">
        <p14:creationId xmlns:p14="http://schemas.microsoft.com/office/powerpoint/2010/main" val="24390960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D86EC45-ED0C-9640-A6EF-774B0FB23BA8}" type="slidenum">
              <a:rPr lang="en-US" smtClean="0"/>
              <a:t>18</a:t>
            </a:fld>
            <a:endParaRPr lang="en-US"/>
          </a:p>
        </p:txBody>
      </p:sp>
    </p:spTree>
    <p:extLst>
      <p:ext uri="{BB962C8B-B14F-4D97-AF65-F5344CB8AC3E}">
        <p14:creationId xmlns:p14="http://schemas.microsoft.com/office/powerpoint/2010/main" val="2439096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 Lithium metal anode</a:t>
            </a:r>
          </a:p>
          <a:p>
            <a:r>
              <a:rPr lang="en-US" dirty="0" smtClean="0"/>
              <a:t>Li2O2: lithium peroxide is the discharge product</a:t>
            </a:r>
            <a:r>
              <a:rPr lang="en-US" baseline="0" dirty="0" smtClean="0"/>
              <a:t> of the </a:t>
            </a:r>
            <a:r>
              <a:rPr lang="en-US" baseline="0" dirty="0" err="1" smtClean="0"/>
              <a:t>nonaqueous</a:t>
            </a:r>
            <a:r>
              <a:rPr lang="en-US" baseline="0" dirty="0" smtClean="0"/>
              <a:t> lithium oxygen electrochemical couple</a:t>
            </a:r>
          </a:p>
          <a:p>
            <a:r>
              <a:rPr lang="en-US" baseline="0" dirty="0" smtClean="0"/>
              <a:t>Li/Li2O2 open: utilizes oxygen from the ambient atmosphere. Requires a compressor, removal of CO2 and H2O, and solvent management system</a:t>
            </a:r>
          </a:p>
          <a:p>
            <a:r>
              <a:rPr lang="en-US" baseline="0" dirty="0" smtClean="0"/>
              <a:t>Li/Li2O2 closed: the cells are hermetically sealed within a pressure vessel that encloses a pure oxygen atmosphere.</a:t>
            </a:r>
            <a:endParaRPr lang="en-US" dirty="0" smtClean="0"/>
          </a:p>
          <a:p>
            <a:r>
              <a:rPr lang="en-US" dirty="0" smtClean="0"/>
              <a:t>LMRNMC: lithium and manganese</a:t>
            </a:r>
            <a:r>
              <a:rPr lang="en-US" baseline="0" dirty="0" smtClean="0"/>
              <a:t> rich nickel manganese cobalt oxide cathode material; this is an advanced Li-ion cathode in development worldwide and currently the subject of intense commercialization efforts by many companies.</a:t>
            </a:r>
          </a:p>
          <a:p>
            <a:r>
              <a:rPr lang="en-US" baseline="0" dirty="0" smtClean="0"/>
              <a:t>Si: Composite silicon alloy anode; this advanced Li-ion anode material tends to be an alloy of multiple transition metals with silicon or a </a:t>
            </a:r>
            <a:r>
              <a:rPr lang="en-US" baseline="0" dirty="0" err="1" smtClean="0"/>
              <a:t>graphene</a:t>
            </a:r>
            <a:r>
              <a:rPr lang="en-US" baseline="0" dirty="0" smtClean="0"/>
              <a:t>/graphite based composite.</a:t>
            </a:r>
          </a:p>
          <a:p>
            <a:r>
              <a:rPr lang="en-US" baseline="0" dirty="0" smtClean="0"/>
              <a:t>Gr: Graphite: the standard Li-ion anode intercalation material</a:t>
            </a:r>
          </a:p>
          <a:p>
            <a:r>
              <a:rPr lang="en-US" baseline="0" dirty="0" smtClean="0"/>
              <a:t>NMC333: lithium nickel manganese cobalt oxide LiNi</a:t>
            </a:r>
            <a:r>
              <a:rPr lang="en-US" baseline="-25000" dirty="0" smtClean="0"/>
              <a:t>1/3</a:t>
            </a:r>
            <a:r>
              <a:rPr lang="en-US" baseline="0" dirty="0" smtClean="0"/>
              <a:t>Mn</a:t>
            </a:r>
            <a:r>
              <a:rPr lang="en-US" baseline="-25000" dirty="0" smtClean="0"/>
              <a:t>1/3</a:t>
            </a:r>
            <a:r>
              <a:rPr lang="en-US" baseline="0" dirty="0" smtClean="0"/>
              <a:t>Co</a:t>
            </a:r>
            <a:r>
              <a:rPr lang="en-US" baseline="-25000" dirty="0" smtClean="0"/>
              <a:t>1/3</a:t>
            </a:r>
            <a:r>
              <a:rPr lang="en-US" baseline="0" dirty="0" smtClean="0"/>
              <a:t>O</a:t>
            </a:r>
            <a:r>
              <a:rPr lang="en-US" baseline="-25000" dirty="0" smtClean="0"/>
              <a:t>2</a:t>
            </a:r>
            <a:r>
              <a:rPr lang="en-US" baseline="0" dirty="0" smtClean="0"/>
              <a:t>; a standard Li-ion cathode intercalation material</a:t>
            </a:r>
          </a:p>
          <a:p>
            <a:r>
              <a:rPr lang="en-US" baseline="0" dirty="0" smtClean="0"/>
              <a:t>Tesla model S is a commercially available electric vehicle capable of 260 miles of electric range</a:t>
            </a:r>
          </a:p>
          <a:p>
            <a:r>
              <a:rPr lang="en-US" baseline="0" dirty="0" smtClean="0"/>
              <a:t>Nissan Leaf is a commercially available electric vehicle capable of 70 miles of electric range</a:t>
            </a:r>
          </a:p>
          <a:p>
            <a:r>
              <a:rPr lang="en-US" baseline="0" dirty="0" smtClean="0"/>
              <a:t>In the cost figure: non-materials refers to depreciation, labor costs, overhead, profit, and warranty costs; purchased items refers to cell tabs, state of charge controllers, packaging, </a:t>
            </a:r>
            <a:r>
              <a:rPr lang="en-US" baseline="0" dirty="0" err="1" smtClean="0"/>
              <a:t>etc</a:t>
            </a:r>
            <a:r>
              <a:rPr lang="en-US" baseline="0" dirty="0" smtClean="0"/>
              <a:t>; inactive materials refers to electrolyte, current collector foils, additives in the electrodes; pack integration refers to circuitry and electronics to allow for safe operation and integration into the vehicle</a:t>
            </a:r>
            <a:endParaRPr lang="en-US" dirty="0"/>
          </a:p>
        </p:txBody>
      </p:sp>
      <p:sp>
        <p:nvSpPr>
          <p:cNvPr id="4" name="Slide Number Placeholder 3"/>
          <p:cNvSpPr>
            <a:spLocks noGrp="1"/>
          </p:cNvSpPr>
          <p:nvPr>
            <p:ph type="sldNum" sz="quarter" idx="10"/>
          </p:nvPr>
        </p:nvSpPr>
        <p:spPr/>
        <p:txBody>
          <a:bodyPr/>
          <a:lstStyle/>
          <a:p>
            <a:fld id="{1D86EC45-ED0C-9640-A6EF-774B0FB23BA8}" type="slidenum">
              <a:rPr lang="en-US" smtClean="0"/>
              <a:t>19</a:t>
            </a:fld>
            <a:endParaRPr lang="en-US"/>
          </a:p>
        </p:txBody>
      </p:sp>
    </p:spTree>
    <p:extLst>
      <p:ext uri="{BB962C8B-B14F-4D97-AF65-F5344CB8AC3E}">
        <p14:creationId xmlns:p14="http://schemas.microsoft.com/office/powerpoint/2010/main" val="2439096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1D86EC45-ED0C-9640-A6EF-774B0FB23BA8}" type="slidenum">
              <a:rPr lang="en-US" smtClean="0"/>
              <a:t>20</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1D86EC45-ED0C-9640-A6EF-774B0FB23BA8}" type="slidenum">
              <a:rPr lang="en-US" smtClean="0"/>
              <a:t>21</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1D86EC45-ED0C-9640-A6EF-774B0FB23BA8}" type="slidenum">
              <a:rPr lang="en-US" smtClean="0"/>
              <a:t>22</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D86EC45-ED0C-9640-A6EF-774B0FB23BA8}" type="slidenum">
              <a:rPr lang="en-US" smtClean="0"/>
              <a:t>23</a:t>
            </a:fld>
            <a:endParaRPr lang="en-US"/>
          </a:p>
        </p:txBody>
      </p:sp>
    </p:spTree>
    <p:extLst>
      <p:ext uri="{BB962C8B-B14F-4D97-AF65-F5344CB8AC3E}">
        <p14:creationId xmlns:p14="http://schemas.microsoft.com/office/powerpoint/2010/main" val="1080702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D86EC45-ED0C-9640-A6EF-774B0FB23BA8}" type="slidenum">
              <a:rPr lang="en-US" smtClean="0"/>
              <a:t>24</a:t>
            </a:fld>
            <a:endParaRPr lang="en-US"/>
          </a:p>
        </p:txBody>
      </p:sp>
    </p:spTree>
    <p:extLst>
      <p:ext uri="{BB962C8B-B14F-4D97-AF65-F5344CB8AC3E}">
        <p14:creationId xmlns:p14="http://schemas.microsoft.com/office/powerpoint/2010/main" val="1080702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D86EC45-ED0C-9640-A6EF-774B0FB23BA8}" type="slidenum">
              <a:rPr lang="en-US" smtClean="0"/>
              <a:t>25</a:t>
            </a:fld>
            <a:endParaRPr lang="en-US"/>
          </a:p>
        </p:txBody>
      </p:sp>
    </p:spTree>
    <p:extLst>
      <p:ext uri="{BB962C8B-B14F-4D97-AF65-F5344CB8AC3E}">
        <p14:creationId xmlns:p14="http://schemas.microsoft.com/office/powerpoint/2010/main" val="108070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 Lithium metal anode</a:t>
            </a:r>
          </a:p>
          <a:p>
            <a:r>
              <a:rPr lang="en-US" dirty="0" smtClean="0"/>
              <a:t>Li2O2: lithium peroxide is the discharge product</a:t>
            </a:r>
            <a:r>
              <a:rPr lang="en-US" baseline="0" dirty="0" smtClean="0"/>
              <a:t> of the </a:t>
            </a:r>
            <a:r>
              <a:rPr lang="en-US" baseline="0" dirty="0" err="1" smtClean="0"/>
              <a:t>nonaqueous</a:t>
            </a:r>
            <a:r>
              <a:rPr lang="en-US" baseline="0" dirty="0" smtClean="0"/>
              <a:t> lithium oxygen electrochemical couple</a:t>
            </a:r>
          </a:p>
          <a:p>
            <a:r>
              <a:rPr lang="en-US" baseline="0" dirty="0" smtClean="0"/>
              <a:t>Li/Li2O2 open: utilizes oxygen from the ambient atmosphere. Requires a compressor, removal of CO2 and H2O, and solvent management system</a:t>
            </a:r>
          </a:p>
          <a:p>
            <a:r>
              <a:rPr lang="en-US" baseline="0" dirty="0" smtClean="0"/>
              <a:t>Li/Li2O2 closed: the cells are hermetically sealed within a pressure vessel that encloses a pure oxygen atmosphere.</a:t>
            </a:r>
            <a:endParaRPr lang="en-US" dirty="0" smtClean="0"/>
          </a:p>
          <a:p>
            <a:r>
              <a:rPr lang="en-US" dirty="0" smtClean="0"/>
              <a:t>LMRNMC: lithium and manganese</a:t>
            </a:r>
            <a:r>
              <a:rPr lang="en-US" baseline="0" dirty="0" smtClean="0"/>
              <a:t> rich nickel manganese cobalt oxide cathode material; this is an advanced Li-ion cathode in development worldwide and currently the subject of intense commercialization efforts by many companies.</a:t>
            </a:r>
          </a:p>
          <a:p>
            <a:r>
              <a:rPr lang="en-US" baseline="0" dirty="0" smtClean="0"/>
              <a:t>Si: Composite silicon alloy anode; this advanced Li-ion anode material tends to be an alloy of multiple transition metals with silicon or a </a:t>
            </a:r>
            <a:r>
              <a:rPr lang="en-US" baseline="0" dirty="0" err="1" smtClean="0"/>
              <a:t>graphene</a:t>
            </a:r>
            <a:r>
              <a:rPr lang="en-US" baseline="0" dirty="0" smtClean="0"/>
              <a:t>/graphite based composite.</a:t>
            </a:r>
          </a:p>
          <a:p>
            <a:r>
              <a:rPr lang="en-US" baseline="0" dirty="0" smtClean="0"/>
              <a:t>Gr: Graphite: the standard Li-ion anode intercalation material</a:t>
            </a:r>
          </a:p>
          <a:p>
            <a:r>
              <a:rPr lang="en-US" baseline="0" dirty="0" smtClean="0"/>
              <a:t>NMC333: lithium nickel manganese cobalt oxide LiNi</a:t>
            </a:r>
            <a:r>
              <a:rPr lang="en-US" baseline="-25000" dirty="0" smtClean="0"/>
              <a:t>1/3</a:t>
            </a:r>
            <a:r>
              <a:rPr lang="en-US" baseline="0" dirty="0" smtClean="0"/>
              <a:t>Mn</a:t>
            </a:r>
            <a:r>
              <a:rPr lang="en-US" baseline="-25000" dirty="0" smtClean="0"/>
              <a:t>1/3</a:t>
            </a:r>
            <a:r>
              <a:rPr lang="en-US" baseline="0" dirty="0" smtClean="0"/>
              <a:t>Co</a:t>
            </a:r>
            <a:r>
              <a:rPr lang="en-US" baseline="-25000" dirty="0" smtClean="0"/>
              <a:t>1/3</a:t>
            </a:r>
            <a:r>
              <a:rPr lang="en-US" baseline="0" dirty="0" smtClean="0"/>
              <a:t>O</a:t>
            </a:r>
            <a:r>
              <a:rPr lang="en-US" baseline="-25000" dirty="0" smtClean="0"/>
              <a:t>2</a:t>
            </a:r>
            <a:r>
              <a:rPr lang="en-US" baseline="0" dirty="0" smtClean="0"/>
              <a:t>; a standard Li-ion cathode intercalation material</a:t>
            </a:r>
          </a:p>
          <a:p>
            <a:r>
              <a:rPr lang="en-US" baseline="0" dirty="0" smtClean="0"/>
              <a:t>Tesla model S is a commercially available electric vehicle capable of 260 miles of electric range</a:t>
            </a:r>
          </a:p>
          <a:p>
            <a:r>
              <a:rPr lang="en-US" baseline="0" dirty="0" smtClean="0"/>
              <a:t>Nissan Leaf is a commercially available electric vehicle capable of 70 miles of electric range</a:t>
            </a:r>
          </a:p>
          <a:p>
            <a:r>
              <a:rPr lang="en-US" baseline="0" dirty="0" smtClean="0"/>
              <a:t>In the cost figure: non-materials refers to depreciation, labor costs, overhead, profit, and warranty costs; purchased items refers to cell tabs, state of charge controllers, packaging, </a:t>
            </a:r>
            <a:r>
              <a:rPr lang="en-US" baseline="0" dirty="0" err="1" smtClean="0"/>
              <a:t>etc</a:t>
            </a:r>
            <a:r>
              <a:rPr lang="en-US" baseline="0" dirty="0" smtClean="0"/>
              <a:t>; inactive materials refers to electrolyte, current collector foils, additives in the electrodes; pack integration refers to circuitry and electronics to allow for safe operation and integration into the vehicle</a:t>
            </a:r>
            <a:endParaRPr lang="en-US" dirty="0"/>
          </a:p>
        </p:txBody>
      </p:sp>
      <p:sp>
        <p:nvSpPr>
          <p:cNvPr id="4" name="Slide Number Placeholder 3"/>
          <p:cNvSpPr>
            <a:spLocks noGrp="1"/>
          </p:cNvSpPr>
          <p:nvPr>
            <p:ph type="sldNum" sz="quarter" idx="10"/>
          </p:nvPr>
        </p:nvSpPr>
        <p:spPr/>
        <p:txBody>
          <a:bodyPr/>
          <a:lstStyle/>
          <a:p>
            <a:fld id="{1D86EC45-ED0C-9640-A6EF-774B0FB23BA8}" type="slidenum">
              <a:rPr lang="en-US" smtClean="0"/>
              <a:t>26</a:t>
            </a:fld>
            <a:endParaRPr lang="en-US"/>
          </a:p>
        </p:txBody>
      </p:sp>
    </p:spTree>
    <p:extLst>
      <p:ext uri="{BB962C8B-B14F-4D97-AF65-F5344CB8AC3E}">
        <p14:creationId xmlns:p14="http://schemas.microsoft.com/office/powerpoint/2010/main" val="24390960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D86EC45-ED0C-9640-A6EF-774B0FB23BA8}" type="slidenum">
              <a:rPr lang="en-US" smtClean="0"/>
              <a:t>27</a:t>
            </a:fld>
            <a:endParaRPr lang="en-US"/>
          </a:p>
        </p:txBody>
      </p:sp>
    </p:spTree>
    <p:extLst>
      <p:ext uri="{BB962C8B-B14F-4D97-AF65-F5344CB8AC3E}">
        <p14:creationId xmlns:p14="http://schemas.microsoft.com/office/powerpoint/2010/main" val="1080702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BatPaC is a freely</a:t>
            </a:r>
            <a:r>
              <a:rPr lang="en-US" baseline="0" dirty="0" smtClean="0"/>
              <a:t> available Li-ion Battery Performance and Cost model supported by DOE EERE-OVT and developed at Argonne National Laboratory. The model and supporting documentation are available from www.cse.anl.gov/batpac . BatPaC has been subjected to multiple public and private peer reviews that culminated in its use by the EPA in the 2017-2025 light duty vehicle GHG and CAFE rule.</a:t>
            </a:r>
          </a:p>
          <a:p>
            <a:r>
              <a:rPr lang="en-US" baseline="0" dirty="0" smtClean="0"/>
              <a:t>This Li-O2 model uses BatPaC as a framework but substantially revises the performance calculation and adds new modeling capabilities to size and analyze the requirements of delivering, purifying, and/or enclosing a gaseous reactant.</a:t>
            </a:r>
          </a:p>
        </p:txBody>
      </p:sp>
      <p:sp>
        <p:nvSpPr>
          <p:cNvPr id="4" name="Slide Number Placeholder 3"/>
          <p:cNvSpPr>
            <a:spLocks noGrp="1"/>
          </p:cNvSpPr>
          <p:nvPr>
            <p:ph type="sldNum" sz="quarter" idx="10"/>
          </p:nvPr>
        </p:nvSpPr>
        <p:spPr/>
        <p:txBody>
          <a:bodyPr/>
          <a:lstStyle/>
          <a:p>
            <a:fld id="{1D86EC45-ED0C-9640-A6EF-774B0FB23BA8}" type="slidenum">
              <a:rPr lang="en-US" smtClean="0"/>
              <a:t>28</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1D86EC45-ED0C-9640-A6EF-774B0FB23BA8}" type="slidenum">
              <a:rPr lang="en-US" smtClean="0"/>
              <a:t>29</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1D86EC45-ED0C-9640-A6EF-774B0FB23BA8}" type="slidenum">
              <a:rPr lang="en-US" smtClean="0"/>
              <a:t>30</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1D86EC45-ED0C-9640-A6EF-774B0FB23BA8}" type="slidenum">
              <a:rPr lang="en-US" smtClean="0"/>
              <a:t>31</a:t>
            </a:fld>
            <a:endParaRPr lang="en-US"/>
          </a:p>
        </p:txBody>
      </p:sp>
    </p:spTree>
    <p:extLst>
      <p:ext uri="{BB962C8B-B14F-4D97-AF65-F5344CB8AC3E}">
        <p14:creationId xmlns:p14="http://schemas.microsoft.com/office/powerpoint/2010/main" val="1894600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7"/>
          <p:cNvSpPr>
            <a:spLocks noGrp="1" noChangeArrowheads="1"/>
          </p:cNvSpPr>
          <p:nvPr>
            <p:ph type="sldNum" sz="quarter" idx="5"/>
          </p:nvPr>
        </p:nvSpPr>
        <p:spPr>
          <a:noFill/>
        </p:spPr>
        <p:txBody>
          <a:bodyPr/>
          <a:lstStyle>
            <a:lvl1pPr defTabSz="922234" eaLnBrk="0" hangingPunct="0">
              <a:defRPr>
                <a:solidFill>
                  <a:schemeClr val="tx1"/>
                </a:solidFill>
                <a:latin typeface="Calibri" pitchFamily="34" charset="0"/>
              </a:defRPr>
            </a:lvl1pPr>
            <a:lvl2pPr marL="737787" indent="-283764" defTabSz="922234" eaLnBrk="0" hangingPunct="0">
              <a:defRPr>
                <a:solidFill>
                  <a:schemeClr val="tx1"/>
                </a:solidFill>
                <a:latin typeface="Calibri" pitchFamily="34" charset="0"/>
              </a:defRPr>
            </a:lvl2pPr>
            <a:lvl3pPr marL="1135056" indent="-227011" defTabSz="922234" eaLnBrk="0" hangingPunct="0">
              <a:defRPr>
                <a:solidFill>
                  <a:schemeClr val="tx1"/>
                </a:solidFill>
                <a:latin typeface="Calibri" pitchFamily="34" charset="0"/>
              </a:defRPr>
            </a:lvl3pPr>
            <a:lvl4pPr marL="1589079" indent="-227011" defTabSz="922234" eaLnBrk="0" hangingPunct="0">
              <a:defRPr>
                <a:solidFill>
                  <a:schemeClr val="tx1"/>
                </a:solidFill>
                <a:latin typeface="Calibri" pitchFamily="34" charset="0"/>
              </a:defRPr>
            </a:lvl4pPr>
            <a:lvl5pPr marL="2043102" indent="-227011" defTabSz="922234" eaLnBrk="0" hangingPunct="0">
              <a:defRPr>
                <a:solidFill>
                  <a:schemeClr val="tx1"/>
                </a:solidFill>
                <a:latin typeface="Calibri" pitchFamily="34" charset="0"/>
              </a:defRPr>
            </a:lvl5pPr>
            <a:lvl6pPr marL="2497124" indent="-227011" defTabSz="922234" eaLnBrk="0" fontAlgn="base" hangingPunct="0">
              <a:spcBef>
                <a:spcPct val="0"/>
              </a:spcBef>
              <a:spcAft>
                <a:spcPct val="0"/>
              </a:spcAft>
              <a:defRPr>
                <a:solidFill>
                  <a:schemeClr val="tx1"/>
                </a:solidFill>
                <a:latin typeface="Calibri" pitchFamily="34" charset="0"/>
              </a:defRPr>
            </a:lvl6pPr>
            <a:lvl7pPr marL="2951147" indent="-227011" defTabSz="922234" eaLnBrk="0" fontAlgn="base" hangingPunct="0">
              <a:spcBef>
                <a:spcPct val="0"/>
              </a:spcBef>
              <a:spcAft>
                <a:spcPct val="0"/>
              </a:spcAft>
              <a:defRPr>
                <a:solidFill>
                  <a:schemeClr val="tx1"/>
                </a:solidFill>
                <a:latin typeface="Calibri" pitchFamily="34" charset="0"/>
              </a:defRPr>
            </a:lvl7pPr>
            <a:lvl8pPr marL="3405170" indent="-227011" defTabSz="922234" eaLnBrk="0" fontAlgn="base" hangingPunct="0">
              <a:spcBef>
                <a:spcPct val="0"/>
              </a:spcBef>
              <a:spcAft>
                <a:spcPct val="0"/>
              </a:spcAft>
              <a:defRPr>
                <a:solidFill>
                  <a:schemeClr val="tx1"/>
                </a:solidFill>
                <a:latin typeface="Calibri" pitchFamily="34" charset="0"/>
              </a:defRPr>
            </a:lvl8pPr>
            <a:lvl9pPr marL="3859192" indent="-227011" defTabSz="922234" eaLnBrk="0" fontAlgn="base" hangingPunct="0">
              <a:spcBef>
                <a:spcPct val="0"/>
              </a:spcBef>
              <a:spcAft>
                <a:spcPct val="0"/>
              </a:spcAft>
              <a:defRPr>
                <a:solidFill>
                  <a:schemeClr val="tx1"/>
                </a:solidFill>
                <a:latin typeface="Calibri" pitchFamily="34" charset="0"/>
              </a:defRPr>
            </a:lvl9pPr>
          </a:lstStyle>
          <a:p>
            <a:pPr eaLnBrk="1" hangingPunct="1"/>
            <a:fld id="{E0F6AD17-29E0-479C-8FAF-98A414B896C7}" type="slidenum">
              <a:rPr lang="en-US" smtClean="0">
                <a:latin typeface="Arial" charset="0"/>
              </a:rPr>
              <a:pPr eaLnBrk="1" hangingPunct="1"/>
              <a:t>32</a:t>
            </a:fld>
            <a:endParaRPr lang="en-US" smtClean="0">
              <a:latin typeface="Arial" charset="0"/>
            </a:endParaRPr>
          </a:p>
        </p:txBody>
      </p:sp>
      <p:sp>
        <p:nvSpPr>
          <p:cNvPr id="52228" name="Rectangle 2"/>
          <p:cNvSpPr>
            <a:spLocks noGrp="1" noRot="1" noChangeAspect="1" noChangeArrowheads="1" noTextEdit="1"/>
          </p:cNvSpPr>
          <p:nvPr>
            <p:ph type="sldImg"/>
          </p:nvPr>
        </p:nvSpPr>
        <p:spPr>
          <a:ln/>
        </p:spPr>
      </p:sp>
      <p:sp>
        <p:nvSpPr>
          <p:cNvPr id="52229"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7"/>
          <p:cNvSpPr>
            <a:spLocks noGrp="1" noChangeArrowheads="1"/>
          </p:cNvSpPr>
          <p:nvPr>
            <p:ph type="sldNum" sz="quarter" idx="5"/>
          </p:nvPr>
        </p:nvSpPr>
        <p:spPr>
          <a:noFill/>
        </p:spPr>
        <p:txBody>
          <a:bodyPr/>
          <a:lstStyle>
            <a:lvl1pPr defTabSz="922234" eaLnBrk="0" hangingPunct="0">
              <a:defRPr>
                <a:solidFill>
                  <a:schemeClr val="tx1"/>
                </a:solidFill>
                <a:latin typeface="Calibri" pitchFamily="34" charset="0"/>
              </a:defRPr>
            </a:lvl1pPr>
            <a:lvl2pPr marL="737787" indent="-283764" defTabSz="922234" eaLnBrk="0" hangingPunct="0">
              <a:defRPr>
                <a:solidFill>
                  <a:schemeClr val="tx1"/>
                </a:solidFill>
                <a:latin typeface="Calibri" pitchFamily="34" charset="0"/>
              </a:defRPr>
            </a:lvl2pPr>
            <a:lvl3pPr marL="1135056" indent="-227011" defTabSz="922234" eaLnBrk="0" hangingPunct="0">
              <a:defRPr>
                <a:solidFill>
                  <a:schemeClr val="tx1"/>
                </a:solidFill>
                <a:latin typeface="Calibri" pitchFamily="34" charset="0"/>
              </a:defRPr>
            </a:lvl3pPr>
            <a:lvl4pPr marL="1589079" indent="-227011" defTabSz="922234" eaLnBrk="0" hangingPunct="0">
              <a:defRPr>
                <a:solidFill>
                  <a:schemeClr val="tx1"/>
                </a:solidFill>
                <a:latin typeface="Calibri" pitchFamily="34" charset="0"/>
              </a:defRPr>
            </a:lvl4pPr>
            <a:lvl5pPr marL="2043102" indent="-227011" defTabSz="922234" eaLnBrk="0" hangingPunct="0">
              <a:defRPr>
                <a:solidFill>
                  <a:schemeClr val="tx1"/>
                </a:solidFill>
                <a:latin typeface="Calibri" pitchFamily="34" charset="0"/>
              </a:defRPr>
            </a:lvl5pPr>
            <a:lvl6pPr marL="2497124" indent="-227011" defTabSz="922234" eaLnBrk="0" fontAlgn="base" hangingPunct="0">
              <a:spcBef>
                <a:spcPct val="0"/>
              </a:spcBef>
              <a:spcAft>
                <a:spcPct val="0"/>
              </a:spcAft>
              <a:defRPr>
                <a:solidFill>
                  <a:schemeClr val="tx1"/>
                </a:solidFill>
                <a:latin typeface="Calibri" pitchFamily="34" charset="0"/>
              </a:defRPr>
            </a:lvl6pPr>
            <a:lvl7pPr marL="2951147" indent="-227011" defTabSz="922234" eaLnBrk="0" fontAlgn="base" hangingPunct="0">
              <a:spcBef>
                <a:spcPct val="0"/>
              </a:spcBef>
              <a:spcAft>
                <a:spcPct val="0"/>
              </a:spcAft>
              <a:defRPr>
                <a:solidFill>
                  <a:schemeClr val="tx1"/>
                </a:solidFill>
                <a:latin typeface="Calibri" pitchFamily="34" charset="0"/>
              </a:defRPr>
            </a:lvl7pPr>
            <a:lvl8pPr marL="3405170" indent="-227011" defTabSz="922234" eaLnBrk="0" fontAlgn="base" hangingPunct="0">
              <a:spcBef>
                <a:spcPct val="0"/>
              </a:spcBef>
              <a:spcAft>
                <a:spcPct val="0"/>
              </a:spcAft>
              <a:defRPr>
                <a:solidFill>
                  <a:schemeClr val="tx1"/>
                </a:solidFill>
                <a:latin typeface="Calibri" pitchFamily="34" charset="0"/>
              </a:defRPr>
            </a:lvl8pPr>
            <a:lvl9pPr marL="3859192" indent="-227011" defTabSz="922234" eaLnBrk="0" fontAlgn="base" hangingPunct="0">
              <a:spcBef>
                <a:spcPct val="0"/>
              </a:spcBef>
              <a:spcAft>
                <a:spcPct val="0"/>
              </a:spcAft>
              <a:defRPr>
                <a:solidFill>
                  <a:schemeClr val="tx1"/>
                </a:solidFill>
                <a:latin typeface="Calibri" pitchFamily="34" charset="0"/>
              </a:defRPr>
            </a:lvl9pPr>
          </a:lstStyle>
          <a:p>
            <a:pPr eaLnBrk="1" hangingPunct="1"/>
            <a:fld id="{E0F6AD17-29E0-479C-8FAF-98A414B896C7}" type="slidenum">
              <a:rPr lang="en-US" smtClean="0">
                <a:latin typeface="Arial" charset="0"/>
              </a:rPr>
              <a:pPr eaLnBrk="1" hangingPunct="1"/>
              <a:t>33</a:t>
            </a:fld>
            <a:endParaRPr lang="en-US" smtClean="0">
              <a:latin typeface="Arial" charset="0"/>
            </a:endParaRPr>
          </a:p>
        </p:txBody>
      </p:sp>
      <p:sp>
        <p:nvSpPr>
          <p:cNvPr id="52228" name="Rectangle 2"/>
          <p:cNvSpPr>
            <a:spLocks noGrp="1" noRot="1" noChangeAspect="1" noChangeArrowheads="1" noTextEdit="1"/>
          </p:cNvSpPr>
          <p:nvPr>
            <p:ph type="sldImg"/>
          </p:nvPr>
        </p:nvSpPr>
        <p:spPr>
          <a:ln/>
        </p:spPr>
      </p:sp>
      <p:sp>
        <p:nvSpPr>
          <p:cNvPr id="52229"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5290" y="2492510"/>
            <a:ext cx="7772400" cy="1470025"/>
          </a:xfrm>
        </p:spPr>
        <p:txBody>
          <a:bodyPr/>
          <a:lstStyle>
            <a:lvl1pPr algn="ctr">
              <a:defRPr/>
            </a:lvl1pPr>
          </a:lstStyle>
          <a:p>
            <a:r>
              <a:rPr lang="en-US" smtClean="0"/>
              <a:t>Click to edit Master title style</a:t>
            </a:r>
            <a:endParaRPr lang="en-US"/>
          </a:p>
        </p:txBody>
      </p:sp>
      <p:sp>
        <p:nvSpPr>
          <p:cNvPr id="3" name="Subtitle 2"/>
          <p:cNvSpPr>
            <a:spLocks noGrp="1"/>
          </p:cNvSpPr>
          <p:nvPr>
            <p:ph type="subTitle" idx="1"/>
          </p:nvPr>
        </p:nvSpPr>
        <p:spPr>
          <a:xfrm>
            <a:off x="1231090" y="4637392"/>
            <a:ext cx="6400800" cy="420991"/>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7" name="Picture 6" descr="JCESR_logo_tagline.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7489" y="372533"/>
            <a:ext cx="8362150" cy="1839674"/>
          </a:xfrm>
          <a:prstGeom prst="rect">
            <a:avLst/>
          </a:prstGeom>
        </p:spPr>
      </p:pic>
      <p:sp>
        <p:nvSpPr>
          <p:cNvPr id="9" name="Rectangle 8"/>
          <p:cNvSpPr/>
          <p:nvPr userDrawn="1"/>
        </p:nvSpPr>
        <p:spPr>
          <a:xfrm>
            <a:off x="457200" y="0"/>
            <a:ext cx="8340172" cy="160867"/>
          </a:xfrm>
          <a:prstGeom prst="rect">
            <a:avLst/>
          </a:prstGeom>
          <a:solidFill>
            <a:srgbClr val="1D3D8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Date Placeholder 3"/>
          <p:cNvSpPr>
            <a:spLocks noGrp="1"/>
          </p:cNvSpPr>
          <p:nvPr>
            <p:ph type="dt" sz="half" idx="2"/>
          </p:nvPr>
        </p:nvSpPr>
        <p:spPr>
          <a:xfrm>
            <a:off x="1322388" y="6494463"/>
            <a:ext cx="2133600" cy="271462"/>
          </a:xfrm>
          <a:prstGeom prst="rect">
            <a:avLst/>
          </a:prstGeom>
        </p:spPr>
        <p:txBody>
          <a:bodyPr vert="horz" lIns="0" tIns="0" rIns="0" bIns="0" rtlCol="0" anchor="t" anchorCtr="0"/>
          <a:lstStyle>
            <a:lvl1pPr algn="l" fontAlgn="auto">
              <a:spcBef>
                <a:spcPts val="0"/>
              </a:spcBef>
              <a:spcAft>
                <a:spcPts val="0"/>
              </a:spcAft>
              <a:defRPr sz="900">
                <a:solidFill>
                  <a:srgbClr val="000000"/>
                </a:solidFill>
                <a:latin typeface="+mn-lt"/>
                <a:ea typeface="+mn-ea"/>
                <a:cs typeface="+mn-cs"/>
              </a:defRPr>
            </a:lvl1pPr>
          </a:lstStyle>
          <a:p>
            <a:pPr>
              <a:defRPr/>
            </a:pPr>
            <a:fld id="{0403D045-0F44-5046-AED4-1D288824589E}" type="datetime1">
              <a:rPr lang="en-US"/>
              <a:pPr>
                <a:defRPr/>
              </a:pPr>
              <a:t>11/25/2013</a:t>
            </a:fld>
            <a:endParaRPr lang="en-US" dirty="0"/>
          </a:p>
        </p:txBody>
      </p:sp>
      <p:sp>
        <p:nvSpPr>
          <p:cNvPr id="11" name="Footer Placeholder 4"/>
          <p:cNvSpPr>
            <a:spLocks noGrp="1"/>
          </p:cNvSpPr>
          <p:nvPr>
            <p:ph type="ftr" sz="quarter" idx="3"/>
          </p:nvPr>
        </p:nvSpPr>
        <p:spPr>
          <a:xfrm>
            <a:off x="1322388" y="6089650"/>
            <a:ext cx="6415087" cy="365125"/>
          </a:xfrm>
          <a:prstGeom prst="rect">
            <a:avLst/>
          </a:prstGeom>
        </p:spPr>
        <p:txBody>
          <a:bodyPr vert="horz" lIns="0" tIns="0" rIns="0" bIns="45720" rtlCol="0" anchor="b" anchorCtr="0"/>
          <a:lstStyle>
            <a:lvl1pPr algn="l" fontAlgn="auto">
              <a:spcBef>
                <a:spcPts val="0"/>
              </a:spcBef>
              <a:spcAft>
                <a:spcPts val="0"/>
              </a:spcAft>
              <a:defRPr sz="900" dirty="0">
                <a:solidFill>
                  <a:srgbClr val="000000"/>
                </a:solidFill>
                <a:latin typeface="+mn-lt"/>
                <a:ea typeface="+mn-ea"/>
                <a:cs typeface="+mn-cs"/>
              </a:defRPr>
            </a:lvl1pPr>
          </a:lstStyle>
          <a:p>
            <a:pPr>
              <a:defRPr/>
            </a:pPr>
            <a:r>
              <a:rPr lang="en-US"/>
              <a:t>May contain trade secrets or commercial or financial information that is privileged or confidential and exempt from public disclosure. </a:t>
            </a:r>
          </a:p>
        </p:txBody>
      </p:sp>
      <p:sp>
        <p:nvSpPr>
          <p:cNvPr id="12"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cxnSp>
        <p:nvCxnSpPr>
          <p:cNvPr id="13" name="Straight Connector 12"/>
          <p:cNvCxnSpPr/>
          <p:nvPr userDrawn="1"/>
        </p:nvCxnSpPr>
        <p:spPr>
          <a:xfrm flipH="1">
            <a:off x="1322388" y="6440488"/>
            <a:ext cx="6167437" cy="26987"/>
          </a:xfrm>
          <a:prstGeom prst="line">
            <a:avLst/>
          </a:prstGeom>
          <a:ln w="6350" cmpd="sng">
            <a:solidFill>
              <a:srgbClr val="1D3C81"/>
            </a:solidFill>
          </a:ln>
          <a:effectLst/>
        </p:spPr>
        <p:style>
          <a:lnRef idx="2">
            <a:schemeClr val="accent1"/>
          </a:lnRef>
          <a:fillRef idx="0">
            <a:schemeClr val="accent1"/>
          </a:fillRef>
          <a:effectRef idx="1">
            <a:schemeClr val="accent1"/>
          </a:effectRef>
          <a:fontRef idx="minor">
            <a:schemeClr val="tx1"/>
          </a:fontRef>
        </p:style>
      </p:cxnSp>
      <p:pic>
        <p:nvPicPr>
          <p:cNvPr id="14" name="Picture 9" descr="2009_DOE_Logo_Color_PNG_transparent_300dpi.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00950" y="6262688"/>
            <a:ext cx="14224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25717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1322192" y="6495115"/>
            <a:ext cx="2133600" cy="271165"/>
          </a:xfrm>
          <a:prstGeom prst="rect">
            <a:avLst/>
          </a:prstGeom>
        </p:spPr>
        <p:txBody>
          <a:bodyPr/>
          <a:lstStyle/>
          <a:p>
            <a:fld id="{24676081-7192-0340-B3CE-2E996B4ECF40}" type="datetime1">
              <a:rPr lang="en-US" smtClean="0"/>
              <a:t>11/25/2013</a:t>
            </a:fld>
            <a:endParaRPr lang="en-US"/>
          </a:p>
        </p:txBody>
      </p:sp>
      <p:sp>
        <p:nvSpPr>
          <p:cNvPr id="5" name="Footer Placeholder 4"/>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7"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82898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322192" y="6495115"/>
            <a:ext cx="2133600" cy="271165"/>
          </a:xfrm>
          <a:prstGeom prst="rect">
            <a:avLst/>
          </a:prstGeom>
        </p:spPr>
        <p:txBody>
          <a:bodyPr/>
          <a:lstStyle/>
          <a:p>
            <a:fld id="{8BAD1825-7AF8-5740-AFE8-E81A3AFDA647}" type="datetime1">
              <a:rPr lang="en-US" smtClean="0"/>
              <a:t>11/25/2013</a:t>
            </a:fld>
            <a:endParaRPr lang="en-US"/>
          </a:p>
        </p:txBody>
      </p:sp>
      <p:sp>
        <p:nvSpPr>
          <p:cNvPr id="5" name="Footer Placeholder 4"/>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7" name="Slide Number Placeholder 5"/>
          <p:cNvSpPr txBox="1">
            <a:spLocks/>
          </p:cNvSpPr>
          <p:nvPr userDrawn="1"/>
        </p:nvSpPr>
        <p:spPr>
          <a:xfrm>
            <a:off x="7232908" y="6359525"/>
            <a:ext cx="342900" cy="365125"/>
          </a:xfrm>
          <a:prstGeom prst="rect">
            <a:avLst/>
          </a:prstGeom>
        </p:spPr>
        <p:txBody>
          <a:bodyPr vert="horz" lIns="91440" tIns="45720" rIns="91440" bIns="45720" rtlCol="0" anchor="ctr"/>
          <a:lstStyle>
            <a:defPPr>
              <a:defRPr lang="en-US"/>
            </a:defPPr>
            <a:lvl1pPr marL="0" algn="r" defTabSz="457200" rtl="0" eaLnBrk="1" fontAlgn="auto" latinLnBrk="0" hangingPunct="1">
              <a:spcBef>
                <a:spcPts val="0"/>
              </a:spcBef>
              <a:spcAft>
                <a:spcPts val="0"/>
              </a:spcAft>
              <a:defRPr sz="1000" kern="1200">
                <a:solidFill>
                  <a:srgbClr val="1D3C8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fld id="{3C0E0FCE-127B-7D49-BB33-A2E993D4D9AA}" type="slidenum">
              <a:rPr lang="en-US" smtClean="0"/>
              <a:pPr>
                <a:defRPr/>
              </a:pPr>
              <a:t>‹#›</a:t>
            </a:fld>
            <a:endParaRPr lang="en-US" dirty="0"/>
          </a:p>
        </p:txBody>
      </p:sp>
    </p:spTree>
    <p:extLst>
      <p:ext uri="{BB962C8B-B14F-4D97-AF65-F5344CB8AC3E}">
        <p14:creationId xmlns:p14="http://schemas.microsoft.com/office/powerpoint/2010/main" val="3888621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322192" y="6495115"/>
            <a:ext cx="2133600" cy="271165"/>
          </a:xfrm>
          <a:prstGeom prst="rect">
            <a:avLst/>
          </a:prstGeom>
        </p:spPr>
        <p:txBody>
          <a:bodyPr/>
          <a:lstStyle/>
          <a:p>
            <a:fld id="{C1BA9643-4376-2445-9AEC-C6D3C18AC52D}" type="datetime1">
              <a:rPr lang="en-US" smtClean="0"/>
              <a:t>11/25/2013</a:t>
            </a:fld>
            <a:endParaRPr lang="en-US"/>
          </a:p>
        </p:txBody>
      </p:sp>
      <p:sp>
        <p:nvSpPr>
          <p:cNvPr id="6" name="Footer Placeholder 5"/>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8"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4169042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1322192" y="6495115"/>
            <a:ext cx="2133600" cy="271165"/>
          </a:xfrm>
          <a:prstGeom prst="rect">
            <a:avLst/>
          </a:prstGeom>
        </p:spPr>
        <p:txBody>
          <a:bodyPr/>
          <a:lstStyle/>
          <a:p>
            <a:fld id="{E5D4AAC7-39F1-8541-ADFE-E26518C5776E}" type="datetime1">
              <a:rPr lang="en-US" smtClean="0"/>
              <a:t>11/25/2013</a:t>
            </a:fld>
            <a:endParaRPr lang="en-US"/>
          </a:p>
        </p:txBody>
      </p:sp>
      <p:sp>
        <p:nvSpPr>
          <p:cNvPr id="8" name="Footer Placeholder 7"/>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10" name="Slide Number Placeholder 5"/>
          <p:cNvSpPr>
            <a:spLocks noGrp="1"/>
          </p:cNvSpPr>
          <p:nvPr>
            <p:ph type="sldNum" sz="quarter" idx="12"/>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473912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1322192" y="6495115"/>
            <a:ext cx="2133600" cy="271165"/>
          </a:xfrm>
          <a:prstGeom prst="rect">
            <a:avLst/>
          </a:prstGeom>
        </p:spPr>
        <p:txBody>
          <a:bodyPr/>
          <a:lstStyle/>
          <a:p>
            <a:fld id="{CB7FF1B9-D8EE-1C4B-A90A-91796852FD24}" type="datetime1">
              <a:rPr lang="en-US" smtClean="0"/>
              <a:t>11/25/2013</a:t>
            </a:fld>
            <a:endParaRPr lang="en-US"/>
          </a:p>
        </p:txBody>
      </p:sp>
      <p:sp>
        <p:nvSpPr>
          <p:cNvPr id="4" name="Footer Placeholder 3"/>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6"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549442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322192" y="6495115"/>
            <a:ext cx="2133600" cy="271165"/>
          </a:xfrm>
          <a:prstGeom prst="rect">
            <a:avLst/>
          </a:prstGeom>
        </p:spPr>
        <p:txBody>
          <a:bodyPr/>
          <a:lstStyle/>
          <a:p>
            <a:fld id="{B9218113-89B5-6A48-AD83-325812F49BC4}" type="datetime1">
              <a:rPr lang="en-US" smtClean="0"/>
              <a:t>11/25/2013</a:t>
            </a:fld>
            <a:endParaRPr lang="en-US"/>
          </a:p>
        </p:txBody>
      </p:sp>
      <p:sp>
        <p:nvSpPr>
          <p:cNvPr id="3" name="Footer Placeholder 2"/>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5"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4073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322192" y="6495115"/>
            <a:ext cx="2133600" cy="271165"/>
          </a:xfrm>
          <a:prstGeom prst="rect">
            <a:avLst/>
          </a:prstGeom>
        </p:spPr>
        <p:txBody>
          <a:bodyPr/>
          <a:lstStyle/>
          <a:p>
            <a:fld id="{88D8472D-0F45-2E4F-B099-9875E96F4096}" type="datetime1">
              <a:rPr lang="en-US" smtClean="0"/>
              <a:t>11/25/2013</a:t>
            </a:fld>
            <a:endParaRPr lang="en-US"/>
          </a:p>
        </p:txBody>
      </p:sp>
      <p:sp>
        <p:nvSpPr>
          <p:cNvPr id="6" name="Footer Placeholder 5"/>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8"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3380349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322192" y="6495115"/>
            <a:ext cx="2133600" cy="271165"/>
          </a:xfrm>
          <a:prstGeom prst="rect">
            <a:avLst/>
          </a:prstGeom>
        </p:spPr>
        <p:txBody>
          <a:bodyPr/>
          <a:lstStyle/>
          <a:p>
            <a:fld id="{2A45142C-BF69-7A49-BCCD-E968B3877150}" type="datetime1">
              <a:rPr lang="en-US" smtClean="0"/>
              <a:t>11/25/2013</a:t>
            </a:fld>
            <a:endParaRPr lang="en-US"/>
          </a:p>
        </p:txBody>
      </p:sp>
      <p:sp>
        <p:nvSpPr>
          <p:cNvPr id="6" name="Footer Placeholder 5"/>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8"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996801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322192" y="6495115"/>
            <a:ext cx="2133600" cy="271165"/>
          </a:xfrm>
          <a:prstGeom prst="rect">
            <a:avLst/>
          </a:prstGeom>
        </p:spPr>
        <p:txBody>
          <a:bodyPr/>
          <a:lstStyle/>
          <a:p>
            <a:fld id="{6274AC39-D1EE-6F45-9B36-1A3648D0BC8F}" type="datetime1">
              <a:rPr lang="en-US" smtClean="0"/>
              <a:t>11/25/2013</a:t>
            </a:fld>
            <a:endParaRPr lang="en-US"/>
          </a:p>
        </p:txBody>
      </p:sp>
      <p:sp>
        <p:nvSpPr>
          <p:cNvPr id="5" name="Footer Placeholder 4"/>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7" name="Slide Number Placeholder 5"/>
          <p:cNvSpPr>
            <a:spLocks noGrp="1"/>
          </p:cNvSpPr>
          <p:nvPr>
            <p:ph type="sldNum" sz="quarter" idx="4"/>
          </p:nvPr>
        </p:nvSpPr>
        <p:spPr>
          <a:xfrm>
            <a:off x="7232908"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spTree>
    <p:extLst>
      <p:ext uri="{BB962C8B-B14F-4D97-AF65-F5344CB8AC3E}">
        <p14:creationId xmlns:p14="http://schemas.microsoft.com/office/powerpoint/2010/main" val="1125808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322192" y="6495115"/>
            <a:ext cx="2133600" cy="271165"/>
          </a:xfrm>
          <a:prstGeom prst="rect">
            <a:avLst/>
          </a:prstGeom>
        </p:spPr>
        <p:txBody>
          <a:bodyPr/>
          <a:lstStyle/>
          <a:p>
            <a:fld id="{6CD3A598-8E4A-1E49-8697-92455B3CCE74}" type="datetime1">
              <a:rPr lang="en-US" smtClean="0"/>
              <a:t>11/25/2013</a:t>
            </a:fld>
            <a:endParaRPr lang="en-US"/>
          </a:p>
        </p:txBody>
      </p:sp>
      <p:sp>
        <p:nvSpPr>
          <p:cNvPr id="5" name="Footer Placeholder 4"/>
          <p:cNvSpPr>
            <a:spLocks noGrp="1"/>
          </p:cNvSpPr>
          <p:nvPr>
            <p:ph type="ftr" sz="quarter" idx="11"/>
          </p:nvPr>
        </p:nvSpPr>
        <p:spPr>
          <a:xfrm>
            <a:off x="1322191" y="6089897"/>
            <a:ext cx="6497765" cy="365125"/>
          </a:xfrm>
          <a:prstGeom prst="rect">
            <a:avLst/>
          </a:prstGeom>
        </p:spPr>
        <p:txBody>
          <a:bodyPr/>
          <a:lstStyle/>
          <a:p>
            <a:r>
              <a:rPr lang="en-US" smtClean="0"/>
              <a:t>May contain trade secrets or commercial or financial information that is privileged or confidential and exempt from public disclosure. </a:t>
            </a:r>
            <a:endParaRPr lang="en-US"/>
          </a:p>
        </p:txBody>
      </p:sp>
      <p:sp>
        <p:nvSpPr>
          <p:cNvPr id="7" name="Slide Number Placeholder 5"/>
          <p:cNvSpPr txBox="1">
            <a:spLocks/>
          </p:cNvSpPr>
          <p:nvPr userDrawn="1"/>
        </p:nvSpPr>
        <p:spPr>
          <a:xfrm>
            <a:off x="7232908" y="6359525"/>
            <a:ext cx="342900" cy="365125"/>
          </a:xfrm>
          <a:prstGeom prst="rect">
            <a:avLst/>
          </a:prstGeom>
        </p:spPr>
        <p:txBody>
          <a:bodyPr vert="horz" lIns="91440" tIns="45720" rIns="91440" bIns="45720" rtlCol="0" anchor="ctr"/>
          <a:lstStyle>
            <a:defPPr>
              <a:defRPr lang="en-US"/>
            </a:defPPr>
            <a:lvl1pPr marL="0" algn="r" defTabSz="457200" rtl="0" eaLnBrk="1" fontAlgn="auto" latinLnBrk="0" hangingPunct="1">
              <a:spcBef>
                <a:spcPts val="0"/>
              </a:spcBef>
              <a:spcAft>
                <a:spcPts val="0"/>
              </a:spcAft>
              <a:defRPr sz="1000" kern="1200">
                <a:solidFill>
                  <a:srgbClr val="1D3C8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fld id="{3C0E0FCE-127B-7D49-BB33-A2E993D4D9AA}" type="slidenum">
              <a:rPr lang="en-US" smtClean="0"/>
              <a:pPr>
                <a:defRPr/>
              </a:pPr>
              <a:t>‹#›</a:t>
            </a:fld>
            <a:endParaRPr lang="en-US" dirty="0"/>
          </a:p>
        </p:txBody>
      </p:sp>
    </p:spTree>
    <p:extLst>
      <p:ext uri="{BB962C8B-B14F-4D97-AF65-F5344CB8AC3E}">
        <p14:creationId xmlns:p14="http://schemas.microsoft.com/office/powerpoint/2010/main" val="926272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957532"/>
          </a:xfrm>
          <a:prstGeom prst="rect">
            <a:avLst/>
          </a:prstGeom>
        </p:spPr>
        <p:txBody>
          <a:bodyPr vert="horz" lIns="0" tIns="0" rIns="0" bIns="0" rtlCol="0" anchor="t" anchorCtr="0">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357009"/>
            <a:ext cx="8229600" cy="4525963"/>
          </a:xfrm>
          <a:prstGeom prst="rect">
            <a:avLst/>
          </a:prstGeom>
        </p:spPr>
        <p:txBody>
          <a:bodyPr vert="horz" lIns="0" tIns="0" rIns="0" bIns="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Rectangle 7"/>
          <p:cNvSpPr/>
          <p:nvPr userDrawn="1"/>
        </p:nvSpPr>
        <p:spPr>
          <a:xfrm>
            <a:off x="457200" y="0"/>
            <a:ext cx="8340172" cy="160867"/>
          </a:xfrm>
          <a:prstGeom prst="rect">
            <a:avLst/>
          </a:prstGeom>
          <a:solidFill>
            <a:srgbClr val="1D3D8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JCESR_logo.pn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9524" y="6089897"/>
            <a:ext cx="1029971" cy="742118"/>
          </a:xfrm>
          <a:prstGeom prst="rect">
            <a:avLst/>
          </a:prstGeom>
        </p:spPr>
      </p:pic>
      <p:sp>
        <p:nvSpPr>
          <p:cNvPr id="10" name="Date Placeholder 3"/>
          <p:cNvSpPr>
            <a:spLocks noGrp="1"/>
          </p:cNvSpPr>
          <p:nvPr>
            <p:ph type="dt" sz="half" idx="2"/>
          </p:nvPr>
        </p:nvSpPr>
        <p:spPr>
          <a:xfrm>
            <a:off x="1322388" y="6494463"/>
            <a:ext cx="2133600" cy="271462"/>
          </a:xfrm>
          <a:prstGeom prst="rect">
            <a:avLst/>
          </a:prstGeom>
        </p:spPr>
        <p:txBody>
          <a:bodyPr vert="horz" lIns="0" tIns="0" rIns="0" bIns="0" rtlCol="0" anchor="t" anchorCtr="0"/>
          <a:lstStyle>
            <a:lvl1pPr algn="l" fontAlgn="auto">
              <a:spcBef>
                <a:spcPts val="0"/>
              </a:spcBef>
              <a:spcAft>
                <a:spcPts val="0"/>
              </a:spcAft>
              <a:defRPr sz="900">
                <a:solidFill>
                  <a:srgbClr val="000000"/>
                </a:solidFill>
                <a:latin typeface="+mn-lt"/>
                <a:ea typeface="+mn-ea"/>
                <a:cs typeface="+mn-cs"/>
              </a:defRPr>
            </a:lvl1pPr>
          </a:lstStyle>
          <a:p>
            <a:pPr>
              <a:defRPr/>
            </a:pPr>
            <a:fld id="{0403D045-0F44-5046-AED4-1D288824589E}" type="datetime1">
              <a:rPr lang="en-US"/>
              <a:pPr>
                <a:defRPr/>
              </a:pPr>
              <a:t>11/25/2013</a:t>
            </a:fld>
            <a:endParaRPr lang="en-US" dirty="0"/>
          </a:p>
        </p:txBody>
      </p:sp>
      <p:sp>
        <p:nvSpPr>
          <p:cNvPr id="11" name="Footer Placeholder 4"/>
          <p:cNvSpPr>
            <a:spLocks noGrp="1"/>
          </p:cNvSpPr>
          <p:nvPr>
            <p:ph type="ftr" sz="quarter" idx="3"/>
          </p:nvPr>
        </p:nvSpPr>
        <p:spPr>
          <a:xfrm>
            <a:off x="1322388" y="6089650"/>
            <a:ext cx="6415087" cy="365125"/>
          </a:xfrm>
          <a:prstGeom prst="rect">
            <a:avLst/>
          </a:prstGeom>
        </p:spPr>
        <p:txBody>
          <a:bodyPr vert="horz" lIns="0" tIns="0" rIns="0" bIns="45720" rtlCol="0" anchor="b" anchorCtr="0"/>
          <a:lstStyle>
            <a:lvl1pPr algn="l" fontAlgn="auto">
              <a:spcBef>
                <a:spcPts val="0"/>
              </a:spcBef>
              <a:spcAft>
                <a:spcPts val="0"/>
              </a:spcAft>
              <a:defRPr sz="900" dirty="0">
                <a:solidFill>
                  <a:srgbClr val="000000"/>
                </a:solidFill>
                <a:latin typeface="+mn-lt"/>
                <a:ea typeface="+mn-ea"/>
                <a:cs typeface="+mn-cs"/>
              </a:defRPr>
            </a:lvl1pPr>
          </a:lstStyle>
          <a:p>
            <a:pPr>
              <a:defRPr/>
            </a:pPr>
            <a:r>
              <a:rPr lang="en-US"/>
              <a:t>May contain trade secrets or commercial or financial information that is privileged or confidential and exempt from public disclosure. </a:t>
            </a:r>
          </a:p>
        </p:txBody>
      </p:sp>
      <p:sp>
        <p:nvSpPr>
          <p:cNvPr id="12" name="Slide Number Placeholder 5"/>
          <p:cNvSpPr>
            <a:spLocks noGrp="1"/>
          </p:cNvSpPr>
          <p:nvPr>
            <p:ph type="sldNum" sz="quarter" idx="4"/>
          </p:nvPr>
        </p:nvSpPr>
        <p:spPr>
          <a:xfrm>
            <a:off x="7226429" y="6359525"/>
            <a:ext cx="342900" cy="365125"/>
          </a:xfrm>
          <a:prstGeom prst="rect">
            <a:avLst/>
          </a:prstGeom>
        </p:spPr>
        <p:txBody>
          <a:bodyPr vert="horz" lIns="91440" tIns="45720" rIns="91440" bIns="45720" rtlCol="0" anchor="ctr"/>
          <a:lstStyle>
            <a:lvl1pPr algn="r" fontAlgn="auto">
              <a:spcBef>
                <a:spcPts val="0"/>
              </a:spcBef>
              <a:spcAft>
                <a:spcPts val="0"/>
              </a:spcAft>
              <a:defRPr sz="1000">
                <a:solidFill>
                  <a:srgbClr val="1D3C81"/>
                </a:solidFill>
                <a:latin typeface="+mn-lt"/>
                <a:ea typeface="+mn-ea"/>
                <a:cs typeface="+mn-cs"/>
              </a:defRPr>
            </a:lvl1pPr>
          </a:lstStyle>
          <a:p>
            <a:pPr>
              <a:defRPr/>
            </a:pPr>
            <a:fld id="{3C0E0FCE-127B-7D49-BB33-A2E993D4D9AA}" type="slidenum">
              <a:rPr lang="en-US"/>
              <a:pPr>
                <a:defRPr/>
              </a:pPr>
              <a:t>‹#›</a:t>
            </a:fld>
            <a:endParaRPr lang="en-US" dirty="0"/>
          </a:p>
        </p:txBody>
      </p:sp>
      <p:cxnSp>
        <p:nvCxnSpPr>
          <p:cNvPr id="13" name="Straight Connector 12"/>
          <p:cNvCxnSpPr/>
          <p:nvPr userDrawn="1"/>
        </p:nvCxnSpPr>
        <p:spPr>
          <a:xfrm flipH="1">
            <a:off x="1322388" y="6440488"/>
            <a:ext cx="6167437" cy="26987"/>
          </a:xfrm>
          <a:prstGeom prst="line">
            <a:avLst/>
          </a:prstGeom>
          <a:ln w="6350" cmpd="sng">
            <a:solidFill>
              <a:srgbClr val="1D3C81"/>
            </a:solidFill>
          </a:ln>
          <a:effectLst/>
        </p:spPr>
        <p:style>
          <a:lnRef idx="2">
            <a:schemeClr val="accent1"/>
          </a:lnRef>
          <a:fillRef idx="0">
            <a:schemeClr val="accent1"/>
          </a:fillRef>
          <a:effectRef idx="1">
            <a:schemeClr val="accent1"/>
          </a:effectRef>
          <a:fontRef idx="minor">
            <a:schemeClr val="tx1"/>
          </a:fontRef>
        </p:style>
      </p:cxnSp>
      <p:pic>
        <p:nvPicPr>
          <p:cNvPr id="14" name="Picture 9" descr="2009_DOE_Logo_Color_PNG_transparent_300dpi.png"/>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600950" y="6262688"/>
            <a:ext cx="14224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7936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p:txStyles>
    <p:titleStyle>
      <a:lvl1pPr algn="l" defTabSz="457200" rtl="0" eaLnBrk="1" latinLnBrk="0" hangingPunct="1">
        <a:spcBef>
          <a:spcPct val="0"/>
        </a:spcBef>
        <a:buNone/>
        <a:defRPr sz="3200" kern="1200">
          <a:solidFill>
            <a:srgbClr val="1D3C81"/>
          </a:solidFill>
          <a:latin typeface="+mj-lt"/>
          <a:ea typeface="+mj-ea"/>
          <a:cs typeface="+mj-cs"/>
        </a:defRPr>
      </a:lvl1pPr>
    </p:titleStyle>
    <p:bodyStyle>
      <a:lvl1pPr marL="227013" indent="-227013" algn="l" defTabSz="457200" rtl="0" eaLnBrk="1" latinLnBrk="0" hangingPunct="1">
        <a:spcBef>
          <a:spcPct val="20000"/>
        </a:spcBef>
        <a:buClr>
          <a:srgbClr val="1D3C81"/>
        </a:buClr>
        <a:buSzPct val="100000"/>
        <a:buFont typeface="Wingdings" charset="2"/>
        <a:buChar char="§"/>
        <a:tabLst/>
        <a:defRPr sz="2000" kern="1200">
          <a:solidFill>
            <a:schemeClr val="tx1"/>
          </a:solidFill>
          <a:latin typeface="+mn-lt"/>
          <a:ea typeface="+mn-ea"/>
          <a:cs typeface="+mn-cs"/>
        </a:defRPr>
      </a:lvl1pPr>
      <a:lvl2pPr marL="627063" indent="-287338" algn="l" defTabSz="457200" rtl="0" eaLnBrk="1" latinLnBrk="0" hangingPunct="1">
        <a:spcBef>
          <a:spcPct val="20000"/>
        </a:spcBef>
        <a:buClr>
          <a:srgbClr val="1D3C81"/>
        </a:buClr>
        <a:buSzPct val="80000"/>
        <a:buFont typeface="Wingdings" charset="2"/>
        <a:buChar char="−"/>
        <a:defRPr sz="1800" kern="1200">
          <a:solidFill>
            <a:schemeClr val="tx1"/>
          </a:solidFill>
          <a:latin typeface="+mn-lt"/>
          <a:ea typeface="+mn-ea"/>
          <a:cs typeface="+mn-cs"/>
        </a:defRPr>
      </a:lvl2pPr>
      <a:lvl3pPr marL="800100" indent="-227013" algn="l" defTabSz="457200" rtl="0" eaLnBrk="1" latinLnBrk="0" hangingPunct="1">
        <a:spcBef>
          <a:spcPct val="20000"/>
        </a:spcBef>
        <a:buClr>
          <a:srgbClr val="1D3C81"/>
        </a:buClr>
        <a:buFont typeface="Lucida Grande"/>
        <a:buChar char="●"/>
        <a:defRPr sz="1600" kern="1200">
          <a:solidFill>
            <a:schemeClr val="tx1"/>
          </a:solidFill>
          <a:latin typeface="+mn-lt"/>
          <a:ea typeface="+mn-ea"/>
          <a:cs typeface="+mn-cs"/>
        </a:defRPr>
      </a:lvl3pPr>
      <a:lvl4pPr marL="973138" indent="-173038" algn="l" defTabSz="457200" rtl="0" eaLnBrk="1" latinLnBrk="0" hangingPunct="1">
        <a:spcBef>
          <a:spcPct val="20000"/>
        </a:spcBef>
        <a:buClr>
          <a:srgbClr val="1D3C81"/>
        </a:buClr>
        <a:buFont typeface="Arial"/>
        <a:buChar char="•"/>
        <a:defRPr sz="1400" kern="1200">
          <a:solidFill>
            <a:schemeClr val="tx1"/>
          </a:solidFill>
          <a:latin typeface="+mn-lt"/>
          <a:ea typeface="+mn-ea"/>
          <a:cs typeface="+mn-cs"/>
        </a:defRPr>
      </a:lvl4pPr>
      <a:lvl5pPr marL="1146175" indent="-173038" algn="l" defTabSz="457200" rtl="0" eaLnBrk="1" latinLnBrk="0" hangingPunct="1">
        <a:spcBef>
          <a:spcPct val="20000"/>
        </a:spcBef>
        <a:buClr>
          <a:srgbClr val="1D3C81"/>
        </a:buClr>
        <a:buFont typeface="Wingdings"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8.jpeg"/><Relationship Id="rId7"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tiff"/><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tiff"/><Relationship Id="rId5" Type="http://schemas.openxmlformats.org/officeDocument/2006/relationships/image" Target="../media/image15.tiff"/><Relationship Id="rId10" Type="http://schemas.openxmlformats.org/officeDocument/2006/relationships/image" Target="../media/image20.tiff"/><Relationship Id="rId4" Type="http://schemas.openxmlformats.org/officeDocument/2006/relationships/image" Target="../media/image14.tiff"/><Relationship Id="rId9" Type="http://schemas.openxmlformats.org/officeDocument/2006/relationships/image" Target="../media/image19.tif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t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t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2.tif"/><Relationship Id="rId5" Type="http://schemas.openxmlformats.org/officeDocument/2006/relationships/image" Target="../media/image31.tif"/><Relationship Id="rId4" Type="http://schemas.openxmlformats.org/officeDocument/2006/relationships/image" Target="../media/image28.tif"/></Relationships>
</file>

<file path=ppt/slides/_rels/slide15.xml.rels><?xml version="1.0" encoding="UTF-8" standalone="yes"?>
<Relationships xmlns="http://schemas.openxmlformats.org/package/2006/relationships"><Relationship Id="rId3" Type="http://schemas.openxmlformats.org/officeDocument/2006/relationships/image" Target="../media/image33.ti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5.tif"/><Relationship Id="rId4" Type="http://schemas.openxmlformats.org/officeDocument/2006/relationships/image" Target="../media/image34.t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26.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5.gif"/></Relationships>
</file>

<file path=ppt/slides/_rels/slide27.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ti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ti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5.tif"/></Relationships>
</file>

<file path=ppt/slides/_rels/slide32.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9.emf"/></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ctrTitle"/>
          </p:nvPr>
        </p:nvSpPr>
        <p:spPr/>
        <p:txBody>
          <a:bodyPr>
            <a:noAutofit/>
          </a:bodyPr>
          <a:lstStyle/>
          <a:p>
            <a:r>
              <a:rPr lang="en-US" sz="3300" b="1" dirty="0" smtClean="0"/>
              <a:t>Quantifying the Promise of Lithium-Air Batteries for Electric Vehicles</a:t>
            </a:r>
            <a:r>
              <a:rPr lang="en-US" sz="3300" dirty="0" smtClean="0"/>
              <a:t/>
            </a:r>
            <a:br>
              <a:rPr lang="en-US" sz="3300" dirty="0" smtClean="0"/>
            </a:br>
            <a:r>
              <a:rPr lang="en-US" sz="3300" dirty="0"/>
              <a:t/>
            </a:r>
            <a:br>
              <a:rPr lang="en-US" sz="3300" dirty="0"/>
            </a:br>
            <a:endParaRPr lang="en-US" sz="3300" dirty="0"/>
          </a:p>
        </p:txBody>
      </p:sp>
      <p:sp>
        <p:nvSpPr>
          <p:cNvPr id="10" name="Subtitle 9"/>
          <p:cNvSpPr>
            <a:spLocks noGrp="1"/>
          </p:cNvSpPr>
          <p:nvPr>
            <p:ph type="subTitle" idx="1"/>
          </p:nvPr>
        </p:nvSpPr>
        <p:spPr>
          <a:xfrm>
            <a:off x="545290" y="3743392"/>
            <a:ext cx="8317690" cy="1877709"/>
          </a:xfrm>
        </p:spPr>
        <p:txBody>
          <a:bodyPr>
            <a:normAutofit fontScale="92500"/>
          </a:bodyPr>
          <a:lstStyle/>
          <a:p>
            <a:r>
              <a:rPr lang="en-US" sz="2400" dirty="0">
                <a:solidFill>
                  <a:schemeClr val="tx1"/>
                </a:solidFill>
              </a:rPr>
              <a:t>Kevin </a:t>
            </a:r>
            <a:r>
              <a:rPr lang="en-US" sz="2400" dirty="0" smtClean="0">
                <a:solidFill>
                  <a:schemeClr val="tx1"/>
                </a:solidFill>
              </a:rPr>
              <a:t>Gallagher</a:t>
            </a:r>
            <a:r>
              <a:rPr lang="en-US" sz="2400" baseline="30000" dirty="0" smtClean="0">
                <a:solidFill>
                  <a:schemeClr val="tx1"/>
                </a:solidFill>
              </a:rPr>
              <a:t>1</a:t>
            </a:r>
            <a:r>
              <a:rPr lang="en-US" sz="2400" dirty="0" smtClean="0">
                <a:solidFill>
                  <a:schemeClr val="tx1"/>
                </a:solidFill>
              </a:rPr>
              <a:t>, Steve Goebel</a:t>
            </a:r>
            <a:r>
              <a:rPr lang="en-US" sz="2400" baseline="30000" dirty="0" smtClean="0">
                <a:solidFill>
                  <a:schemeClr val="tx1"/>
                </a:solidFill>
              </a:rPr>
              <a:t>2†</a:t>
            </a:r>
            <a:r>
              <a:rPr lang="en-US" sz="2400" dirty="0" smtClean="0">
                <a:solidFill>
                  <a:schemeClr val="tx1"/>
                </a:solidFill>
              </a:rPr>
              <a:t>, </a:t>
            </a:r>
            <a:r>
              <a:rPr lang="en-US" sz="2400" dirty="0">
                <a:solidFill>
                  <a:schemeClr val="tx1"/>
                </a:solidFill>
              </a:rPr>
              <a:t>Tom </a:t>
            </a:r>
            <a:r>
              <a:rPr lang="en-US" sz="2400" dirty="0" smtClean="0">
                <a:solidFill>
                  <a:schemeClr val="tx1"/>
                </a:solidFill>
              </a:rPr>
              <a:t>Greszler</a:t>
            </a:r>
            <a:r>
              <a:rPr lang="en-US" sz="2400" baseline="30000" dirty="0" smtClean="0">
                <a:solidFill>
                  <a:schemeClr val="tx1"/>
                </a:solidFill>
              </a:rPr>
              <a:t>2‡</a:t>
            </a:r>
            <a:r>
              <a:rPr lang="en-US" sz="2400" dirty="0" smtClean="0">
                <a:solidFill>
                  <a:schemeClr val="tx1"/>
                </a:solidFill>
              </a:rPr>
              <a:t>, </a:t>
            </a:r>
            <a:r>
              <a:rPr lang="en-US" sz="2400" dirty="0">
                <a:solidFill>
                  <a:schemeClr val="tx1"/>
                </a:solidFill>
              </a:rPr>
              <a:t>Mark </a:t>
            </a:r>
            <a:r>
              <a:rPr lang="en-US" sz="2400" dirty="0" smtClean="0">
                <a:solidFill>
                  <a:schemeClr val="tx1"/>
                </a:solidFill>
              </a:rPr>
              <a:t>Mathias</a:t>
            </a:r>
            <a:r>
              <a:rPr lang="en-US" sz="2400" baseline="30000" dirty="0" smtClean="0">
                <a:solidFill>
                  <a:schemeClr val="tx1"/>
                </a:solidFill>
              </a:rPr>
              <a:t>2</a:t>
            </a:r>
            <a:r>
              <a:rPr lang="en-US" sz="2400" dirty="0" smtClean="0">
                <a:solidFill>
                  <a:schemeClr val="tx1"/>
                </a:solidFill>
              </a:rPr>
              <a:t>, </a:t>
            </a:r>
          </a:p>
          <a:p>
            <a:r>
              <a:rPr lang="en-US" sz="2400" dirty="0" smtClean="0">
                <a:solidFill>
                  <a:schemeClr val="tx1"/>
                </a:solidFill>
              </a:rPr>
              <a:t>Wolfgang </a:t>
            </a:r>
            <a:r>
              <a:rPr lang="en-US" sz="2400" dirty="0" err="1" smtClean="0">
                <a:solidFill>
                  <a:schemeClr val="tx1"/>
                </a:solidFill>
              </a:rPr>
              <a:t>Oe</a:t>
            </a:r>
            <a:r>
              <a:rPr lang="de-DE" sz="2400" dirty="0" smtClean="0">
                <a:solidFill>
                  <a:schemeClr val="tx1"/>
                </a:solidFill>
              </a:rPr>
              <a:t>lerich</a:t>
            </a:r>
            <a:r>
              <a:rPr lang="de-DE" sz="2400" baseline="30000" dirty="0" smtClean="0">
                <a:solidFill>
                  <a:schemeClr val="tx1"/>
                </a:solidFill>
              </a:rPr>
              <a:t>3§</a:t>
            </a:r>
            <a:r>
              <a:rPr lang="de-DE" sz="2400" dirty="0" smtClean="0">
                <a:solidFill>
                  <a:schemeClr val="tx1"/>
                </a:solidFill>
              </a:rPr>
              <a:t>, Damla Eroglu</a:t>
            </a:r>
            <a:r>
              <a:rPr lang="de-DE" sz="2400" baseline="30000" dirty="0" smtClean="0">
                <a:solidFill>
                  <a:schemeClr val="tx1"/>
                </a:solidFill>
              </a:rPr>
              <a:t>1</a:t>
            </a:r>
            <a:r>
              <a:rPr lang="de-DE" sz="2400" dirty="0" smtClean="0">
                <a:solidFill>
                  <a:schemeClr val="tx1"/>
                </a:solidFill>
              </a:rPr>
              <a:t>, and </a:t>
            </a:r>
            <a:r>
              <a:rPr lang="en-US" sz="2400" dirty="0" smtClean="0">
                <a:solidFill>
                  <a:schemeClr val="tx1"/>
                </a:solidFill>
              </a:rPr>
              <a:t>Venkat Srinivasan</a:t>
            </a:r>
            <a:r>
              <a:rPr lang="en-US" sz="2400" baseline="30000" dirty="0" smtClean="0">
                <a:solidFill>
                  <a:schemeClr val="tx1"/>
                </a:solidFill>
              </a:rPr>
              <a:t>4</a:t>
            </a:r>
          </a:p>
          <a:p>
            <a:endParaRPr lang="en-US" dirty="0" smtClean="0">
              <a:solidFill>
                <a:schemeClr val="tx1"/>
              </a:solidFill>
            </a:endParaRPr>
          </a:p>
          <a:p>
            <a:r>
              <a:rPr lang="en-US" baseline="30000" dirty="0" smtClean="0">
                <a:solidFill>
                  <a:schemeClr val="tx1"/>
                </a:solidFill>
              </a:rPr>
              <a:t>1</a:t>
            </a:r>
            <a:r>
              <a:rPr lang="en-US" dirty="0" smtClean="0">
                <a:solidFill>
                  <a:schemeClr val="tx1"/>
                </a:solidFill>
              </a:rPr>
              <a:t>Argonne National Lab, </a:t>
            </a:r>
            <a:r>
              <a:rPr lang="en-US" baseline="30000" dirty="0" smtClean="0">
                <a:solidFill>
                  <a:schemeClr val="tx1"/>
                </a:solidFill>
              </a:rPr>
              <a:t>2</a:t>
            </a:r>
            <a:r>
              <a:rPr lang="en-US" dirty="0" smtClean="0">
                <a:solidFill>
                  <a:schemeClr val="tx1"/>
                </a:solidFill>
              </a:rPr>
              <a:t>General Motors,</a:t>
            </a:r>
            <a:r>
              <a:rPr lang="en-US" baseline="30000" dirty="0">
                <a:solidFill>
                  <a:schemeClr val="tx1"/>
                </a:solidFill>
              </a:rPr>
              <a:t> </a:t>
            </a:r>
            <a:r>
              <a:rPr lang="en-US" baseline="30000" dirty="0" smtClean="0">
                <a:solidFill>
                  <a:schemeClr val="tx1"/>
                </a:solidFill>
              </a:rPr>
              <a:t>3</a:t>
            </a:r>
            <a:r>
              <a:rPr lang="en-US" dirty="0" smtClean="0">
                <a:solidFill>
                  <a:schemeClr val="tx1"/>
                </a:solidFill>
              </a:rPr>
              <a:t>Opel AG, </a:t>
            </a:r>
            <a:r>
              <a:rPr lang="en-US" baseline="30000" dirty="0" smtClean="0">
                <a:solidFill>
                  <a:schemeClr val="tx1"/>
                </a:solidFill>
              </a:rPr>
              <a:t>4</a:t>
            </a:r>
            <a:r>
              <a:rPr lang="en-US" dirty="0" smtClean="0">
                <a:solidFill>
                  <a:schemeClr val="tx1"/>
                </a:solidFill>
              </a:rPr>
              <a:t>Lawrence Berkeley National Lab</a:t>
            </a:r>
          </a:p>
          <a:p>
            <a:r>
              <a:rPr lang="en-US" sz="1600" baseline="30000" dirty="0" smtClean="0">
                <a:solidFill>
                  <a:schemeClr val="tx1"/>
                </a:solidFill>
              </a:rPr>
              <a:t>†</a:t>
            </a:r>
            <a:r>
              <a:rPr lang="en-US" sz="1600" dirty="0" smtClean="0">
                <a:solidFill>
                  <a:schemeClr val="tx1"/>
                </a:solidFill>
              </a:rPr>
              <a:t>currently: </a:t>
            </a:r>
            <a:r>
              <a:rPr lang="en-US" sz="1600" dirty="0" err="1" smtClean="0">
                <a:solidFill>
                  <a:schemeClr val="tx1"/>
                </a:solidFill>
              </a:rPr>
              <a:t>SimuTech</a:t>
            </a:r>
            <a:r>
              <a:rPr lang="en-US" sz="1600" dirty="0" smtClean="0">
                <a:solidFill>
                  <a:schemeClr val="tx1"/>
                </a:solidFill>
              </a:rPr>
              <a:t> Group; </a:t>
            </a:r>
            <a:r>
              <a:rPr lang="en-US" sz="1600" baseline="30000" dirty="0" smtClean="0">
                <a:solidFill>
                  <a:schemeClr val="tx1"/>
                </a:solidFill>
              </a:rPr>
              <a:t>‡</a:t>
            </a:r>
            <a:r>
              <a:rPr lang="en-US" sz="1600" dirty="0" smtClean="0">
                <a:solidFill>
                  <a:schemeClr val="tx1"/>
                </a:solidFill>
              </a:rPr>
              <a:t>currently: </a:t>
            </a:r>
            <a:r>
              <a:rPr lang="en-US" sz="1600" dirty="0" err="1" smtClean="0">
                <a:solidFill>
                  <a:schemeClr val="tx1"/>
                </a:solidFill>
              </a:rPr>
              <a:t>Saft</a:t>
            </a:r>
            <a:r>
              <a:rPr lang="en-US" sz="1600" dirty="0" smtClean="0">
                <a:solidFill>
                  <a:schemeClr val="tx1"/>
                </a:solidFill>
              </a:rPr>
              <a:t> America;</a:t>
            </a:r>
            <a:r>
              <a:rPr lang="en-US" sz="1600" baseline="30000" dirty="0" smtClean="0">
                <a:solidFill>
                  <a:schemeClr val="tx1"/>
                </a:solidFill>
              </a:rPr>
              <a:t> §</a:t>
            </a:r>
            <a:r>
              <a:rPr lang="en-US" sz="1600" dirty="0" smtClean="0">
                <a:solidFill>
                  <a:schemeClr val="tx1"/>
                </a:solidFill>
              </a:rPr>
              <a:t>Wholly owned subsidiary of GM</a:t>
            </a:r>
            <a:endParaRPr lang="en-US" sz="1600" baseline="30000" dirty="0">
              <a:solidFill>
                <a:schemeClr val="tx1"/>
              </a:solidFill>
            </a:endParaRPr>
          </a:p>
          <a:p>
            <a:endParaRPr lang="en-US" dirty="0" smtClean="0">
              <a:solidFill>
                <a:schemeClr val="tx1"/>
              </a:solidFill>
            </a:endParaRPr>
          </a:p>
        </p:txBody>
      </p:sp>
      <p:sp>
        <p:nvSpPr>
          <p:cNvPr id="11" name="Date Placeholder 3"/>
          <p:cNvSpPr>
            <a:spLocks noGrp="1"/>
          </p:cNvSpPr>
          <p:nvPr>
            <p:ph type="dt" sz="half" idx="2"/>
          </p:nvPr>
        </p:nvSpPr>
        <p:spPr>
          <a:xfrm>
            <a:off x="452413" y="6466891"/>
            <a:ext cx="2133600" cy="365125"/>
          </a:xfrm>
        </p:spPr>
        <p:txBody>
          <a:bodyPr/>
          <a:lstStyle/>
          <a:p>
            <a:fld id="{354F76A7-B882-934C-9966-F3E6C1A4A2D9}" type="datetime1">
              <a:rPr lang="en-US" smtClean="0"/>
              <a:t>11/25/2013</a:t>
            </a:fld>
            <a:endParaRPr lang="en-US" dirty="0"/>
          </a:p>
        </p:txBody>
      </p:sp>
      <p:sp>
        <p:nvSpPr>
          <p:cNvPr id="2" name="TextBox 1"/>
          <p:cNvSpPr txBox="1"/>
          <p:nvPr/>
        </p:nvSpPr>
        <p:spPr>
          <a:xfrm>
            <a:off x="2662221" y="6051755"/>
            <a:ext cx="3933064" cy="369332"/>
          </a:xfrm>
          <a:prstGeom prst="rect">
            <a:avLst/>
          </a:prstGeom>
          <a:noFill/>
        </p:spPr>
        <p:txBody>
          <a:bodyPr wrap="none" rtlCol="0">
            <a:spAutoFit/>
          </a:bodyPr>
          <a:lstStyle/>
          <a:p>
            <a:r>
              <a:rPr lang="en-US" i="1" dirty="0" smtClean="0"/>
              <a:t>Carnegie Mellon University Nov 25 2013</a:t>
            </a:r>
            <a:endParaRPr lang="en-US" i="1" dirty="0"/>
          </a:p>
        </p:txBody>
      </p:sp>
    </p:spTree>
    <p:extLst>
      <p:ext uri="{BB962C8B-B14F-4D97-AF65-F5344CB8AC3E}">
        <p14:creationId xmlns:p14="http://schemas.microsoft.com/office/powerpoint/2010/main" val="38211712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ct 2"/>
          <p:cNvGraphicFramePr>
            <a:graphicFrameLocks noChangeAspect="1"/>
          </p:cNvGraphicFramePr>
          <p:nvPr>
            <p:extLst>
              <p:ext uri="{D42A27DB-BD31-4B8C-83A1-F6EECF244321}">
                <p14:modId xmlns:p14="http://schemas.microsoft.com/office/powerpoint/2010/main" val="2861841938"/>
              </p:ext>
            </p:extLst>
          </p:nvPr>
        </p:nvGraphicFramePr>
        <p:xfrm>
          <a:off x="4876800" y="1358900"/>
          <a:ext cx="4481513" cy="4124325"/>
        </p:xfrm>
        <a:graphic>
          <a:graphicData uri="http://schemas.openxmlformats.org/presentationml/2006/ole">
            <mc:AlternateContent xmlns:mc="http://schemas.openxmlformats.org/markup-compatibility/2006">
              <mc:Choice xmlns:v="urn:schemas-microsoft-com:vml" Requires="v">
                <p:oleObj spid="_x0000_s1043" name="Chart" r:id="rId3" imgW="8639188" imgH="7934428" progId="MSGraph.Chart.8">
                  <p:embed followColorScheme="full"/>
                </p:oleObj>
              </mc:Choice>
              <mc:Fallback>
                <p:oleObj name="Chart" r:id="rId3" imgW="8639188" imgH="7934428" progId="MSGraph.Chart.8">
                  <p:embed followColorScheme="full"/>
                  <p:pic>
                    <p:nvPicPr>
                      <p:cNvPr id="0" name=""/>
                      <p:cNvPicPr>
                        <a:picLocks noChangeAspect="1" noChangeArrowheads="1"/>
                      </p:cNvPicPr>
                      <p:nvPr/>
                    </p:nvPicPr>
                    <p:blipFill>
                      <a:blip r:embed="rId4"/>
                      <a:srcRect/>
                      <a:stretch>
                        <a:fillRect/>
                      </a:stretch>
                    </p:blipFill>
                    <p:spPr bwMode="auto">
                      <a:xfrm>
                        <a:off x="4876800" y="1358900"/>
                        <a:ext cx="4481513" cy="4124325"/>
                      </a:xfrm>
                      <a:prstGeom prst="rect">
                        <a:avLst/>
                      </a:prstGeom>
                      <a:noFill/>
                      <a:ln>
                        <a:noFill/>
                      </a:ln>
                      <a:effectLst/>
                    </p:spPr>
                  </p:pic>
                </p:oleObj>
              </mc:Fallback>
            </mc:AlternateContent>
          </a:graphicData>
        </a:graphic>
      </p:graphicFrame>
      <p:sp>
        <p:nvSpPr>
          <p:cNvPr id="9" name="TextBox 8"/>
          <p:cNvSpPr txBox="1"/>
          <p:nvPr/>
        </p:nvSpPr>
        <p:spPr>
          <a:xfrm>
            <a:off x="7480300" y="2806700"/>
            <a:ext cx="1270000" cy="430887"/>
          </a:xfrm>
          <a:prstGeom prst="rect">
            <a:avLst/>
          </a:prstGeom>
          <a:noFill/>
        </p:spPr>
        <p:txBody>
          <a:bodyPr wrap="square" lIns="0" tIns="0" rIns="0" bIns="0" rtlCol="0">
            <a:spAutoFit/>
          </a:bodyPr>
          <a:lstStyle/>
          <a:p>
            <a:pPr algn="ctr"/>
            <a:r>
              <a:rPr lang="en-US" sz="1400" dirty="0" smtClean="0">
                <a:solidFill>
                  <a:srgbClr val="000080"/>
                </a:solidFill>
                <a:latin typeface="Calibri"/>
                <a:cs typeface="Calibri"/>
              </a:rPr>
              <a:t>Transportation 29%</a:t>
            </a:r>
          </a:p>
        </p:txBody>
      </p:sp>
      <p:sp>
        <p:nvSpPr>
          <p:cNvPr id="10" name="TextBox 9"/>
          <p:cNvSpPr txBox="1"/>
          <p:nvPr/>
        </p:nvSpPr>
        <p:spPr>
          <a:xfrm rot="1560852">
            <a:off x="7425095" y="3884523"/>
            <a:ext cx="1115549" cy="800219"/>
          </a:xfrm>
          <a:prstGeom prst="rect">
            <a:avLst/>
          </a:prstGeom>
          <a:noFill/>
        </p:spPr>
        <p:txBody>
          <a:bodyPr wrap="square" lIns="0" tIns="0" rIns="0" bIns="0" rtlCol="0">
            <a:spAutoFit/>
          </a:bodyPr>
          <a:lstStyle/>
          <a:p>
            <a:pPr algn="ctr"/>
            <a:r>
              <a:rPr lang="en-US" sz="1200" dirty="0" smtClean="0">
                <a:solidFill>
                  <a:srgbClr val="000080"/>
                </a:solidFill>
                <a:latin typeface="Calibri"/>
                <a:cs typeface="Calibri"/>
              </a:rPr>
              <a:t>Residential &amp; Commercial</a:t>
            </a:r>
          </a:p>
          <a:p>
            <a:pPr algn="ctr"/>
            <a:r>
              <a:rPr lang="en-US" sz="1200" dirty="0" smtClean="0">
                <a:solidFill>
                  <a:srgbClr val="000080"/>
                </a:solidFill>
                <a:latin typeface="Calibri"/>
                <a:cs typeface="Calibri"/>
              </a:rPr>
              <a:t>Non-electric</a:t>
            </a:r>
            <a:endParaRPr lang="en-US" sz="1400" dirty="0" smtClean="0">
              <a:solidFill>
                <a:srgbClr val="000080"/>
              </a:solidFill>
              <a:latin typeface="Calibri"/>
              <a:cs typeface="Calibri"/>
            </a:endParaRPr>
          </a:p>
          <a:p>
            <a:pPr algn="ctr"/>
            <a:r>
              <a:rPr lang="en-US" sz="1400" dirty="0" smtClean="0">
                <a:solidFill>
                  <a:srgbClr val="000080"/>
                </a:solidFill>
                <a:latin typeface="Calibri"/>
                <a:cs typeface="Calibri"/>
              </a:rPr>
              <a:t>11%</a:t>
            </a:r>
          </a:p>
        </p:txBody>
      </p:sp>
      <p:sp>
        <p:nvSpPr>
          <p:cNvPr id="11" name="TextBox 10"/>
          <p:cNvSpPr txBox="1"/>
          <p:nvPr/>
        </p:nvSpPr>
        <p:spPr>
          <a:xfrm>
            <a:off x="6523396" y="4253567"/>
            <a:ext cx="1115549" cy="615553"/>
          </a:xfrm>
          <a:prstGeom prst="rect">
            <a:avLst/>
          </a:prstGeom>
          <a:noFill/>
        </p:spPr>
        <p:txBody>
          <a:bodyPr wrap="square" lIns="0" tIns="0" rIns="0" bIns="0" rtlCol="0">
            <a:spAutoFit/>
          </a:bodyPr>
          <a:lstStyle/>
          <a:p>
            <a:pPr algn="ctr"/>
            <a:r>
              <a:rPr lang="en-US" sz="1400" dirty="0" smtClean="0">
                <a:solidFill>
                  <a:srgbClr val="000080"/>
                </a:solidFill>
                <a:latin typeface="Calibri"/>
                <a:cs typeface="Calibri"/>
              </a:rPr>
              <a:t>Electricity</a:t>
            </a:r>
          </a:p>
          <a:p>
            <a:pPr algn="ctr"/>
            <a:r>
              <a:rPr lang="en-US" sz="1200" dirty="0" smtClean="0">
                <a:solidFill>
                  <a:srgbClr val="000080"/>
                </a:solidFill>
                <a:latin typeface="Calibri"/>
                <a:cs typeface="Calibri"/>
              </a:rPr>
              <a:t>Residential</a:t>
            </a:r>
          </a:p>
          <a:p>
            <a:pPr algn="ctr"/>
            <a:r>
              <a:rPr lang="en-US" sz="1400" dirty="0" smtClean="0">
                <a:solidFill>
                  <a:srgbClr val="000080"/>
                </a:solidFill>
                <a:latin typeface="Calibri"/>
                <a:cs typeface="Calibri"/>
              </a:rPr>
              <a:t>15%</a:t>
            </a:r>
          </a:p>
        </p:txBody>
      </p:sp>
      <p:sp>
        <p:nvSpPr>
          <p:cNvPr id="12" name="TextBox 11"/>
          <p:cNvSpPr txBox="1"/>
          <p:nvPr/>
        </p:nvSpPr>
        <p:spPr>
          <a:xfrm>
            <a:off x="5545496" y="3783667"/>
            <a:ext cx="1115549" cy="615553"/>
          </a:xfrm>
          <a:prstGeom prst="rect">
            <a:avLst/>
          </a:prstGeom>
          <a:noFill/>
        </p:spPr>
        <p:txBody>
          <a:bodyPr wrap="square" lIns="0" tIns="0" rIns="0" bIns="0" rtlCol="0">
            <a:spAutoFit/>
          </a:bodyPr>
          <a:lstStyle/>
          <a:p>
            <a:pPr algn="ctr"/>
            <a:r>
              <a:rPr lang="en-US" sz="1400" dirty="0" smtClean="0">
                <a:solidFill>
                  <a:srgbClr val="000080"/>
                </a:solidFill>
                <a:latin typeface="Calibri"/>
                <a:cs typeface="Calibri"/>
              </a:rPr>
              <a:t>Electricity</a:t>
            </a:r>
          </a:p>
          <a:p>
            <a:pPr algn="ctr"/>
            <a:r>
              <a:rPr lang="en-US" sz="1200" dirty="0" smtClean="0">
                <a:solidFill>
                  <a:srgbClr val="000080"/>
                </a:solidFill>
                <a:latin typeface="Calibri"/>
                <a:cs typeface="Calibri"/>
              </a:rPr>
              <a:t>Commercial</a:t>
            </a:r>
          </a:p>
          <a:p>
            <a:pPr algn="ctr"/>
            <a:r>
              <a:rPr lang="en-US" sz="1400" dirty="0" smtClean="0">
                <a:solidFill>
                  <a:srgbClr val="000080"/>
                </a:solidFill>
                <a:latin typeface="Calibri"/>
                <a:cs typeface="Calibri"/>
              </a:rPr>
              <a:t>15%</a:t>
            </a:r>
          </a:p>
        </p:txBody>
      </p:sp>
      <p:sp>
        <p:nvSpPr>
          <p:cNvPr id="13" name="TextBox 12"/>
          <p:cNvSpPr txBox="1"/>
          <p:nvPr/>
        </p:nvSpPr>
        <p:spPr>
          <a:xfrm>
            <a:off x="5380396" y="2920067"/>
            <a:ext cx="1115549" cy="615553"/>
          </a:xfrm>
          <a:prstGeom prst="rect">
            <a:avLst/>
          </a:prstGeom>
          <a:noFill/>
        </p:spPr>
        <p:txBody>
          <a:bodyPr wrap="square" lIns="0" tIns="0" rIns="0" bIns="0" rtlCol="0">
            <a:spAutoFit/>
          </a:bodyPr>
          <a:lstStyle/>
          <a:p>
            <a:pPr algn="ctr"/>
            <a:r>
              <a:rPr lang="en-US" sz="1400" dirty="0" smtClean="0">
                <a:solidFill>
                  <a:srgbClr val="000080"/>
                </a:solidFill>
                <a:latin typeface="Calibri"/>
                <a:cs typeface="Calibri"/>
              </a:rPr>
              <a:t>Electricity</a:t>
            </a:r>
          </a:p>
          <a:p>
            <a:pPr algn="ctr"/>
            <a:r>
              <a:rPr lang="en-US" sz="1200" dirty="0" smtClean="0">
                <a:solidFill>
                  <a:srgbClr val="000080"/>
                </a:solidFill>
                <a:latin typeface="Calibri"/>
                <a:cs typeface="Calibri"/>
              </a:rPr>
              <a:t>Industrial</a:t>
            </a:r>
          </a:p>
          <a:p>
            <a:pPr algn="ctr"/>
            <a:r>
              <a:rPr lang="en-US" sz="1400" dirty="0" smtClean="0">
                <a:solidFill>
                  <a:srgbClr val="000080"/>
                </a:solidFill>
                <a:latin typeface="Calibri"/>
                <a:cs typeface="Calibri"/>
              </a:rPr>
              <a:t>10%</a:t>
            </a:r>
          </a:p>
        </p:txBody>
      </p:sp>
      <p:sp>
        <p:nvSpPr>
          <p:cNvPr id="14" name="TextBox 13"/>
          <p:cNvSpPr txBox="1"/>
          <p:nvPr/>
        </p:nvSpPr>
        <p:spPr>
          <a:xfrm>
            <a:off x="6070600" y="2019300"/>
            <a:ext cx="1270000" cy="615553"/>
          </a:xfrm>
          <a:prstGeom prst="rect">
            <a:avLst/>
          </a:prstGeom>
          <a:noFill/>
        </p:spPr>
        <p:txBody>
          <a:bodyPr wrap="square" lIns="0" tIns="0" rIns="0" bIns="0" rtlCol="0">
            <a:spAutoFit/>
          </a:bodyPr>
          <a:lstStyle/>
          <a:p>
            <a:pPr algn="ctr"/>
            <a:r>
              <a:rPr lang="en-US" sz="1400" dirty="0" smtClean="0">
                <a:solidFill>
                  <a:srgbClr val="000080"/>
                </a:solidFill>
                <a:latin typeface="Calibri"/>
                <a:cs typeface="Calibri"/>
              </a:rPr>
              <a:t>Industrial</a:t>
            </a:r>
          </a:p>
          <a:p>
            <a:pPr algn="ctr"/>
            <a:r>
              <a:rPr lang="en-US" sz="1200" dirty="0" smtClean="0">
                <a:solidFill>
                  <a:srgbClr val="000080"/>
                </a:solidFill>
                <a:latin typeface="Calibri"/>
                <a:cs typeface="Calibri"/>
              </a:rPr>
              <a:t>Non-electric</a:t>
            </a:r>
          </a:p>
          <a:p>
            <a:pPr algn="ctr"/>
            <a:r>
              <a:rPr lang="en-US" sz="1400" dirty="0" smtClean="0">
                <a:solidFill>
                  <a:srgbClr val="000080"/>
                </a:solidFill>
                <a:latin typeface="Calibri"/>
                <a:cs typeface="Calibri"/>
              </a:rPr>
              <a:t>20%</a:t>
            </a:r>
          </a:p>
        </p:txBody>
      </p:sp>
      <p:sp>
        <p:nvSpPr>
          <p:cNvPr id="15" name="TextBox 14"/>
          <p:cNvSpPr txBox="1"/>
          <p:nvPr/>
        </p:nvSpPr>
        <p:spPr>
          <a:xfrm>
            <a:off x="6019800" y="5257800"/>
            <a:ext cx="2273300" cy="153888"/>
          </a:xfrm>
          <a:prstGeom prst="rect">
            <a:avLst/>
          </a:prstGeom>
          <a:noFill/>
        </p:spPr>
        <p:txBody>
          <a:bodyPr wrap="square" lIns="0" tIns="0" rIns="0" bIns="0" rtlCol="0">
            <a:spAutoFit/>
          </a:bodyPr>
          <a:lstStyle/>
          <a:p>
            <a:pPr algn="ctr"/>
            <a:r>
              <a:rPr lang="en-US" sz="1000" dirty="0" smtClean="0">
                <a:solidFill>
                  <a:srgbClr val="000080"/>
                </a:solidFill>
                <a:latin typeface="Calibri"/>
                <a:cs typeface="Calibri"/>
              </a:rPr>
              <a:t>EIA Annual Energy Review 2009</a:t>
            </a:r>
          </a:p>
        </p:txBody>
      </p:sp>
      <p:sp>
        <p:nvSpPr>
          <p:cNvPr id="17" name="TextBox 16"/>
          <p:cNvSpPr txBox="1"/>
          <p:nvPr/>
        </p:nvSpPr>
        <p:spPr>
          <a:xfrm>
            <a:off x="355600" y="1651000"/>
            <a:ext cx="4851400" cy="3570208"/>
          </a:xfrm>
          <a:prstGeom prst="rect">
            <a:avLst/>
          </a:prstGeom>
          <a:noFill/>
        </p:spPr>
        <p:txBody>
          <a:bodyPr wrap="square" lIns="0" tIns="0" rIns="0" bIns="0" rtlCol="0">
            <a:spAutoFit/>
          </a:bodyPr>
          <a:lstStyle/>
          <a:p>
            <a:r>
              <a:rPr lang="en-US" sz="2400" dirty="0" smtClean="0">
                <a:solidFill>
                  <a:srgbClr val="1F497D"/>
                </a:solidFill>
                <a:latin typeface="Calibri"/>
                <a:cs typeface="Calibri"/>
              </a:rPr>
              <a:t>Two biggest energy uses poised </a:t>
            </a:r>
          </a:p>
          <a:p>
            <a:r>
              <a:rPr lang="en-US" sz="2400" dirty="0" smtClean="0">
                <a:solidFill>
                  <a:srgbClr val="1F497D"/>
                </a:solidFill>
                <a:latin typeface="Calibri"/>
                <a:cs typeface="Calibri"/>
              </a:rPr>
              <a:t>for transformational change</a:t>
            </a:r>
          </a:p>
          <a:p>
            <a:endParaRPr lang="en-US" dirty="0">
              <a:solidFill>
                <a:srgbClr val="1F497D"/>
              </a:solidFill>
              <a:latin typeface="Calibri"/>
              <a:cs typeface="Calibri"/>
            </a:endParaRPr>
          </a:p>
          <a:p>
            <a:r>
              <a:rPr lang="en-US" sz="2000" dirty="0" smtClean="0">
                <a:solidFill>
                  <a:srgbClr val="1F497D"/>
                </a:solidFill>
                <a:latin typeface="Calibri"/>
                <a:cs typeface="Calibri"/>
              </a:rPr>
              <a:t>Transportation  29%</a:t>
            </a:r>
          </a:p>
          <a:p>
            <a:pPr lvl="1"/>
            <a:r>
              <a:rPr lang="en-US" dirty="0" smtClean="0">
                <a:solidFill>
                  <a:srgbClr val="1F497D"/>
                </a:solidFill>
                <a:latin typeface="Calibri"/>
                <a:cs typeface="Calibri"/>
              </a:rPr>
              <a:t>Oil </a:t>
            </a:r>
            <a:r>
              <a:rPr lang="en-US" dirty="0" smtClean="0">
                <a:solidFill>
                  <a:srgbClr val="1F497D"/>
                </a:solidFill>
                <a:latin typeface="Calibri"/>
                <a:cs typeface="Calibri"/>
                <a:sym typeface="Wingdings"/>
              </a:rPr>
              <a:t> Electricity</a:t>
            </a:r>
          </a:p>
          <a:p>
            <a:pPr lvl="1"/>
            <a:r>
              <a:rPr lang="en-US" dirty="0" smtClean="0">
                <a:solidFill>
                  <a:srgbClr val="1F497D"/>
                </a:solidFill>
                <a:latin typeface="Calibri"/>
                <a:cs typeface="Calibri"/>
                <a:sym typeface="Wingdings"/>
              </a:rPr>
              <a:t>Reduce foreign oil dependence</a:t>
            </a:r>
          </a:p>
          <a:p>
            <a:pPr lvl="1"/>
            <a:r>
              <a:rPr lang="en-US" dirty="0" smtClean="0">
                <a:solidFill>
                  <a:srgbClr val="1F497D"/>
                </a:solidFill>
                <a:latin typeface="Calibri"/>
                <a:cs typeface="Calibri"/>
                <a:sym typeface="Wingdings"/>
              </a:rPr>
              <a:t>Reduce carbon emissions</a:t>
            </a:r>
          </a:p>
          <a:p>
            <a:endParaRPr lang="en-US" dirty="0">
              <a:solidFill>
                <a:srgbClr val="1F497D"/>
              </a:solidFill>
              <a:latin typeface="Calibri"/>
              <a:cs typeface="Calibri"/>
              <a:sym typeface="Wingdings"/>
            </a:endParaRPr>
          </a:p>
          <a:p>
            <a:r>
              <a:rPr lang="en-US" sz="2000" dirty="0" smtClean="0">
                <a:solidFill>
                  <a:srgbClr val="1F497D"/>
                </a:solidFill>
                <a:latin typeface="Calibri"/>
                <a:cs typeface="Calibri"/>
                <a:sym typeface="Wingdings"/>
              </a:rPr>
              <a:t>Electricity  40%</a:t>
            </a:r>
          </a:p>
          <a:p>
            <a:pPr lvl="1"/>
            <a:r>
              <a:rPr lang="en-US" dirty="0" smtClean="0">
                <a:solidFill>
                  <a:srgbClr val="1F497D"/>
                </a:solidFill>
                <a:latin typeface="Calibri"/>
                <a:cs typeface="Calibri"/>
                <a:sym typeface="Wingdings"/>
              </a:rPr>
              <a:t>Coal  Gas  Wind and Solar</a:t>
            </a:r>
          </a:p>
          <a:p>
            <a:pPr lvl="1"/>
            <a:r>
              <a:rPr lang="en-US" dirty="0" smtClean="0">
                <a:solidFill>
                  <a:srgbClr val="1F497D"/>
                </a:solidFill>
                <a:latin typeface="Calibri"/>
                <a:cs typeface="Calibri"/>
                <a:sym typeface="Wingdings"/>
              </a:rPr>
              <a:t>Reduce carbon emissions</a:t>
            </a:r>
          </a:p>
          <a:p>
            <a:pPr lvl="1"/>
            <a:r>
              <a:rPr lang="en-US" dirty="0" smtClean="0">
                <a:solidFill>
                  <a:srgbClr val="1F497D"/>
                </a:solidFill>
                <a:latin typeface="Calibri"/>
                <a:cs typeface="Calibri"/>
                <a:sym typeface="Wingdings"/>
              </a:rPr>
              <a:t>Sustainable energy supply</a:t>
            </a:r>
            <a:r>
              <a:rPr lang="en-US" dirty="0" smtClean="0">
                <a:solidFill>
                  <a:srgbClr val="1F497D"/>
                </a:solidFill>
                <a:latin typeface="Calibri"/>
                <a:cs typeface="Calibri"/>
              </a:rPr>
              <a:t>  </a:t>
            </a:r>
          </a:p>
        </p:txBody>
      </p:sp>
      <p:sp>
        <p:nvSpPr>
          <p:cNvPr id="18" name="TextBox 17"/>
          <p:cNvSpPr txBox="1"/>
          <p:nvPr/>
        </p:nvSpPr>
        <p:spPr>
          <a:xfrm>
            <a:off x="5956300" y="1295400"/>
            <a:ext cx="2273300" cy="276999"/>
          </a:xfrm>
          <a:prstGeom prst="rect">
            <a:avLst/>
          </a:prstGeom>
          <a:noFill/>
        </p:spPr>
        <p:txBody>
          <a:bodyPr wrap="square" lIns="0" tIns="0" rIns="0" bIns="0" rtlCol="0">
            <a:spAutoFit/>
          </a:bodyPr>
          <a:lstStyle/>
          <a:p>
            <a:pPr algn="ctr"/>
            <a:r>
              <a:rPr lang="en-US" dirty="0" smtClean="0">
                <a:solidFill>
                  <a:srgbClr val="1F497D"/>
                </a:solidFill>
                <a:latin typeface="Calibri"/>
                <a:cs typeface="Calibri"/>
              </a:rPr>
              <a:t>Energy Demand</a:t>
            </a:r>
          </a:p>
        </p:txBody>
      </p:sp>
      <p:sp>
        <p:nvSpPr>
          <p:cNvPr id="19" name="TextBox 18"/>
          <p:cNvSpPr txBox="1"/>
          <p:nvPr/>
        </p:nvSpPr>
        <p:spPr>
          <a:xfrm>
            <a:off x="1270000" y="5511800"/>
            <a:ext cx="6070600" cy="553998"/>
          </a:xfrm>
          <a:prstGeom prst="rect">
            <a:avLst/>
          </a:prstGeom>
          <a:noFill/>
        </p:spPr>
        <p:txBody>
          <a:bodyPr wrap="square" lIns="0" tIns="0" rIns="0" bIns="0" rtlCol="0">
            <a:spAutoFit/>
          </a:bodyPr>
          <a:lstStyle/>
          <a:p>
            <a:pPr algn="ctr"/>
            <a:r>
              <a:rPr lang="en-US" i="1" dirty="0" smtClean="0">
                <a:solidFill>
                  <a:srgbClr val="1F497D"/>
                </a:solidFill>
                <a:latin typeface="Calibri"/>
                <a:cs typeface="Calibri"/>
              </a:rPr>
              <a:t>The bottleneck for both transitions is</a:t>
            </a:r>
          </a:p>
          <a:p>
            <a:pPr algn="ctr"/>
            <a:r>
              <a:rPr lang="en-US" i="1" dirty="0" smtClean="0">
                <a:solidFill>
                  <a:srgbClr val="1F497D"/>
                </a:solidFill>
                <a:latin typeface="Calibri"/>
                <a:cs typeface="Calibri"/>
              </a:rPr>
              <a:t>inexpensive, high performance electrical energy storage</a:t>
            </a:r>
          </a:p>
        </p:txBody>
      </p:sp>
      <p:sp>
        <p:nvSpPr>
          <p:cNvPr id="20" name="TextBox 19"/>
          <p:cNvSpPr txBox="1"/>
          <p:nvPr/>
        </p:nvSpPr>
        <p:spPr>
          <a:xfrm>
            <a:off x="750692" y="630535"/>
            <a:ext cx="6043808" cy="523220"/>
          </a:xfrm>
          <a:prstGeom prst="rect">
            <a:avLst/>
          </a:prstGeom>
          <a:noFill/>
        </p:spPr>
        <p:txBody>
          <a:bodyPr wrap="square" rtlCol="0">
            <a:spAutoFit/>
          </a:bodyPr>
          <a:lstStyle/>
          <a:p>
            <a:r>
              <a:rPr lang="en-US" sz="2800" dirty="0" smtClean="0">
                <a:solidFill>
                  <a:srgbClr val="1F497D"/>
                </a:solidFill>
                <a:latin typeface="Calibri"/>
                <a:cs typeface="Calibri"/>
              </a:rPr>
              <a:t>Energy Storage Opportunity</a:t>
            </a:r>
            <a:endParaRPr lang="en-US" sz="2800" dirty="0">
              <a:solidFill>
                <a:srgbClr val="1F497D"/>
              </a:solidFill>
              <a:latin typeface="Calibri"/>
              <a:cs typeface="Calibri"/>
            </a:endParaRPr>
          </a:p>
        </p:txBody>
      </p:sp>
    </p:spTree>
    <p:extLst>
      <p:ext uri="{BB962C8B-B14F-4D97-AF65-F5344CB8AC3E}">
        <p14:creationId xmlns:p14="http://schemas.microsoft.com/office/powerpoint/2010/main" val="2017676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JCESR: DOE’s Battery and Energy Storage Hub</a:t>
            </a:r>
            <a:endParaRPr lang="en-US"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3</a:t>
            </a:fld>
            <a:endParaRPr lang="en-US" dirty="0"/>
          </a:p>
        </p:txBody>
      </p:sp>
      <p:grpSp>
        <p:nvGrpSpPr>
          <p:cNvPr id="29" name="Group 28"/>
          <p:cNvGrpSpPr/>
          <p:nvPr/>
        </p:nvGrpSpPr>
        <p:grpSpPr>
          <a:xfrm>
            <a:off x="1463702" y="4439013"/>
            <a:ext cx="5959172" cy="1617008"/>
            <a:chOff x="241191" y="2534012"/>
            <a:chExt cx="5959172" cy="1617008"/>
          </a:xfrm>
        </p:grpSpPr>
        <p:pic>
          <p:nvPicPr>
            <p:cNvPr id="31" name="Picture 30" descr="glow-deployment.png"/>
            <p:cNvPicPr>
              <a:picLocks noChangeAspect="1"/>
            </p:cNvPicPr>
            <p:nvPr/>
          </p:nvPicPr>
          <p:blipFill>
            <a:blip r:embed="rId2">
              <a:duotone>
                <a:prstClr val="black"/>
                <a:srgbClr val="FFFF6C">
                  <a:tint val="45000"/>
                  <a:satMod val="400000"/>
                </a:srgbClr>
              </a:duotone>
              <a:extLst>
                <a:ext uri="{BEBA8EAE-BF5A-486C-A8C5-ECC9F3942E4B}">
                  <a14:imgProps xmlns:a14="http://schemas.microsoft.com/office/drawing/2010/main">
                    <a14:imgLayer r:embed="rId3">
                      <a14:imgEffect>
                        <a14:artisticPhotocopy/>
                      </a14:imgEffect>
                      <a14:imgEffect>
                        <a14:sharpenSoften amount="50000"/>
                      </a14:imgEffect>
                      <a14:imgEffect>
                        <a14:colorTemperature colorTemp="11200"/>
                      </a14:imgEffect>
                      <a14:imgEffect>
                        <a14:saturation sat="400000"/>
                      </a14:imgEffect>
                      <a14:imgEffect>
                        <a14:brightnessContrast contrast="20000"/>
                      </a14:imgEffect>
                    </a14:imgLayer>
                  </a14:imgProps>
                </a:ext>
              </a:extLst>
            </a:blip>
            <a:stretch>
              <a:fillRect/>
            </a:stretch>
          </p:blipFill>
          <p:spPr>
            <a:xfrm>
              <a:off x="4870861" y="2863794"/>
              <a:ext cx="1329502" cy="980724"/>
            </a:xfrm>
            <a:prstGeom prst="rect">
              <a:avLst/>
            </a:prstGeom>
            <a:solidFill>
              <a:srgbClr val="FFFFFF"/>
            </a:solidFill>
          </p:spPr>
        </p:pic>
        <p:sp>
          <p:nvSpPr>
            <p:cNvPr id="32" name="Pentagon 31"/>
            <p:cNvSpPr/>
            <p:nvPr/>
          </p:nvSpPr>
          <p:spPr>
            <a:xfrm>
              <a:off x="3760244" y="2874371"/>
              <a:ext cx="1406082" cy="920231"/>
            </a:xfrm>
            <a:prstGeom prst="homePlate">
              <a:avLst>
                <a:gd name="adj" fmla="val 24657"/>
              </a:avLst>
            </a:prstGeom>
            <a:solidFill>
              <a:srgbClr val="5E3E7B"/>
            </a:solidFill>
            <a:ln>
              <a:noFill/>
            </a:ln>
            <a:effectLst/>
          </p:spPr>
          <p:style>
            <a:lnRef idx="1">
              <a:schemeClr val="accent4"/>
            </a:lnRef>
            <a:fillRef idx="3">
              <a:schemeClr val="accent4"/>
            </a:fillRef>
            <a:effectRef idx="2">
              <a:schemeClr val="accent4"/>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3" name="Rectangle 32"/>
            <p:cNvSpPr/>
            <p:nvPr/>
          </p:nvSpPr>
          <p:spPr>
            <a:xfrm>
              <a:off x="268406" y="2874372"/>
              <a:ext cx="2634636" cy="283634"/>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4" name="Rectangle 33"/>
            <p:cNvSpPr/>
            <p:nvPr/>
          </p:nvSpPr>
          <p:spPr>
            <a:xfrm>
              <a:off x="785248" y="2918491"/>
              <a:ext cx="1947614" cy="184666"/>
            </a:xfrm>
            <a:prstGeom prst="rect">
              <a:avLst/>
            </a:prstGeom>
            <a:effectLst>
              <a:outerShdw blurRad="63500" dist="25400" dir="2700000" algn="br">
                <a:srgbClr val="000000">
                  <a:alpha val="78000"/>
                </a:srgbClr>
              </a:outerShdw>
            </a:effectLst>
          </p:spPr>
          <p:txBody>
            <a:bodyPr wrap="square" lIns="0" tIns="0" rIns="0" bIns="0">
              <a:spAutoFit/>
            </a:bodyPr>
            <a:lstStyle/>
            <a:p>
              <a:pPr fontAlgn="auto">
                <a:spcBef>
                  <a:spcPts val="0"/>
                </a:spcBef>
                <a:spcAft>
                  <a:spcPts val="0"/>
                </a:spcAft>
              </a:pPr>
              <a:r>
                <a:rPr lang="en-US" sz="1200" dirty="0" smtClean="0">
                  <a:solidFill>
                    <a:prstClr val="white"/>
                  </a:solidFill>
                  <a:latin typeface="Arial"/>
                  <a:ea typeface="+mn-ea"/>
                  <a:cs typeface="Arial"/>
                </a:rPr>
                <a:t>Multivalent Intercalation </a:t>
              </a:r>
              <a:endParaRPr lang="en-GB" sz="1200" dirty="0">
                <a:solidFill>
                  <a:prstClr val="white"/>
                </a:solidFill>
                <a:latin typeface="Arial"/>
                <a:ea typeface="+mn-ea"/>
                <a:cs typeface="Arial"/>
              </a:endParaRPr>
            </a:p>
          </p:txBody>
        </p:sp>
        <p:sp>
          <p:nvSpPr>
            <p:cNvPr id="35" name="Rectangle 34"/>
            <p:cNvSpPr/>
            <p:nvPr/>
          </p:nvSpPr>
          <p:spPr>
            <a:xfrm>
              <a:off x="268406" y="3189519"/>
              <a:ext cx="2634636" cy="283634"/>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6" name="Rectangle 35"/>
            <p:cNvSpPr/>
            <p:nvPr/>
          </p:nvSpPr>
          <p:spPr>
            <a:xfrm>
              <a:off x="785248" y="3233638"/>
              <a:ext cx="1947614" cy="184666"/>
            </a:xfrm>
            <a:prstGeom prst="rect">
              <a:avLst/>
            </a:prstGeom>
            <a:effectLst>
              <a:outerShdw blurRad="63500" dist="25400" dir="2700000" algn="br">
                <a:srgbClr val="000000">
                  <a:alpha val="78000"/>
                </a:srgbClr>
              </a:outerShdw>
            </a:effectLst>
          </p:spPr>
          <p:txBody>
            <a:bodyPr wrap="square" lIns="0" tIns="0" rIns="0" bIns="0">
              <a:spAutoFit/>
            </a:bodyPr>
            <a:lstStyle/>
            <a:p>
              <a:pPr fontAlgn="auto">
                <a:spcBef>
                  <a:spcPts val="0"/>
                </a:spcBef>
                <a:spcAft>
                  <a:spcPts val="0"/>
                </a:spcAft>
              </a:pPr>
              <a:r>
                <a:rPr lang="en-US" sz="1200" dirty="0" smtClean="0">
                  <a:solidFill>
                    <a:prstClr val="white"/>
                  </a:solidFill>
                  <a:latin typeface="Arial"/>
                  <a:ea typeface="+mn-ea"/>
                  <a:cs typeface="Arial"/>
                </a:rPr>
                <a:t>Chemical Transformation</a:t>
              </a:r>
              <a:endParaRPr lang="en-GB" sz="1200" dirty="0">
                <a:solidFill>
                  <a:prstClr val="white"/>
                </a:solidFill>
                <a:latin typeface="Arial"/>
                <a:ea typeface="+mn-ea"/>
                <a:cs typeface="Arial"/>
              </a:endParaRPr>
            </a:p>
          </p:txBody>
        </p:sp>
        <p:sp>
          <p:nvSpPr>
            <p:cNvPr id="37" name="Rectangle 36"/>
            <p:cNvSpPr/>
            <p:nvPr/>
          </p:nvSpPr>
          <p:spPr>
            <a:xfrm>
              <a:off x="268406" y="3510969"/>
              <a:ext cx="2634636" cy="283634"/>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8" name="Rectangle 37"/>
            <p:cNvSpPr/>
            <p:nvPr/>
          </p:nvSpPr>
          <p:spPr>
            <a:xfrm>
              <a:off x="785248" y="3555088"/>
              <a:ext cx="1947614" cy="184666"/>
            </a:xfrm>
            <a:prstGeom prst="rect">
              <a:avLst/>
            </a:prstGeom>
            <a:effectLst>
              <a:outerShdw blurRad="63500" dist="25400" dir="2700000" algn="br">
                <a:srgbClr val="000000">
                  <a:alpha val="78000"/>
                </a:srgbClr>
              </a:outerShdw>
            </a:effectLst>
          </p:spPr>
          <p:txBody>
            <a:bodyPr wrap="square" lIns="0" tIns="0" rIns="0" bIns="0">
              <a:spAutoFit/>
            </a:bodyPr>
            <a:lstStyle/>
            <a:p>
              <a:pPr fontAlgn="auto">
                <a:spcBef>
                  <a:spcPts val="0"/>
                </a:spcBef>
                <a:spcAft>
                  <a:spcPts val="0"/>
                </a:spcAft>
              </a:pPr>
              <a:r>
                <a:rPr lang="en-US" sz="1200" dirty="0" smtClean="0">
                  <a:solidFill>
                    <a:prstClr val="white"/>
                  </a:solidFill>
                  <a:latin typeface="Arial"/>
                  <a:ea typeface="+mn-ea"/>
                  <a:cs typeface="Arial"/>
                </a:rPr>
                <a:t>Non-Aqueous </a:t>
              </a:r>
              <a:r>
                <a:rPr lang="en-US" sz="1200" dirty="0" err="1" smtClean="0">
                  <a:solidFill>
                    <a:prstClr val="white"/>
                  </a:solidFill>
                  <a:latin typeface="Arial"/>
                  <a:ea typeface="+mn-ea"/>
                  <a:cs typeface="Arial"/>
                </a:rPr>
                <a:t>Redox</a:t>
              </a:r>
              <a:r>
                <a:rPr lang="en-US" sz="1200" dirty="0" smtClean="0">
                  <a:solidFill>
                    <a:prstClr val="white"/>
                  </a:solidFill>
                  <a:latin typeface="Arial"/>
                  <a:ea typeface="+mn-ea"/>
                  <a:cs typeface="Arial"/>
                </a:rPr>
                <a:t> Flow </a:t>
              </a:r>
              <a:endParaRPr lang="en-GB" sz="1200" dirty="0">
                <a:solidFill>
                  <a:prstClr val="white"/>
                </a:solidFill>
                <a:latin typeface="Arial"/>
                <a:ea typeface="+mn-ea"/>
                <a:cs typeface="Arial"/>
              </a:endParaRPr>
            </a:p>
          </p:txBody>
        </p:sp>
        <p:sp>
          <p:nvSpPr>
            <p:cNvPr id="39" name="Rectangle 38"/>
            <p:cNvSpPr/>
            <p:nvPr/>
          </p:nvSpPr>
          <p:spPr>
            <a:xfrm>
              <a:off x="268406" y="2534012"/>
              <a:ext cx="430049" cy="1617008"/>
            </a:xfrm>
            <a:prstGeom prst="rect">
              <a:avLst/>
            </a:prstGeom>
            <a:solidFill>
              <a:srgbClr val="FF494E"/>
            </a:solidFill>
            <a:ln>
              <a:noFill/>
            </a:ln>
            <a:effectLst>
              <a:outerShdw blurRad="50800" dist="381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40" name="TextBox 39"/>
            <p:cNvSpPr txBox="1"/>
            <p:nvPr/>
          </p:nvSpPr>
          <p:spPr>
            <a:xfrm rot="16200000">
              <a:off x="-186937" y="3107625"/>
              <a:ext cx="1317922" cy="461665"/>
            </a:xfrm>
            <a:prstGeom prst="rect">
              <a:avLst/>
            </a:prstGeom>
            <a:noFill/>
            <a:effectLst>
              <a:outerShdw blurRad="63500" dist="25400" dir="2700000">
                <a:srgbClr val="000000">
                  <a:alpha val="78000"/>
                </a:srgbClr>
              </a:outerShdw>
            </a:effectLst>
          </p:spPr>
          <p:txBody>
            <a:bodyPr wrap="square" rtlCol="0">
              <a:spAutoFit/>
            </a:bodyPr>
            <a:lstStyle/>
            <a:p>
              <a:pPr algn="ctr" fontAlgn="auto">
                <a:spcBef>
                  <a:spcPts val="0"/>
                </a:spcBef>
                <a:spcAft>
                  <a:spcPts val="0"/>
                </a:spcAft>
              </a:pPr>
              <a:r>
                <a:rPr lang="en-GB" sz="1200" dirty="0" smtClean="0">
                  <a:solidFill>
                    <a:prstClr val="white"/>
                  </a:solidFill>
                  <a:latin typeface="Arial"/>
                  <a:ea typeface="+mn-ea"/>
                  <a:cs typeface="Arial"/>
                </a:rPr>
                <a:t>CROSSCUTING SCIENCE</a:t>
              </a:r>
            </a:p>
          </p:txBody>
        </p:sp>
        <p:sp>
          <p:nvSpPr>
            <p:cNvPr id="41" name="Oval 40"/>
            <p:cNvSpPr/>
            <p:nvPr/>
          </p:nvSpPr>
          <p:spPr>
            <a:xfrm>
              <a:off x="2587894" y="2716796"/>
              <a:ext cx="1487498" cy="1242502"/>
            </a:xfrm>
            <a:prstGeom prst="ellipse">
              <a:avLst/>
            </a:prstGeom>
            <a:solidFill>
              <a:srgbClr val="008080"/>
            </a:solidFill>
            <a:ln w="44450" cap="flat" cmpd="sng" algn="ctr">
              <a:solidFill>
                <a:srgbClr val="FFFFFF"/>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spAutoFit/>
            </a:bodyPr>
            <a:lstStyle/>
            <a:p>
              <a:pPr algn="ctr" fontAlgn="auto">
                <a:spcBef>
                  <a:spcPts val="0"/>
                </a:spcBef>
                <a:spcAft>
                  <a:spcPts val="0"/>
                </a:spcAft>
              </a:pPr>
              <a:endParaRPr lang="en-GB" dirty="0" smtClean="0">
                <a:solidFill>
                  <a:prstClr val="white"/>
                </a:solidFill>
                <a:latin typeface="Lucida Sans Unicode"/>
              </a:endParaRPr>
            </a:p>
          </p:txBody>
        </p:sp>
        <p:sp>
          <p:nvSpPr>
            <p:cNvPr id="42" name="Rectangle 41"/>
            <p:cNvSpPr/>
            <p:nvPr/>
          </p:nvSpPr>
          <p:spPr>
            <a:xfrm>
              <a:off x="2703186" y="3004423"/>
              <a:ext cx="1268811" cy="646331"/>
            </a:xfrm>
            <a:prstGeom prst="rect">
              <a:avLst/>
            </a:prstGeom>
            <a:effectLst>
              <a:outerShdw blurRad="63500" dist="25400" dir="2700000" algn="br">
                <a:srgbClr val="000000">
                  <a:alpha val="78000"/>
                </a:srgbClr>
              </a:outerShdw>
            </a:effectLst>
          </p:spPr>
          <p:txBody>
            <a:bodyPr wrap="square" lIns="0" tIns="0" rIns="0" bIns="0">
              <a:spAutoFit/>
            </a:bodyPr>
            <a:lstStyle/>
            <a:p>
              <a:pPr algn="ctr" fontAlgn="auto">
                <a:spcBef>
                  <a:spcPts val="0"/>
                </a:spcBef>
                <a:spcAft>
                  <a:spcPts val="0"/>
                </a:spcAft>
              </a:pPr>
              <a:r>
                <a:rPr lang="en-US" sz="1400" dirty="0" smtClean="0">
                  <a:solidFill>
                    <a:prstClr val="white"/>
                  </a:solidFill>
                  <a:latin typeface="Arial"/>
                  <a:ea typeface="+mn-ea"/>
                  <a:cs typeface="Arial"/>
                </a:rPr>
                <a:t>Systems </a:t>
              </a:r>
            </a:p>
            <a:p>
              <a:pPr algn="ctr" fontAlgn="auto">
                <a:spcBef>
                  <a:spcPts val="0"/>
                </a:spcBef>
                <a:spcAft>
                  <a:spcPts val="0"/>
                </a:spcAft>
              </a:pPr>
              <a:r>
                <a:rPr lang="en-US" sz="1400" dirty="0" smtClean="0">
                  <a:solidFill>
                    <a:prstClr val="white"/>
                  </a:solidFill>
                  <a:latin typeface="Arial"/>
                  <a:ea typeface="+mn-ea"/>
                  <a:cs typeface="Arial"/>
                </a:rPr>
                <a:t>Analysis</a:t>
              </a:r>
              <a:r>
                <a:rPr lang="en-US" sz="1400" dirty="0">
                  <a:solidFill>
                    <a:prstClr val="white"/>
                  </a:solidFill>
                  <a:latin typeface="Arial"/>
                  <a:cs typeface="Arial"/>
                </a:rPr>
                <a:t> </a:t>
              </a:r>
              <a:r>
                <a:rPr lang="en-US" sz="1400" dirty="0" smtClean="0">
                  <a:solidFill>
                    <a:prstClr val="white"/>
                  </a:solidFill>
                  <a:latin typeface="Arial"/>
                  <a:ea typeface="+mn-ea"/>
                  <a:cs typeface="Arial"/>
                </a:rPr>
                <a:t>and Translation</a:t>
              </a:r>
              <a:endParaRPr lang="en-GB" sz="1400" dirty="0">
                <a:solidFill>
                  <a:prstClr val="white"/>
                </a:solidFill>
                <a:latin typeface="Arial"/>
                <a:ea typeface="+mn-ea"/>
                <a:cs typeface="Arial"/>
              </a:endParaRPr>
            </a:p>
          </p:txBody>
        </p:sp>
        <p:sp>
          <p:nvSpPr>
            <p:cNvPr id="43" name="Rectangle 42"/>
            <p:cNvSpPr/>
            <p:nvPr/>
          </p:nvSpPr>
          <p:spPr>
            <a:xfrm>
              <a:off x="4060315" y="3002469"/>
              <a:ext cx="986778" cy="646331"/>
            </a:xfrm>
            <a:prstGeom prst="rect">
              <a:avLst/>
            </a:prstGeom>
            <a:effectLst>
              <a:outerShdw blurRad="63500" dist="25400" dir="2700000" algn="br">
                <a:srgbClr val="000000">
                  <a:alpha val="78000"/>
                </a:srgbClr>
              </a:outerShdw>
            </a:effectLst>
          </p:spPr>
          <p:txBody>
            <a:bodyPr wrap="square" lIns="0" tIns="0" rIns="0" bIns="0">
              <a:spAutoFit/>
            </a:bodyPr>
            <a:lstStyle/>
            <a:p>
              <a:pPr algn="ctr" fontAlgn="auto">
                <a:spcBef>
                  <a:spcPts val="0"/>
                </a:spcBef>
                <a:spcAft>
                  <a:spcPts val="0"/>
                </a:spcAft>
              </a:pPr>
              <a:r>
                <a:rPr lang="en-US" sz="1400" dirty="0" smtClean="0">
                  <a:solidFill>
                    <a:prstClr val="white"/>
                  </a:solidFill>
                  <a:latin typeface="Arial"/>
                  <a:ea typeface="+mn-ea"/>
                  <a:cs typeface="Arial"/>
                </a:rPr>
                <a:t>Cell Design</a:t>
              </a:r>
              <a:br>
                <a:rPr lang="en-US" sz="1400" dirty="0" smtClean="0">
                  <a:solidFill>
                    <a:prstClr val="white"/>
                  </a:solidFill>
                  <a:latin typeface="Arial"/>
                  <a:ea typeface="+mn-ea"/>
                  <a:cs typeface="Arial"/>
                </a:rPr>
              </a:br>
              <a:r>
                <a:rPr lang="en-US" sz="1400" dirty="0" smtClean="0">
                  <a:solidFill>
                    <a:prstClr val="white"/>
                  </a:solidFill>
                  <a:latin typeface="Arial"/>
                  <a:ea typeface="+mn-ea"/>
                  <a:cs typeface="Arial"/>
                </a:rPr>
                <a:t>and Prototyping</a:t>
              </a:r>
              <a:endParaRPr lang="en-GB" sz="1400" dirty="0">
                <a:solidFill>
                  <a:prstClr val="white"/>
                </a:solidFill>
                <a:latin typeface="Arial"/>
                <a:ea typeface="+mn-ea"/>
                <a:cs typeface="Arial"/>
              </a:endParaRPr>
            </a:p>
          </p:txBody>
        </p:sp>
        <p:grpSp>
          <p:nvGrpSpPr>
            <p:cNvPr id="44" name="Group 46"/>
            <p:cNvGrpSpPr/>
            <p:nvPr/>
          </p:nvGrpSpPr>
          <p:grpSpPr>
            <a:xfrm>
              <a:off x="2424467" y="2605057"/>
              <a:ext cx="1820755" cy="1489226"/>
              <a:chOff x="-36388" y="2969492"/>
              <a:chExt cx="1682063" cy="1332700"/>
            </a:xfrm>
          </p:grpSpPr>
          <p:sp>
            <p:nvSpPr>
              <p:cNvPr id="46" name="Circular Arrow 45"/>
              <p:cNvSpPr/>
              <p:nvPr/>
            </p:nvSpPr>
            <p:spPr>
              <a:xfrm rot="5400000">
                <a:off x="388725" y="3045239"/>
                <a:ext cx="1332698" cy="1181203"/>
              </a:xfrm>
              <a:prstGeom prst="circularArrow">
                <a:avLst>
                  <a:gd name="adj1" fmla="val 3265"/>
                  <a:gd name="adj2" fmla="val 595296"/>
                  <a:gd name="adj3" fmla="val 20395706"/>
                  <a:gd name="adj4" fmla="val 11283006"/>
                  <a:gd name="adj5" fmla="val 7332"/>
                </a:avLst>
              </a:prstGeom>
              <a:solidFill>
                <a:srgbClr val="062858">
                  <a:alpha val="25000"/>
                </a:srgbClr>
              </a:solidFill>
              <a:effectLst/>
            </p:spPr>
            <p:txBody>
              <a:bodyPr wrap="square" lIns="0" tIns="0" rIns="0" bIns="0" rtlCol="0" anchor="ctr">
                <a:spAutoFit/>
              </a:bodyPr>
              <a:lstStyle/>
              <a:p>
                <a:pPr algn="ctr" fontAlgn="auto">
                  <a:spcBef>
                    <a:spcPts val="0"/>
                  </a:spcBef>
                  <a:spcAft>
                    <a:spcPts val="0"/>
                  </a:spcAft>
                </a:pPr>
                <a:endParaRPr lang="en-GB" dirty="0" smtClean="0">
                  <a:solidFill>
                    <a:prstClr val="white"/>
                  </a:solidFill>
                  <a:latin typeface="Lucida Sans Unicode"/>
                  <a:ea typeface="+mn-ea"/>
                </a:endParaRPr>
              </a:p>
            </p:txBody>
          </p:sp>
          <p:sp>
            <p:nvSpPr>
              <p:cNvPr id="47" name="Circular Arrow 46"/>
              <p:cNvSpPr/>
              <p:nvPr/>
            </p:nvSpPr>
            <p:spPr>
              <a:xfrm rot="16200000">
                <a:off x="-112134" y="3045240"/>
                <a:ext cx="1332698" cy="1181205"/>
              </a:xfrm>
              <a:prstGeom prst="circularArrow">
                <a:avLst>
                  <a:gd name="adj1" fmla="val 3265"/>
                  <a:gd name="adj2" fmla="val 595296"/>
                  <a:gd name="adj3" fmla="val 20395706"/>
                  <a:gd name="adj4" fmla="val 11283006"/>
                  <a:gd name="adj5" fmla="val 7332"/>
                </a:avLst>
              </a:prstGeom>
              <a:solidFill>
                <a:srgbClr val="062858">
                  <a:alpha val="25000"/>
                </a:srgbClr>
              </a:solidFill>
              <a:effectLst/>
            </p:spPr>
            <p:txBody>
              <a:bodyPr wrap="square" lIns="0" tIns="0" rIns="0" bIns="0" rtlCol="0" anchor="ctr">
                <a:spAutoFit/>
              </a:bodyPr>
              <a:lstStyle/>
              <a:p>
                <a:pPr algn="ctr" fontAlgn="auto">
                  <a:spcBef>
                    <a:spcPts val="0"/>
                  </a:spcBef>
                  <a:spcAft>
                    <a:spcPts val="0"/>
                  </a:spcAft>
                </a:pPr>
                <a:endParaRPr lang="en-GB" dirty="0" smtClean="0">
                  <a:solidFill>
                    <a:prstClr val="white"/>
                  </a:solidFill>
                  <a:latin typeface="Lucida Sans Unicode"/>
                  <a:ea typeface="+mn-ea"/>
                </a:endParaRPr>
              </a:p>
            </p:txBody>
          </p:sp>
        </p:grpSp>
        <p:sp>
          <p:nvSpPr>
            <p:cNvPr id="45" name="Rectangle 44"/>
            <p:cNvSpPr/>
            <p:nvPr/>
          </p:nvSpPr>
          <p:spPr>
            <a:xfrm>
              <a:off x="5134249" y="3104188"/>
              <a:ext cx="1016309" cy="430887"/>
            </a:xfrm>
            <a:prstGeom prst="rect">
              <a:avLst/>
            </a:prstGeom>
            <a:effectLst>
              <a:outerShdw blurRad="63500" dist="25400" dir="2700000" algn="br">
                <a:srgbClr val="000000">
                  <a:alpha val="89000"/>
                </a:srgbClr>
              </a:outerShdw>
            </a:effectLst>
          </p:spPr>
          <p:txBody>
            <a:bodyPr wrap="square" lIns="0" tIns="0" rIns="0" bIns="0">
              <a:spAutoFit/>
            </a:bodyPr>
            <a:lstStyle/>
            <a:p>
              <a:pPr fontAlgn="auto">
                <a:spcBef>
                  <a:spcPts val="0"/>
                </a:spcBef>
                <a:spcAft>
                  <a:spcPts val="0"/>
                </a:spcAft>
              </a:pPr>
              <a:r>
                <a:rPr lang="en-US" sz="1400" dirty="0" smtClean="0">
                  <a:solidFill>
                    <a:schemeClr val="bg1"/>
                  </a:solidFill>
                  <a:latin typeface="Arial"/>
                  <a:ea typeface="+mn-ea"/>
                  <a:cs typeface="Arial"/>
                </a:rPr>
                <a:t>Commercial Deployment</a:t>
              </a:r>
              <a:endParaRPr lang="en-GB" sz="1400" dirty="0">
                <a:solidFill>
                  <a:schemeClr val="bg1"/>
                </a:solidFill>
                <a:latin typeface="Arial"/>
                <a:ea typeface="+mn-ea"/>
                <a:cs typeface="Arial"/>
              </a:endParaRPr>
            </a:p>
          </p:txBody>
        </p:sp>
      </p:grpSp>
      <p:sp>
        <p:nvSpPr>
          <p:cNvPr id="48" name="Content Placeholder 2"/>
          <p:cNvSpPr>
            <a:spLocks noGrp="1"/>
          </p:cNvSpPr>
          <p:nvPr>
            <p:ph idx="1"/>
          </p:nvPr>
        </p:nvSpPr>
        <p:spPr>
          <a:xfrm>
            <a:off x="457200" y="1114697"/>
            <a:ext cx="8229600" cy="4768276"/>
          </a:xfrm>
        </p:spPr>
        <p:txBody>
          <a:bodyPr>
            <a:normAutofit/>
          </a:bodyPr>
          <a:lstStyle/>
          <a:p>
            <a:r>
              <a:rPr lang="en-US" sz="2300" dirty="0" smtClean="0"/>
              <a:t>DOE Basic Energy Sciences (BES) with a twist</a:t>
            </a:r>
            <a:endParaRPr lang="en-US" sz="2300" dirty="0"/>
          </a:p>
          <a:p>
            <a:pPr marL="457200" lvl="2" indent="-230188">
              <a:spcAft>
                <a:spcPts val="600"/>
              </a:spcAft>
              <a:buSzPct val="100000"/>
              <a:buFont typeface="Wingdings 3" pitchFamily="18" charset="2"/>
              <a:buChar char="ý"/>
            </a:pPr>
            <a:r>
              <a:rPr lang="en-US" sz="2000" dirty="0" smtClean="0"/>
              <a:t>Traditional science approach – let one thousand flowers bloom</a:t>
            </a:r>
          </a:p>
          <a:p>
            <a:pPr marL="457200" lvl="2" indent="-230188">
              <a:spcAft>
                <a:spcPts val="600"/>
              </a:spcAft>
              <a:buSzPct val="100000"/>
              <a:buFont typeface="Wingdings 3" pitchFamily="18" charset="2"/>
              <a:buChar char="ý"/>
            </a:pPr>
            <a:r>
              <a:rPr lang="en-US" sz="2000" dirty="0" smtClean="0"/>
              <a:t>JCESR approach to accelerate innovation</a:t>
            </a:r>
          </a:p>
          <a:p>
            <a:pPr marL="630238" lvl="3" indent="-230188">
              <a:spcAft>
                <a:spcPts val="600"/>
              </a:spcAft>
              <a:buSzPct val="100000"/>
              <a:buFont typeface="Wingdings 3" pitchFamily="18" charset="2"/>
              <a:buChar char="ý"/>
            </a:pPr>
            <a:r>
              <a:rPr lang="en-US" sz="1800" dirty="0" smtClean="0"/>
              <a:t>Integrating science through prototyping/industry (R and the DDD) on day 1</a:t>
            </a:r>
          </a:p>
          <a:p>
            <a:pPr marL="630238" lvl="3" indent="-230188">
              <a:spcAft>
                <a:spcPts val="600"/>
              </a:spcAft>
              <a:buSzPct val="100000"/>
              <a:buFont typeface="Wingdings 3" pitchFamily="18" charset="2"/>
              <a:buChar char="ý"/>
            </a:pPr>
            <a:r>
              <a:rPr lang="en-US" sz="1800" dirty="0" smtClean="0"/>
              <a:t>Generating the necessary understanding to control atomic and molecular process to produce prototypes that meet our challenging goals</a:t>
            </a:r>
          </a:p>
          <a:p>
            <a:pPr marL="630238" lvl="3" indent="-230188">
              <a:spcAft>
                <a:spcPts val="600"/>
              </a:spcAft>
              <a:buSzPct val="100000"/>
              <a:buFont typeface="Wingdings 3" pitchFamily="18" charset="2"/>
              <a:buChar char="ý"/>
            </a:pPr>
            <a:r>
              <a:rPr lang="en-US" sz="1800" dirty="0" smtClean="0"/>
              <a:t>Reconfiguring work in response to new insights</a:t>
            </a:r>
          </a:p>
          <a:p>
            <a:pPr marL="630238" lvl="3" indent="-230188">
              <a:spcAft>
                <a:spcPts val="600"/>
              </a:spcAft>
              <a:buSzPct val="100000"/>
              <a:buFont typeface="Wingdings 3" pitchFamily="18" charset="2"/>
              <a:buChar char="ý"/>
            </a:pPr>
            <a:r>
              <a:rPr lang="en-US" sz="1800" dirty="0" smtClean="0"/>
              <a:t>Communication, communication, communication</a:t>
            </a:r>
          </a:p>
          <a:p>
            <a:pPr marL="630238" lvl="3" indent="-230188">
              <a:spcAft>
                <a:spcPts val="600"/>
              </a:spcAft>
              <a:buSzPct val="100000"/>
              <a:buFont typeface="Wingdings 3" pitchFamily="18" charset="2"/>
              <a:buChar char="ý"/>
            </a:pPr>
            <a:endParaRPr lang="en-US" sz="1800" dirty="0" smtClean="0"/>
          </a:p>
          <a:p>
            <a:pPr marL="630238" lvl="3" indent="-230188">
              <a:spcAft>
                <a:spcPts val="600"/>
              </a:spcAft>
              <a:buSzPct val="100000"/>
              <a:buFont typeface="Wingdings 3" pitchFamily="18" charset="2"/>
              <a:buChar char="ý"/>
            </a:pPr>
            <a:endParaRPr lang="en-US" sz="1800" dirty="0"/>
          </a:p>
          <a:p>
            <a:pPr marL="458787" lvl="2" indent="-285750">
              <a:buSzPct val="100000"/>
              <a:buFont typeface="Wingdings 3" pitchFamily="18" charset="2"/>
              <a:buChar char="ý"/>
            </a:pPr>
            <a:endParaRPr lang="en-US" sz="2000" dirty="0"/>
          </a:p>
        </p:txBody>
      </p:sp>
    </p:spTree>
    <p:extLst>
      <p:ext uri="{BB962C8B-B14F-4D97-AF65-F5344CB8AC3E}">
        <p14:creationId xmlns:p14="http://schemas.microsoft.com/office/powerpoint/2010/main" val="8918442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8759004" y="6209510"/>
            <a:ext cx="342630" cy="365125"/>
          </a:xfrm>
          <a:prstGeom prst="rect">
            <a:avLst/>
          </a:prstGeom>
        </p:spPr>
        <p:txBody>
          <a:bodyPr/>
          <a:lstStyle/>
          <a:p>
            <a:fld id="{F17F76E7-C628-B140-8644-8813A1FF0F21}" type="slidenum">
              <a:rPr lang="en-US" smtClean="0"/>
              <a:t>4</a:t>
            </a:fld>
            <a:endParaRPr lang="en-US" dirty="0"/>
          </a:p>
        </p:txBody>
      </p:sp>
      <p:sp>
        <p:nvSpPr>
          <p:cNvPr id="85" name="TextBox 84"/>
          <p:cNvSpPr txBox="1"/>
          <p:nvPr/>
        </p:nvSpPr>
        <p:spPr>
          <a:xfrm>
            <a:off x="609600" y="218053"/>
            <a:ext cx="6883400" cy="400110"/>
          </a:xfrm>
          <a:prstGeom prst="rect">
            <a:avLst/>
          </a:prstGeom>
          <a:noFill/>
        </p:spPr>
        <p:txBody>
          <a:bodyPr wrap="square" rtlCol="0">
            <a:spAutoFit/>
          </a:bodyPr>
          <a:lstStyle/>
          <a:p>
            <a:r>
              <a:rPr lang="en-US" sz="2000" dirty="0" smtClean="0">
                <a:solidFill>
                  <a:srgbClr val="1F497D"/>
                </a:solidFill>
              </a:rPr>
              <a:t>The JCESR Partner Team</a:t>
            </a:r>
            <a:endParaRPr lang="en-US" sz="2000" dirty="0">
              <a:solidFill>
                <a:srgbClr val="1F497D"/>
              </a:solidFill>
            </a:endParaRPr>
          </a:p>
        </p:txBody>
      </p:sp>
      <p:sp>
        <p:nvSpPr>
          <p:cNvPr id="86" name="TextBox 85"/>
          <p:cNvSpPr txBox="1"/>
          <p:nvPr/>
        </p:nvSpPr>
        <p:spPr>
          <a:xfrm>
            <a:off x="609600" y="3251683"/>
            <a:ext cx="2438400" cy="2077492"/>
          </a:xfrm>
          <a:prstGeom prst="rect">
            <a:avLst/>
          </a:prstGeom>
          <a:noFill/>
        </p:spPr>
        <p:txBody>
          <a:bodyPr wrap="square" rtlCol="0">
            <a:spAutoFit/>
          </a:bodyPr>
          <a:lstStyle/>
          <a:p>
            <a:pPr algn="ctr">
              <a:spcAft>
                <a:spcPts val="600"/>
              </a:spcAft>
            </a:pPr>
            <a:r>
              <a:rPr lang="en-US" sz="1400" b="1" i="1" dirty="0" smtClean="0">
                <a:latin typeface="Century Gothic"/>
                <a:cs typeface="Century Gothic"/>
              </a:rPr>
              <a:t>National Laboratories</a:t>
            </a:r>
          </a:p>
          <a:p>
            <a:pPr>
              <a:spcAft>
                <a:spcPts val="1200"/>
              </a:spcAft>
            </a:pPr>
            <a:r>
              <a:rPr lang="en-US" sz="1400" dirty="0" smtClean="0">
                <a:latin typeface="Century Gothic"/>
                <a:cs typeface="Century Gothic"/>
              </a:rPr>
              <a:t>Argonne 			</a:t>
            </a:r>
          </a:p>
          <a:p>
            <a:pPr>
              <a:spcAft>
                <a:spcPts val="1200"/>
              </a:spcAft>
            </a:pPr>
            <a:r>
              <a:rPr lang="en-US" sz="1400" dirty="0" smtClean="0">
                <a:latin typeface="Century Gothic"/>
                <a:cs typeface="Century Gothic"/>
              </a:rPr>
              <a:t>Lawrence Berkeley	</a:t>
            </a:r>
          </a:p>
          <a:p>
            <a:pPr>
              <a:spcAft>
                <a:spcPts val="1200"/>
              </a:spcAft>
            </a:pPr>
            <a:r>
              <a:rPr lang="en-US" sz="1400" dirty="0" smtClean="0">
                <a:latin typeface="Century Gothic"/>
                <a:cs typeface="Century Gothic"/>
              </a:rPr>
              <a:t>Sandia </a:t>
            </a:r>
          </a:p>
          <a:p>
            <a:pPr>
              <a:spcAft>
                <a:spcPts val="1200"/>
              </a:spcAft>
            </a:pPr>
            <a:r>
              <a:rPr lang="en-US" sz="1400" dirty="0" smtClean="0">
                <a:latin typeface="Century Gothic"/>
                <a:cs typeface="Century Gothic"/>
              </a:rPr>
              <a:t>SLAC </a:t>
            </a:r>
          </a:p>
          <a:p>
            <a:pPr>
              <a:spcAft>
                <a:spcPts val="1200"/>
              </a:spcAft>
            </a:pPr>
            <a:r>
              <a:rPr lang="en-US" sz="1400" dirty="0" smtClean="0">
                <a:latin typeface="Century Gothic"/>
                <a:cs typeface="Century Gothic"/>
              </a:rPr>
              <a:t>Pacific Northwest  </a:t>
            </a:r>
          </a:p>
        </p:txBody>
      </p:sp>
      <p:sp>
        <p:nvSpPr>
          <p:cNvPr id="87" name="TextBox 86"/>
          <p:cNvSpPr txBox="1"/>
          <p:nvPr/>
        </p:nvSpPr>
        <p:spPr>
          <a:xfrm>
            <a:off x="1827179" y="2567535"/>
            <a:ext cx="1558642" cy="276999"/>
          </a:xfrm>
          <a:prstGeom prst="rect">
            <a:avLst/>
          </a:prstGeom>
          <a:noFill/>
        </p:spPr>
        <p:txBody>
          <a:bodyPr wrap="square" rtlCol="0">
            <a:spAutoFit/>
          </a:bodyPr>
          <a:lstStyle/>
          <a:p>
            <a:r>
              <a:rPr lang="en-US" sz="1200" dirty="0" smtClean="0">
                <a:latin typeface="Century Gothic"/>
                <a:cs typeface="Century Gothic"/>
              </a:rPr>
              <a:t>Discovery Science</a:t>
            </a:r>
            <a:endParaRPr lang="en-US" sz="1200" dirty="0">
              <a:latin typeface="Century Gothic"/>
              <a:cs typeface="Century Gothic"/>
            </a:endParaRPr>
          </a:p>
        </p:txBody>
      </p:sp>
      <p:sp>
        <p:nvSpPr>
          <p:cNvPr id="88" name="TextBox 87"/>
          <p:cNvSpPr txBox="1"/>
          <p:nvPr/>
        </p:nvSpPr>
        <p:spPr>
          <a:xfrm>
            <a:off x="4010836" y="2706035"/>
            <a:ext cx="1558642" cy="276999"/>
          </a:xfrm>
          <a:prstGeom prst="rect">
            <a:avLst/>
          </a:prstGeom>
          <a:noFill/>
        </p:spPr>
        <p:txBody>
          <a:bodyPr wrap="square" rtlCol="0">
            <a:spAutoFit/>
          </a:bodyPr>
          <a:lstStyle/>
          <a:p>
            <a:pPr algn="ctr"/>
            <a:r>
              <a:rPr lang="en-US" sz="1200" dirty="0" smtClean="0">
                <a:latin typeface="Century Gothic"/>
                <a:cs typeface="Century Gothic"/>
              </a:rPr>
              <a:t>Battery Design</a:t>
            </a:r>
            <a:endParaRPr lang="en-US" sz="1200" dirty="0">
              <a:latin typeface="Century Gothic"/>
              <a:cs typeface="Century Gothic"/>
            </a:endParaRPr>
          </a:p>
        </p:txBody>
      </p:sp>
      <p:sp>
        <p:nvSpPr>
          <p:cNvPr id="89" name="TextBox 88"/>
          <p:cNvSpPr txBox="1"/>
          <p:nvPr/>
        </p:nvSpPr>
        <p:spPr>
          <a:xfrm>
            <a:off x="5806193" y="2482285"/>
            <a:ext cx="1243336" cy="461665"/>
          </a:xfrm>
          <a:prstGeom prst="rect">
            <a:avLst/>
          </a:prstGeom>
          <a:noFill/>
        </p:spPr>
        <p:txBody>
          <a:bodyPr wrap="square" rtlCol="0">
            <a:spAutoFit/>
          </a:bodyPr>
          <a:lstStyle/>
          <a:p>
            <a:pPr algn="ctr"/>
            <a:r>
              <a:rPr lang="en-US" sz="1200" dirty="0" smtClean="0">
                <a:latin typeface="Century Gothic"/>
                <a:cs typeface="Century Gothic"/>
              </a:rPr>
              <a:t>Research Prototypes</a:t>
            </a:r>
            <a:endParaRPr lang="en-US" sz="1200" dirty="0">
              <a:latin typeface="Century Gothic"/>
              <a:cs typeface="Century Gothic"/>
            </a:endParaRPr>
          </a:p>
        </p:txBody>
      </p:sp>
      <p:sp>
        <p:nvSpPr>
          <p:cNvPr id="90" name="TextBox 89"/>
          <p:cNvSpPr txBox="1"/>
          <p:nvPr/>
        </p:nvSpPr>
        <p:spPr>
          <a:xfrm>
            <a:off x="7377356" y="2453610"/>
            <a:ext cx="1442598" cy="461665"/>
          </a:xfrm>
          <a:prstGeom prst="rect">
            <a:avLst/>
          </a:prstGeom>
          <a:noFill/>
        </p:spPr>
        <p:txBody>
          <a:bodyPr wrap="square" rtlCol="0">
            <a:spAutoFit/>
          </a:bodyPr>
          <a:lstStyle/>
          <a:p>
            <a:pPr algn="ctr"/>
            <a:r>
              <a:rPr lang="en-US" sz="1200" dirty="0" smtClean="0">
                <a:latin typeface="Century Gothic"/>
                <a:cs typeface="Century Gothic"/>
              </a:rPr>
              <a:t>Manufacturing Collaboration</a:t>
            </a:r>
            <a:endParaRPr lang="en-US" sz="1200" dirty="0">
              <a:latin typeface="Century Gothic"/>
              <a:cs typeface="Century Gothic"/>
            </a:endParaRPr>
          </a:p>
        </p:txBody>
      </p:sp>
      <p:sp>
        <p:nvSpPr>
          <p:cNvPr id="93" name="TextBox 92"/>
          <p:cNvSpPr txBox="1"/>
          <p:nvPr/>
        </p:nvSpPr>
        <p:spPr>
          <a:xfrm>
            <a:off x="3150416" y="3238822"/>
            <a:ext cx="2831284" cy="3462487"/>
          </a:xfrm>
          <a:prstGeom prst="rect">
            <a:avLst/>
          </a:prstGeom>
          <a:noFill/>
        </p:spPr>
        <p:txBody>
          <a:bodyPr wrap="square" rtlCol="0">
            <a:spAutoFit/>
          </a:bodyPr>
          <a:lstStyle/>
          <a:p>
            <a:pPr algn="ctr">
              <a:spcAft>
                <a:spcPts val="600"/>
              </a:spcAft>
            </a:pPr>
            <a:r>
              <a:rPr lang="en-US" sz="1400" b="1" i="1" dirty="0" smtClean="0">
                <a:latin typeface="Century Gothic"/>
                <a:cs typeface="Century Gothic"/>
              </a:rPr>
              <a:t>Universities	</a:t>
            </a:r>
            <a:r>
              <a:rPr lang="en-US" sz="1400" dirty="0" smtClean="0">
                <a:latin typeface="Century Gothic"/>
                <a:cs typeface="Century Gothic"/>
              </a:rPr>
              <a:t>	</a:t>
            </a:r>
          </a:p>
          <a:p>
            <a:pPr>
              <a:spcAft>
                <a:spcPts val="1200"/>
              </a:spcAft>
            </a:pPr>
            <a:r>
              <a:rPr lang="en-US" sz="1400" dirty="0" smtClean="0">
                <a:latin typeface="Century Gothic"/>
                <a:cs typeface="Century Gothic"/>
              </a:rPr>
              <a:t>University of Illinois at Chicago</a:t>
            </a:r>
          </a:p>
          <a:p>
            <a:pPr>
              <a:spcAft>
                <a:spcPts val="1200"/>
              </a:spcAft>
            </a:pPr>
            <a:r>
              <a:rPr lang="en-US" sz="1400" dirty="0" smtClean="0">
                <a:latin typeface="Century Gothic"/>
                <a:cs typeface="Century Gothic"/>
              </a:rPr>
              <a:t>University of Illinois at Urbana-Champaign</a:t>
            </a:r>
            <a:endParaRPr lang="en-US" sz="1400" dirty="0">
              <a:latin typeface="Century Gothic"/>
              <a:cs typeface="Century Gothic"/>
            </a:endParaRPr>
          </a:p>
          <a:p>
            <a:pPr>
              <a:spcAft>
                <a:spcPts val="1200"/>
              </a:spcAft>
            </a:pPr>
            <a:r>
              <a:rPr lang="en-US" sz="1400" dirty="0" smtClean="0">
                <a:latin typeface="Century Gothic"/>
                <a:cs typeface="Century Gothic"/>
              </a:rPr>
              <a:t>Northwestern University</a:t>
            </a:r>
            <a:endParaRPr lang="en-US" sz="1400" dirty="0">
              <a:latin typeface="Century Gothic"/>
              <a:cs typeface="Century Gothic"/>
            </a:endParaRPr>
          </a:p>
          <a:p>
            <a:pPr>
              <a:spcAft>
                <a:spcPts val="1200"/>
              </a:spcAft>
            </a:pPr>
            <a:r>
              <a:rPr lang="en-US" sz="1400" dirty="0" smtClean="0">
                <a:latin typeface="Century Gothic"/>
                <a:cs typeface="Century Gothic"/>
              </a:rPr>
              <a:t>University of Chicago</a:t>
            </a:r>
            <a:endParaRPr lang="en-US" sz="1400" dirty="0">
              <a:latin typeface="Century Gothic"/>
              <a:cs typeface="Century Gothic"/>
            </a:endParaRPr>
          </a:p>
          <a:p>
            <a:pPr>
              <a:spcAft>
                <a:spcPts val="1200"/>
              </a:spcAft>
            </a:pPr>
            <a:r>
              <a:rPr lang="en-US" sz="1400" dirty="0" smtClean="0">
                <a:latin typeface="Century Gothic"/>
                <a:cs typeface="Century Gothic"/>
              </a:rPr>
              <a:t>University of Michigan</a:t>
            </a:r>
          </a:p>
          <a:p>
            <a:r>
              <a:rPr lang="en-US" sz="1200" i="1" dirty="0" smtClean="0">
                <a:latin typeface="Century Gothic"/>
                <a:cs typeface="Century Gothic"/>
              </a:rPr>
              <a:t>Faculty from </a:t>
            </a:r>
          </a:p>
          <a:p>
            <a:pPr>
              <a:spcAft>
                <a:spcPts val="600"/>
              </a:spcAft>
            </a:pPr>
            <a:r>
              <a:rPr lang="en-US" sz="1400" dirty="0" smtClean="0">
                <a:latin typeface="Century Gothic"/>
                <a:cs typeface="Century Gothic"/>
              </a:rPr>
              <a:t>MIT, University of Waterloo, </a:t>
            </a:r>
          </a:p>
          <a:p>
            <a:pPr>
              <a:spcAft>
                <a:spcPts val="1200"/>
              </a:spcAft>
            </a:pPr>
            <a:r>
              <a:rPr lang="en-US" sz="1400" dirty="0" smtClean="0">
                <a:latin typeface="Century Gothic"/>
                <a:cs typeface="Century Gothic"/>
              </a:rPr>
              <a:t>Harvard, Notre Dame		</a:t>
            </a:r>
          </a:p>
        </p:txBody>
      </p:sp>
      <p:sp>
        <p:nvSpPr>
          <p:cNvPr id="94" name="TextBox 93"/>
          <p:cNvSpPr txBox="1"/>
          <p:nvPr/>
        </p:nvSpPr>
        <p:spPr>
          <a:xfrm>
            <a:off x="6470596" y="3264866"/>
            <a:ext cx="2164134" cy="2769989"/>
          </a:xfrm>
          <a:prstGeom prst="rect">
            <a:avLst/>
          </a:prstGeom>
          <a:noFill/>
        </p:spPr>
        <p:txBody>
          <a:bodyPr wrap="square" rtlCol="0">
            <a:spAutoFit/>
          </a:bodyPr>
          <a:lstStyle/>
          <a:p>
            <a:pPr algn="ctr">
              <a:spcAft>
                <a:spcPts val="600"/>
              </a:spcAft>
            </a:pPr>
            <a:r>
              <a:rPr lang="en-US" sz="1400" b="1" i="1" dirty="0" smtClean="0">
                <a:latin typeface="Century Gothic"/>
                <a:cs typeface="Century Gothic"/>
              </a:rPr>
              <a:t>Private Sector</a:t>
            </a:r>
            <a:r>
              <a:rPr lang="en-US" sz="1400" b="1" dirty="0" smtClean="0">
                <a:latin typeface="Century Gothic"/>
                <a:cs typeface="Century Gothic"/>
              </a:rPr>
              <a:t>	</a:t>
            </a:r>
            <a:r>
              <a:rPr lang="en-US" sz="1400" dirty="0" smtClean="0">
                <a:latin typeface="Century Gothic"/>
                <a:cs typeface="Century Gothic"/>
              </a:rPr>
              <a:t>	</a:t>
            </a:r>
          </a:p>
          <a:p>
            <a:pPr>
              <a:spcAft>
                <a:spcPts val="1200"/>
              </a:spcAft>
            </a:pPr>
            <a:r>
              <a:rPr lang="en-US" sz="1400" dirty="0" smtClean="0">
                <a:latin typeface="Century Gothic"/>
                <a:cs typeface="Century Gothic"/>
              </a:rPr>
              <a:t>Johnson Controls (JCI)</a:t>
            </a:r>
            <a:endParaRPr lang="en-US" sz="1400" dirty="0">
              <a:latin typeface="Century Gothic"/>
              <a:cs typeface="Century Gothic"/>
            </a:endParaRPr>
          </a:p>
          <a:p>
            <a:pPr>
              <a:spcAft>
                <a:spcPts val="1200"/>
              </a:spcAft>
            </a:pPr>
            <a:r>
              <a:rPr lang="en-US" sz="1400" dirty="0" smtClean="0">
                <a:latin typeface="Century Gothic"/>
                <a:cs typeface="Century Gothic"/>
              </a:rPr>
              <a:t>Dow</a:t>
            </a:r>
            <a:endParaRPr lang="en-US" sz="1400" dirty="0">
              <a:latin typeface="Century Gothic"/>
              <a:cs typeface="Century Gothic"/>
            </a:endParaRPr>
          </a:p>
          <a:p>
            <a:pPr>
              <a:spcAft>
                <a:spcPts val="1200"/>
              </a:spcAft>
            </a:pPr>
            <a:r>
              <a:rPr lang="en-US" sz="1400" dirty="0" smtClean="0">
                <a:latin typeface="Century Gothic"/>
                <a:cs typeface="Century Gothic"/>
              </a:rPr>
              <a:t>Applied Materials</a:t>
            </a:r>
            <a:endParaRPr lang="en-US" sz="1400" dirty="0">
              <a:latin typeface="Century Gothic"/>
              <a:cs typeface="Century Gothic"/>
            </a:endParaRPr>
          </a:p>
          <a:p>
            <a:pPr>
              <a:spcAft>
                <a:spcPts val="1200"/>
              </a:spcAft>
            </a:pPr>
            <a:r>
              <a:rPr lang="en-US" sz="1400" dirty="0" smtClean="0">
                <a:latin typeface="Century Gothic"/>
                <a:cs typeface="Century Gothic"/>
              </a:rPr>
              <a:t>Clean Energy Trust	</a:t>
            </a:r>
          </a:p>
          <a:p>
            <a:r>
              <a:rPr lang="en-US" sz="1200" i="1" dirty="0" smtClean="0">
                <a:latin typeface="Century Gothic"/>
                <a:cs typeface="Century Gothic"/>
              </a:rPr>
              <a:t>Individuals from</a:t>
            </a:r>
          </a:p>
          <a:p>
            <a:pPr>
              <a:spcAft>
                <a:spcPts val="600"/>
              </a:spcAft>
            </a:pPr>
            <a:r>
              <a:rPr lang="en-US" sz="1400" dirty="0" smtClean="0">
                <a:latin typeface="Century Gothic"/>
                <a:cs typeface="Century Gothic"/>
              </a:rPr>
              <a:t>General Motors</a:t>
            </a:r>
          </a:p>
          <a:p>
            <a:pPr>
              <a:spcAft>
                <a:spcPts val="600"/>
              </a:spcAft>
            </a:pPr>
            <a:r>
              <a:rPr lang="en-US" sz="1400" dirty="0" smtClean="0">
                <a:latin typeface="Century Gothic"/>
                <a:cs typeface="Century Gothic"/>
              </a:rPr>
              <a:t>United Technologies Research Center	</a:t>
            </a:r>
          </a:p>
        </p:txBody>
      </p:sp>
      <p:grpSp>
        <p:nvGrpSpPr>
          <p:cNvPr id="95" name="Group 94"/>
          <p:cNvGrpSpPr>
            <a:grpSpLocks noChangeAspect="1"/>
          </p:cNvGrpSpPr>
          <p:nvPr/>
        </p:nvGrpSpPr>
        <p:grpSpPr>
          <a:xfrm>
            <a:off x="592786" y="605876"/>
            <a:ext cx="8115418" cy="2208304"/>
            <a:chOff x="136030" y="781025"/>
            <a:chExt cx="6651984" cy="1810085"/>
          </a:xfrm>
        </p:grpSpPr>
        <p:pic>
          <p:nvPicPr>
            <p:cNvPr id="96" name="Picture 95" descr="glow-deployment.png"/>
            <p:cNvPicPr>
              <a:picLocks noChangeAspect="1"/>
            </p:cNvPicPr>
            <p:nvPr/>
          </p:nvPicPr>
          <p:blipFill>
            <a:blip r:embed="rId2" cstate="email">
              <a:duotone>
                <a:prstClr val="black"/>
                <a:srgbClr val="FFFF6C">
                  <a:tint val="45000"/>
                  <a:satMod val="400000"/>
                </a:srgbClr>
              </a:duotone>
              <a:extLst>
                <a:ext uri="{BEBA8EAE-BF5A-486C-A8C5-ECC9F3942E4B}">
                  <a14:imgProps xmlns:a14="http://schemas.microsoft.com/office/drawing/2010/main">
                    <a14:imgLayer r:embed="rId3">
                      <a14:imgEffect>
                        <a14:artisticPhotocopy/>
                      </a14:imgEffect>
                      <a14:imgEffect>
                        <a14:sharpenSoften amount="50000"/>
                      </a14:imgEffect>
                      <a14:imgEffect>
                        <a14:colorTemperature colorTemp="11200"/>
                      </a14:imgEffect>
                      <a14:imgEffect>
                        <a14:saturation sat="400000"/>
                      </a14:imgEffect>
                      <a14:imgEffect>
                        <a14:brightnessContrast contrast="20000"/>
                      </a14:imgEffect>
                    </a14:imgLayer>
                  </a14:imgProps>
                </a:ext>
                <a:ext uri="{28A0092B-C50C-407E-A947-70E740481C1C}">
                  <a14:useLocalDpi xmlns:a14="http://schemas.microsoft.com/office/drawing/2010/main"/>
                </a:ext>
              </a:extLst>
            </a:blip>
            <a:stretch>
              <a:fillRect/>
            </a:stretch>
          </p:blipFill>
          <p:spPr>
            <a:xfrm>
              <a:off x="5299765" y="1150184"/>
              <a:ext cx="1488249" cy="1097827"/>
            </a:xfrm>
            <a:prstGeom prst="rect">
              <a:avLst/>
            </a:prstGeom>
            <a:solidFill>
              <a:srgbClr val="FFFFFF"/>
            </a:solidFill>
          </p:spPr>
        </p:pic>
        <p:sp>
          <p:nvSpPr>
            <p:cNvPr id="97" name="Pentagon 96"/>
            <p:cNvSpPr/>
            <p:nvPr/>
          </p:nvSpPr>
          <p:spPr>
            <a:xfrm>
              <a:off x="4056537" y="1162025"/>
              <a:ext cx="1573972" cy="1030110"/>
            </a:xfrm>
            <a:prstGeom prst="homePlate">
              <a:avLst>
                <a:gd name="adj" fmla="val 24657"/>
              </a:avLst>
            </a:prstGeom>
            <a:solidFill>
              <a:srgbClr val="5E3E7B"/>
            </a:solidFill>
            <a:ln>
              <a:noFill/>
            </a:ln>
            <a:effec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en-GB">
                <a:solidFill>
                  <a:prstClr val="white"/>
                </a:solidFill>
                <a:latin typeface="Lucida Sans Unicode"/>
              </a:endParaRPr>
            </a:p>
          </p:txBody>
        </p:sp>
        <p:sp>
          <p:nvSpPr>
            <p:cNvPr id="98" name="Rectangle 97"/>
            <p:cNvSpPr/>
            <p:nvPr/>
          </p:nvSpPr>
          <p:spPr>
            <a:xfrm>
              <a:off x="147762" y="1162025"/>
              <a:ext cx="2949221" cy="317501"/>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prstClr val="white"/>
                </a:solidFill>
                <a:latin typeface="Lucida Sans Unicode"/>
              </a:endParaRPr>
            </a:p>
          </p:txBody>
        </p:sp>
        <p:sp>
          <p:nvSpPr>
            <p:cNvPr id="99" name="Rectangle 98"/>
            <p:cNvSpPr/>
            <p:nvPr/>
          </p:nvSpPr>
          <p:spPr>
            <a:xfrm>
              <a:off x="726317" y="1211413"/>
              <a:ext cx="2180165" cy="201820"/>
            </a:xfrm>
            <a:prstGeom prst="rect">
              <a:avLst/>
            </a:prstGeom>
            <a:effectLst>
              <a:outerShdw blurRad="63500" dist="25400" dir="2700000" algn="br">
                <a:srgbClr val="000000">
                  <a:alpha val="78000"/>
                </a:srgbClr>
              </a:outerShdw>
            </a:effectLst>
          </p:spPr>
          <p:txBody>
            <a:bodyPr wrap="square" lIns="0" tIns="0" rIns="0" bIns="0">
              <a:spAutoFit/>
            </a:bodyPr>
            <a:lstStyle/>
            <a:p>
              <a:r>
                <a:rPr lang="en-US" sz="1600" dirty="0" smtClean="0">
                  <a:solidFill>
                    <a:prstClr val="white"/>
                  </a:solidFill>
                  <a:latin typeface="Arial"/>
                  <a:cs typeface="Arial"/>
                </a:rPr>
                <a:t>Multivalent Intercalation </a:t>
              </a:r>
              <a:endParaRPr lang="en-GB" sz="1600" dirty="0">
                <a:solidFill>
                  <a:prstClr val="white"/>
                </a:solidFill>
                <a:latin typeface="Arial"/>
                <a:cs typeface="Arial"/>
              </a:endParaRPr>
            </a:p>
          </p:txBody>
        </p:sp>
        <p:sp>
          <p:nvSpPr>
            <p:cNvPr id="100" name="Rectangle 99"/>
            <p:cNvSpPr/>
            <p:nvPr/>
          </p:nvSpPr>
          <p:spPr>
            <a:xfrm>
              <a:off x="147762" y="1514802"/>
              <a:ext cx="2949221" cy="317501"/>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prstClr val="white"/>
                </a:solidFill>
                <a:latin typeface="Lucida Sans Unicode"/>
              </a:endParaRPr>
            </a:p>
          </p:txBody>
        </p:sp>
        <p:sp>
          <p:nvSpPr>
            <p:cNvPr id="101" name="Rectangle 100"/>
            <p:cNvSpPr/>
            <p:nvPr/>
          </p:nvSpPr>
          <p:spPr>
            <a:xfrm>
              <a:off x="726317" y="1564190"/>
              <a:ext cx="2370666" cy="201820"/>
            </a:xfrm>
            <a:prstGeom prst="rect">
              <a:avLst/>
            </a:prstGeom>
            <a:effectLst>
              <a:outerShdw blurRad="63500" dist="25400" dir="2700000" algn="br">
                <a:srgbClr val="000000">
                  <a:alpha val="78000"/>
                </a:srgbClr>
              </a:outerShdw>
            </a:effectLst>
          </p:spPr>
          <p:txBody>
            <a:bodyPr wrap="square" lIns="0" tIns="0" rIns="0" bIns="0">
              <a:spAutoFit/>
            </a:bodyPr>
            <a:lstStyle/>
            <a:p>
              <a:r>
                <a:rPr lang="en-US" sz="1600" dirty="0" smtClean="0">
                  <a:solidFill>
                    <a:prstClr val="white"/>
                  </a:solidFill>
                  <a:latin typeface="Arial"/>
                  <a:cs typeface="Arial"/>
                </a:rPr>
                <a:t>Chemical Transformation</a:t>
              </a:r>
              <a:endParaRPr lang="en-GB" sz="1600" dirty="0">
                <a:solidFill>
                  <a:prstClr val="white"/>
                </a:solidFill>
                <a:latin typeface="Arial"/>
                <a:cs typeface="Arial"/>
              </a:endParaRPr>
            </a:p>
          </p:txBody>
        </p:sp>
        <p:sp>
          <p:nvSpPr>
            <p:cNvPr id="102" name="Rectangle 101"/>
            <p:cNvSpPr/>
            <p:nvPr/>
          </p:nvSpPr>
          <p:spPr>
            <a:xfrm>
              <a:off x="147762" y="1874635"/>
              <a:ext cx="2949221" cy="317501"/>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prstClr val="white"/>
                </a:solidFill>
                <a:latin typeface="Lucida Sans Unicode"/>
              </a:endParaRPr>
            </a:p>
          </p:txBody>
        </p:sp>
        <p:sp>
          <p:nvSpPr>
            <p:cNvPr id="103" name="Rectangle 102"/>
            <p:cNvSpPr/>
            <p:nvPr/>
          </p:nvSpPr>
          <p:spPr>
            <a:xfrm>
              <a:off x="726317" y="1924022"/>
              <a:ext cx="2180165" cy="201820"/>
            </a:xfrm>
            <a:prstGeom prst="rect">
              <a:avLst/>
            </a:prstGeom>
            <a:effectLst>
              <a:outerShdw blurRad="63500" dist="25400" dir="2700000" algn="br">
                <a:srgbClr val="000000">
                  <a:alpha val="78000"/>
                </a:srgbClr>
              </a:outerShdw>
            </a:effectLst>
          </p:spPr>
          <p:txBody>
            <a:bodyPr wrap="square" lIns="0" tIns="0" rIns="0" bIns="0">
              <a:spAutoFit/>
            </a:bodyPr>
            <a:lstStyle/>
            <a:p>
              <a:r>
                <a:rPr lang="en-US" sz="1600" dirty="0" smtClean="0">
                  <a:solidFill>
                    <a:prstClr val="white"/>
                  </a:solidFill>
                  <a:latin typeface="Arial"/>
                  <a:cs typeface="Arial"/>
                </a:rPr>
                <a:t>Non-Aqueous </a:t>
              </a:r>
              <a:r>
                <a:rPr lang="en-US" sz="1600" dirty="0" err="1" smtClean="0">
                  <a:solidFill>
                    <a:prstClr val="white"/>
                  </a:solidFill>
                  <a:latin typeface="Arial"/>
                  <a:cs typeface="Arial"/>
                </a:rPr>
                <a:t>Redox</a:t>
              </a:r>
              <a:r>
                <a:rPr lang="en-US" sz="1600" dirty="0" smtClean="0">
                  <a:solidFill>
                    <a:prstClr val="white"/>
                  </a:solidFill>
                  <a:latin typeface="Arial"/>
                  <a:cs typeface="Arial"/>
                </a:rPr>
                <a:t> Flow </a:t>
              </a:r>
              <a:endParaRPr lang="en-GB" sz="1600" dirty="0">
                <a:solidFill>
                  <a:prstClr val="white"/>
                </a:solidFill>
                <a:latin typeface="Arial"/>
                <a:cs typeface="Arial"/>
              </a:endParaRPr>
            </a:p>
          </p:txBody>
        </p:sp>
        <p:sp>
          <p:nvSpPr>
            <p:cNvPr id="104" name="Rectangle 103"/>
            <p:cNvSpPr/>
            <p:nvPr/>
          </p:nvSpPr>
          <p:spPr>
            <a:xfrm>
              <a:off x="147762" y="781025"/>
              <a:ext cx="481399" cy="1810085"/>
            </a:xfrm>
            <a:prstGeom prst="rect">
              <a:avLst/>
            </a:prstGeom>
            <a:solidFill>
              <a:srgbClr val="FF494E"/>
            </a:solidFill>
            <a:ln>
              <a:noFill/>
            </a:ln>
            <a:effectLst>
              <a:outerShdw blurRad="50800" dist="381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prstClr val="white"/>
                </a:solidFill>
                <a:latin typeface="Lucida Sans Unicode"/>
              </a:endParaRPr>
            </a:p>
          </p:txBody>
        </p:sp>
        <p:sp>
          <p:nvSpPr>
            <p:cNvPr id="105" name="TextBox 104"/>
            <p:cNvSpPr txBox="1"/>
            <p:nvPr/>
          </p:nvSpPr>
          <p:spPr>
            <a:xfrm rot="16200000">
              <a:off x="-403616" y="1400199"/>
              <a:ext cx="1558617" cy="479325"/>
            </a:xfrm>
            <a:prstGeom prst="rect">
              <a:avLst/>
            </a:prstGeom>
            <a:noFill/>
            <a:effectLst>
              <a:outerShdw blurRad="63500" dist="25400" dir="2700000">
                <a:srgbClr val="000000">
                  <a:alpha val="78000"/>
                </a:srgbClr>
              </a:outerShdw>
            </a:effectLst>
          </p:spPr>
          <p:txBody>
            <a:bodyPr wrap="square" rtlCol="0">
              <a:spAutoFit/>
            </a:bodyPr>
            <a:lstStyle/>
            <a:p>
              <a:pPr algn="ctr"/>
              <a:r>
                <a:rPr lang="en-GB" sz="1600" dirty="0" smtClean="0">
                  <a:solidFill>
                    <a:prstClr val="white"/>
                  </a:solidFill>
                  <a:latin typeface="Arial"/>
                  <a:cs typeface="Arial"/>
                </a:rPr>
                <a:t>CROSSCUTING SCIENCE</a:t>
              </a:r>
            </a:p>
          </p:txBody>
        </p:sp>
        <p:sp>
          <p:nvSpPr>
            <p:cNvPr id="106" name="Oval 105"/>
            <p:cNvSpPr/>
            <p:nvPr/>
          </p:nvSpPr>
          <p:spPr>
            <a:xfrm>
              <a:off x="2744205" y="985635"/>
              <a:ext cx="1665110" cy="1390861"/>
            </a:xfrm>
            <a:prstGeom prst="ellipse">
              <a:avLst/>
            </a:prstGeom>
            <a:solidFill>
              <a:srgbClr val="008080"/>
            </a:solidFill>
            <a:ln w="44450" cap="flat" cmpd="sng" algn="ctr">
              <a:solidFill>
                <a:srgbClr val="FFFFFF"/>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spAutoFit/>
            </a:bodyPr>
            <a:lstStyle/>
            <a:p>
              <a:pPr algn="ctr"/>
              <a:endParaRPr lang="en-GB" dirty="0" smtClean="0">
                <a:solidFill>
                  <a:prstClr val="white"/>
                </a:solidFill>
                <a:latin typeface="Lucida Sans Unicode"/>
              </a:endParaRPr>
            </a:p>
          </p:txBody>
        </p:sp>
        <p:sp>
          <p:nvSpPr>
            <p:cNvPr id="107" name="Rectangle 106"/>
            <p:cNvSpPr/>
            <p:nvPr/>
          </p:nvSpPr>
          <p:spPr>
            <a:xfrm>
              <a:off x="2744205" y="1347732"/>
              <a:ext cx="1665110" cy="681145"/>
            </a:xfrm>
            <a:prstGeom prst="rect">
              <a:avLst/>
            </a:prstGeom>
            <a:effectLst>
              <a:outerShdw blurRad="63500" dist="25400" dir="2700000" algn="br">
                <a:srgbClr val="000000">
                  <a:alpha val="78000"/>
                </a:srgbClr>
              </a:outerShdw>
            </a:effectLst>
          </p:spPr>
          <p:txBody>
            <a:bodyPr wrap="square" lIns="0" tIns="0" rIns="0" bIns="0">
              <a:spAutoFit/>
            </a:bodyPr>
            <a:lstStyle/>
            <a:p>
              <a:pPr algn="ctr"/>
              <a:r>
                <a:rPr lang="en-US" dirty="0" smtClean="0">
                  <a:solidFill>
                    <a:prstClr val="white"/>
                  </a:solidFill>
                  <a:latin typeface="Arial"/>
                  <a:cs typeface="Arial"/>
                </a:rPr>
                <a:t>Systems</a:t>
              </a:r>
              <a:br>
                <a:rPr lang="en-US" dirty="0" smtClean="0">
                  <a:solidFill>
                    <a:prstClr val="white"/>
                  </a:solidFill>
                  <a:latin typeface="Arial"/>
                  <a:cs typeface="Arial"/>
                </a:rPr>
              </a:br>
              <a:r>
                <a:rPr lang="en-US" dirty="0" smtClean="0">
                  <a:solidFill>
                    <a:prstClr val="white"/>
                  </a:solidFill>
                  <a:latin typeface="Arial"/>
                  <a:cs typeface="Arial"/>
                </a:rPr>
                <a:t>Analysis and Translation</a:t>
              </a:r>
              <a:endParaRPr lang="en-GB" dirty="0">
                <a:solidFill>
                  <a:prstClr val="white"/>
                </a:solidFill>
                <a:latin typeface="Arial"/>
                <a:cs typeface="Arial"/>
              </a:endParaRPr>
            </a:p>
          </p:txBody>
        </p:sp>
        <p:sp>
          <p:nvSpPr>
            <p:cNvPr id="108" name="Rectangle 107"/>
            <p:cNvSpPr/>
            <p:nvPr/>
          </p:nvSpPr>
          <p:spPr>
            <a:xfrm>
              <a:off x="4422971" y="1334146"/>
              <a:ext cx="1016134" cy="681145"/>
            </a:xfrm>
            <a:prstGeom prst="rect">
              <a:avLst/>
            </a:prstGeom>
            <a:effectLst>
              <a:outerShdw blurRad="63500" dist="25400" dir="2700000" algn="br">
                <a:srgbClr val="000000">
                  <a:alpha val="78000"/>
                </a:srgbClr>
              </a:outerShdw>
            </a:effectLst>
          </p:spPr>
          <p:txBody>
            <a:bodyPr wrap="square" lIns="0" tIns="0" rIns="0" bIns="0">
              <a:spAutoFit/>
            </a:bodyPr>
            <a:lstStyle/>
            <a:p>
              <a:pPr algn="ctr"/>
              <a:r>
                <a:rPr lang="en-US" dirty="0" smtClean="0">
                  <a:solidFill>
                    <a:prstClr val="white"/>
                  </a:solidFill>
                  <a:latin typeface="Arial"/>
                  <a:cs typeface="Arial"/>
                </a:rPr>
                <a:t>Cell Design</a:t>
              </a:r>
              <a:br>
                <a:rPr lang="en-US" dirty="0" smtClean="0">
                  <a:solidFill>
                    <a:prstClr val="white"/>
                  </a:solidFill>
                  <a:latin typeface="Arial"/>
                  <a:cs typeface="Arial"/>
                </a:rPr>
              </a:br>
              <a:r>
                <a:rPr lang="en-US" dirty="0" smtClean="0">
                  <a:solidFill>
                    <a:prstClr val="white"/>
                  </a:solidFill>
                  <a:latin typeface="Arial"/>
                  <a:cs typeface="Arial"/>
                </a:rPr>
                <a:t>and Prototyping</a:t>
              </a:r>
              <a:endParaRPr lang="en-GB" dirty="0">
                <a:solidFill>
                  <a:prstClr val="white"/>
                </a:solidFill>
                <a:latin typeface="Arial"/>
                <a:cs typeface="Arial"/>
              </a:endParaRPr>
            </a:p>
          </p:txBody>
        </p:sp>
        <p:grpSp>
          <p:nvGrpSpPr>
            <p:cNvPr id="109" name="Group 46"/>
            <p:cNvGrpSpPr/>
            <p:nvPr/>
          </p:nvGrpSpPr>
          <p:grpSpPr>
            <a:xfrm>
              <a:off x="2561267" y="860552"/>
              <a:ext cx="2038158" cy="1667043"/>
              <a:chOff x="-36386" y="2969492"/>
              <a:chExt cx="1682062" cy="1332698"/>
            </a:xfrm>
          </p:grpSpPr>
          <p:sp>
            <p:nvSpPr>
              <p:cNvPr id="111" name="Circular Arrow 110"/>
              <p:cNvSpPr/>
              <p:nvPr/>
            </p:nvSpPr>
            <p:spPr>
              <a:xfrm rot="5400000">
                <a:off x="388725" y="3045239"/>
                <a:ext cx="1332697" cy="1181204"/>
              </a:xfrm>
              <a:prstGeom prst="circularArrow">
                <a:avLst>
                  <a:gd name="adj1" fmla="val 3265"/>
                  <a:gd name="adj2" fmla="val 595296"/>
                  <a:gd name="adj3" fmla="val 20395706"/>
                  <a:gd name="adj4" fmla="val 11283006"/>
                  <a:gd name="adj5" fmla="val 7332"/>
                </a:avLst>
              </a:prstGeom>
              <a:solidFill>
                <a:srgbClr val="062858">
                  <a:alpha val="25000"/>
                </a:srgbClr>
              </a:solidFill>
              <a:effectLst/>
            </p:spPr>
            <p:txBody>
              <a:bodyPr wrap="square" lIns="0" tIns="0" rIns="0" bIns="0" rtlCol="0" anchor="ctr">
                <a:spAutoFit/>
              </a:bodyPr>
              <a:lstStyle/>
              <a:p>
                <a:pPr algn="ctr"/>
                <a:endParaRPr lang="en-GB" dirty="0" smtClean="0">
                  <a:solidFill>
                    <a:prstClr val="white"/>
                  </a:solidFill>
                  <a:latin typeface="Lucida Sans Unicode"/>
                </a:endParaRPr>
              </a:p>
            </p:txBody>
          </p:sp>
          <p:sp>
            <p:nvSpPr>
              <p:cNvPr id="112" name="Circular Arrow 111"/>
              <p:cNvSpPr/>
              <p:nvPr/>
            </p:nvSpPr>
            <p:spPr>
              <a:xfrm rot="16200000">
                <a:off x="-112133" y="3045240"/>
                <a:ext cx="1332697" cy="1181204"/>
              </a:xfrm>
              <a:prstGeom prst="circularArrow">
                <a:avLst>
                  <a:gd name="adj1" fmla="val 3265"/>
                  <a:gd name="adj2" fmla="val 595296"/>
                  <a:gd name="adj3" fmla="val 20395706"/>
                  <a:gd name="adj4" fmla="val 11283006"/>
                  <a:gd name="adj5" fmla="val 7332"/>
                </a:avLst>
              </a:prstGeom>
              <a:solidFill>
                <a:srgbClr val="062858">
                  <a:alpha val="25000"/>
                </a:srgbClr>
              </a:solidFill>
              <a:effectLst/>
            </p:spPr>
            <p:txBody>
              <a:bodyPr wrap="square" lIns="0" tIns="0" rIns="0" bIns="0" rtlCol="0" anchor="ctr">
                <a:spAutoFit/>
              </a:bodyPr>
              <a:lstStyle/>
              <a:p>
                <a:pPr algn="ctr"/>
                <a:endParaRPr lang="en-GB" dirty="0" smtClean="0">
                  <a:solidFill>
                    <a:prstClr val="white"/>
                  </a:solidFill>
                  <a:latin typeface="Lucida Sans Unicode"/>
                </a:endParaRPr>
              </a:p>
            </p:txBody>
          </p:sp>
        </p:grpSp>
        <p:sp>
          <p:nvSpPr>
            <p:cNvPr id="110" name="Rectangle 109"/>
            <p:cNvSpPr/>
            <p:nvPr/>
          </p:nvSpPr>
          <p:spPr>
            <a:xfrm>
              <a:off x="5650355" y="1433705"/>
              <a:ext cx="1137659" cy="454097"/>
            </a:xfrm>
            <a:prstGeom prst="rect">
              <a:avLst/>
            </a:prstGeom>
            <a:effectLst>
              <a:outerShdw blurRad="63500" dist="25400" dir="2700000" algn="br">
                <a:srgbClr val="000000">
                  <a:alpha val="89000"/>
                </a:srgbClr>
              </a:outerShdw>
            </a:effectLst>
          </p:spPr>
          <p:txBody>
            <a:bodyPr wrap="square" lIns="0" tIns="0" rIns="0" bIns="0">
              <a:spAutoFit/>
            </a:bodyPr>
            <a:lstStyle/>
            <a:p>
              <a:r>
                <a:rPr lang="en-US" dirty="0" smtClean="0">
                  <a:solidFill>
                    <a:prstClr val="white"/>
                  </a:solidFill>
                  <a:latin typeface="Arial"/>
                  <a:cs typeface="Arial"/>
                </a:rPr>
                <a:t>Commercial Deployment</a:t>
              </a:r>
              <a:endParaRPr lang="en-GB" dirty="0">
                <a:solidFill>
                  <a:prstClr val="white"/>
                </a:solidFill>
                <a:latin typeface="Arial"/>
                <a:cs typeface="Arial"/>
              </a:endParaRPr>
            </a:p>
          </p:txBody>
        </p:sp>
      </p:grpSp>
      <p:pic>
        <p:nvPicPr>
          <p:cNvPr id="115" name="Picture 114" descr="ANL_V_White8-1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7755" y="6055084"/>
            <a:ext cx="830639" cy="762656"/>
          </a:xfrm>
          <a:prstGeom prst="rect">
            <a:avLst/>
          </a:prstGeom>
        </p:spPr>
      </p:pic>
    </p:spTree>
    <p:extLst>
      <p:ext uri="{BB962C8B-B14F-4D97-AF65-F5344CB8AC3E}">
        <p14:creationId xmlns:p14="http://schemas.microsoft.com/office/powerpoint/2010/main" val="18911870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5600" y="88900"/>
            <a:ext cx="6261100" cy="461665"/>
          </a:xfrm>
          <a:prstGeom prst="rect">
            <a:avLst/>
          </a:prstGeom>
          <a:noFill/>
        </p:spPr>
        <p:txBody>
          <a:bodyPr wrap="square" rtlCol="0">
            <a:spAutoFit/>
          </a:bodyPr>
          <a:lstStyle/>
          <a:p>
            <a:r>
              <a:rPr lang="en-US" sz="2400" dirty="0" smtClean="0">
                <a:solidFill>
                  <a:srgbClr val="1F497D"/>
                </a:solidFill>
                <a:latin typeface="Arial"/>
                <a:cs typeface="Arial"/>
              </a:rPr>
              <a:t>JCESR’s </a:t>
            </a:r>
            <a:r>
              <a:rPr lang="en-US" sz="2400" dirty="0">
                <a:solidFill>
                  <a:srgbClr val="1F497D"/>
                </a:solidFill>
                <a:latin typeface="Arial"/>
                <a:cs typeface="Arial"/>
              </a:rPr>
              <a:t>B</a:t>
            </a:r>
            <a:r>
              <a:rPr lang="en-US" sz="2400" dirty="0" smtClean="0">
                <a:solidFill>
                  <a:srgbClr val="1F497D"/>
                </a:solidFill>
                <a:latin typeface="Arial"/>
                <a:cs typeface="Arial"/>
              </a:rPr>
              <a:t>eyond Lithium-ion Concepts</a:t>
            </a:r>
            <a:endParaRPr lang="en-US" sz="2400" dirty="0">
              <a:solidFill>
                <a:srgbClr val="1F497D"/>
              </a:solidFill>
              <a:latin typeface="Arial"/>
              <a:cs typeface="Arial"/>
            </a:endParaRPr>
          </a:p>
        </p:txBody>
      </p:sp>
      <p:pic>
        <p:nvPicPr>
          <p:cNvPr id="6" name="Picture 5"/>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028700" y="3776423"/>
            <a:ext cx="2273300" cy="1437914"/>
          </a:xfrm>
          <a:prstGeom prst="rect">
            <a:avLst/>
          </a:prstGeom>
          <a:noFill/>
          <a:ln w="9525">
            <a:noFill/>
            <a:round/>
            <a:headEnd/>
            <a:tailEnd/>
          </a:ln>
        </p:spPr>
      </p:pic>
      <p:grpSp>
        <p:nvGrpSpPr>
          <p:cNvPr id="8" name="Group 7"/>
          <p:cNvGrpSpPr/>
          <p:nvPr/>
        </p:nvGrpSpPr>
        <p:grpSpPr>
          <a:xfrm>
            <a:off x="711200" y="2550193"/>
            <a:ext cx="2971800" cy="332707"/>
            <a:chOff x="838200" y="3502693"/>
            <a:chExt cx="2971800" cy="332707"/>
          </a:xfrm>
        </p:grpSpPr>
        <p:sp>
          <p:nvSpPr>
            <p:cNvPr id="9" name="Rectangle 8"/>
            <p:cNvSpPr/>
            <p:nvPr/>
          </p:nvSpPr>
          <p:spPr>
            <a:xfrm>
              <a:off x="838200" y="3502693"/>
              <a:ext cx="2971800" cy="332707"/>
            </a:xfrm>
            <a:prstGeom prst="rect">
              <a:avLst/>
            </a:prstGeom>
            <a:solidFill>
              <a:srgbClr val="D37032"/>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900">
                <a:solidFill>
                  <a:srgbClr val="000080"/>
                </a:solidFill>
                <a:latin typeface="Calibri"/>
              </a:endParaRPr>
            </a:p>
          </p:txBody>
        </p:sp>
        <p:sp>
          <p:nvSpPr>
            <p:cNvPr id="10" name="TextBox 9"/>
            <p:cNvSpPr txBox="1"/>
            <p:nvPr/>
          </p:nvSpPr>
          <p:spPr>
            <a:xfrm>
              <a:off x="977900" y="3505200"/>
              <a:ext cx="2832100" cy="276999"/>
            </a:xfrm>
            <a:prstGeom prst="rect">
              <a:avLst/>
            </a:prstGeom>
            <a:noFill/>
          </p:spPr>
          <p:txBody>
            <a:bodyPr wrap="square" lIns="0" tIns="0" rIns="0" bIns="0" rtlCol="0">
              <a:spAutoFit/>
            </a:bodyPr>
            <a:lstStyle/>
            <a:p>
              <a:r>
                <a:rPr lang="en-US" dirty="0" smtClean="0">
                  <a:solidFill>
                    <a:srgbClr val="000080"/>
                  </a:solidFill>
                  <a:latin typeface="Century Gothic"/>
                  <a:cs typeface="Century Gothic"/>
                </a:rPr>
                <a:t>Multivalent Intercalation</a:t>
              </a:r>
            </a:p>
          </p:txBody>
        </p:sp>
      </p:grpSp>
      <p:grpSp>
        <p:nvGrpSpPr>
          <p:cNvPr id="11" name="Group 10"/>
          <p:cNvGrpSpPr/>
          <p:nvPr/>
        </p:nvGrpSpPr>
        <p:grpSpPr>
          <a:xfrm>
            <a:off x="723900" y="5345446"/>
            <a:ext cx="2971800" cy="332707"/>
            <a:chOff x="762000" y="4594893"/>
            <a:chExt cx="2971800" cy="332707"/>
          </a:xfrm>
        </p:grpSpPr>
        <p:sp>
          <p:nvSpPr>
            <p:cNvPr id="12" name="Rectangle 11"/>
            <p:cNvSpPr/>
            <p:nvPr/>
          </p:nvSpPr>
          <p:spPr>
            <a:xfrm>
              <a:off x="762000" y="4594893"/>
              <a:ext cx="2971800" cy="332707"/>
            </a:xfrm>
            <a:prstGeom prst="rect">
              <a:avLst/>
            </a:prstGeom>
            <a:solidFill>
              <a:srgbClr val="D37032"/>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900">
                <a:solidFill>
                  <a:srgbClr val="000080"/>
                </a:solidFill>
                <a:latin typeface="Calibri"/>
              </a:endParaRPr>
            </a:p>
          </p:txBody>
        </p:sp>
        <p:sp>
          <p:nvSpPr>
            <p:cNvPr id="13" name="TextBox 12"/>
            <p:cNvSpPr txBox="1"/>
            <p:nvPr/>
          </p:nvSpPr>
          <p:spPr>
            <a:xfrm>
              <a:off x="901700" y="4622800"/>
              <a:ext cx="2832100" cy="276999"/>
            </a:xfrm>
            <a:prstGeom prst="rect">
              <a:avLst/>
            </a:prstGeom>
            <a:noFill/>
          </p:spPr>
          <p:txBody>
            <a:bodyPr wrap="square" lIns="0" tIns="0" rIns="0" bIns="0" rtlCol="0">
              <a:spAutoFit/>
            </a:bodyPr>
            <a:lstStyle/>
            <a:p>
              <a:r>
                <a:rPr lang="en-US" dirty="0" smtClean="0">
                  <a:solidFill>
                    <a:srgbClr val="000080"/>
                  </a:solidFill>
                  <a:latin typeface="Century Gothic"/>
                  <a:cs typeface="Century Gothic"/>
                </a:rPr>
                <a:t>Chemical Transformation</a:t>
              </a:r>
            </a:p>
          </p:txBody>
        </p:sp>
      </p:grpSp>
      <p:sp>
        <p:nvSpPr>
          <p:cNvPr id="14" name="TextBox 13"/>
          <p:cNvSpPr txBox="1"/>
          <p:nvPr/>
        </p:nvSpPr>
        <p:spPr>
          <a:xfrm>
            <a:off x="393700" y="2921000"/>
            <a:ext cx="4089400" cy="707886"/>
          </a:xfrm>
          <a:prstGeom prst="rect">
            <a:avLst/>
          </a:prstGeom>
          <a:noFill/>
        </p:spPr>
        <p:txBody>
          <a:bodyPr wrap="square" lIns="0" tIns="0" rIns="0" bIns="0" rtlCol="0">
            <a:spAutoFit/>
          </a:bodyPr>
          <a:lstStyle/>
          <a:p>
            <a:pPr algn="ctr">
              <a:buClr>
                <a:srgbClr val="1F497D"/>
              </a:buClr>
              <a:defRPr/>
            </a:pPr>
            <a:r>
              <a:rPr lang="en-US" sz="1600" dirty="0" smtClean="0">
                <a:solidFill>
                  <a:srgbClr val="000080"/>
                </a:solidFill>
                <a:latin typeface="Century Gothic"/>
                <a:cs typeface="Century Gothic"/>
                <a:sym typeface="Wingdings" charset="0"/>
              </a:rPr>
              <a:t>Replace monovalent Li+ with </a:t>
            </a:r>
          </a:p>
          <a:p>
            <a:pPr algn="ctr">
              <a:buClr>
                <a:srgbClr val="1F497D"/>
              </a:buClr>
              <a:defRPr/>
            </a:pPr>
            <a:r>
              <a:rPr lang="en-US" sz="1600" dirty="0" smtClean="0">
                <a:solidFill>
                  <a:srgbClr val="000080"/>
                </a:solidFill>
                <a:latin typeface="Century Gothic"/>
                <a:cs typeface="Century Gothic"/>
                <a:sym typeface="Wingdings" charset="0"/>
              </a:rPr>
              <a:t>di- or tri-</a:t>
            </a:r>
            <a:r>
              <a:rPr lang="en-US" sz="1600" dirty="0" err="1" smtClean="0">
                <a:solidFill>
                  <a:srgbClr val="000080"/>
                </a:solidFill>
                <a:latin typeface="Century Gothic"/>
                <a:cs typeface="Century Gothic"/>
                <a:sym typeface="Wingdings" charset="0"/>
              </a:rPr>
              <a:t>valent</a:t>
            </a:r>
            <a:r>
              <a:rPr lang="en-US" sz="1600" dirty="0" smtClean="0">
                <a:solidFill>
                  <a:srgbClr val="000080"/>
                </a:solidFill>
                <a:latin typeface="Century Gothic"/>
                <a:cs typeface="Century Gothic"/>
                <a:sym typeface="Wingdings" charset="0"/>
              </a:rPr>
              <a:t> ions:  Mg</a:t>
            </a:r>
            <a:r>
              <a:rPr lang="en-US" sz="1600" baseline="30000" dirty="0">
                <a:solidFill>
                  <a:srgbClr val="000080"/>
                </a:solidFill>
                <a:latin typeface="Century Gothic"/>
                <a:cs typeface="Century Gothic"/>
                <a:sym typeface="Wingdings" charset="0"/>
              </a:rPr>
              <a:t>++</a:t>
            </a:r>
            <a:r>
              <a:rPr lang="en-US" sz="1600" dirty="0">
                <a:solidFill>
                  <a:srgbClr val="000080"/>
                </a:solidFill>
                <a:latin typeface="Century Gothic"/>
                <a:cs typeface="Century Gothic"/>
                <a:sym typeface="Wingdings" charset="0"/>
              </a:rPr>
              <a:t>, </a:t>
            </a:r>
            <a:r>
              <a:rPr lang="en-US" sz="1600" dirty="0" smtClean="0">
                <a:solidFill>
                  <a:srgbClr val="000080"/>
                </a:solidFill>
                <a:latin typeface="Century Gothic"/>
                <a:cs typeface="Century Gothic"/>
                <a:sym typeface="Wingdings" charset="0"/>
              </a:rPr>
              <a:t>Al</a:t>
            </a:r>
            <a:r>
              <a:rPr lang="en-US" sz="1600" baseline="30000" dirty="0" smtClean="0">
                <a:solidFill>
                  <a:srgbClr val="000080"/>
                </a:solidFill>
                <a:latin typeface="Century Gothic"/>
                <a:cs typeface="Century Gothic"/>
                <a:sym typeface="Wingdings" charset="0"/>
              </a:rPr>
              <a:t>+</a:t>
            </a:r>
            <a:r>
              <a:rPr lang="en-US" sz="1600" baseline="30000" dirty="0">
                <a:solidFill>
                  <a:srgbClr val="000080"/>
                </a:solidFill>
                <a:latin typeface="Century Gothic"/>
                <a:cs typeface="Century Gothic"/>
                <a:sym typeface="Wingdings" charset="0"/>
              </a:rPr>
              <a:t>++</a:t>
            </a:r>
            <a:r>
              <a:rPr lang="en-US" sz="1600" dirty="0">
                <a:solidFill>
                  <a:srgbClr val="000080"/>
                </a:solidFill>
                <a:latin typeface="Century Gothic"/>
                <a:cs typeface="Century Gothic"/>
                <a:sym typeface="Wingdings" charset="0"/>
              </a:rPr>
              <a:t>, . . .</a:t>
            </a:r>
          </a:p>
          <a:p>
            <a:pPr algn="ctr">
              <a:spcAft>
                <a:spcPts val="1200"/>
              </a:spcAft>
              <a:buClr>
                <a:srgbClr val="1F497D"/>
              </a:buClr>
              <a:defRPr/>
            </a:pPr>
            <a:r>
              <a:rPr lang="en-US" sz="1400" dirty="0" smtClean="0">
                <a:solidFill>
                  <a:srgbClr val="000080"/>
                </a:solidFill>
                <a:latin typeface="Century Gothic"/>
                <a:cs typeface="Century Gothic"/>
                <a:sym typeface="Wingdings" charset="0"/>
              </a:rPr>
              <a:t>Double </a:t>
            </a:r>
            <a:r>
              <a:rPr lang="en-US" sz="1400" dirty="0">
                <a:solidFill>
                  <a:srgbClr val="000080"/>
                </a:solidFill>
                <a:latin typeface="Century Gothic"/>
                <a:cs typeface="Century Gothic"/>
                <a:sym typeface="Wingdings" charset="0"/>
              </a:rPr>
              <a:t>or triple </a:t>
            </a:r>
            <a:r>
              <a:rPr lang="en-US" sz="1400" dirty="0" smtClean="0">
                <a:solidFill>
                  <a:srgbClr val="000080"/>
                </a:solidFill>
                <a:latin typeface="Century Gothic"/>
                <a:cs typeface="Century Gothic"/>
                <a:sym typeface="Wingdings" charset="0"/>
              </a:rPr>
              <a:t>capacity stored </a:t>
            </a:r>
            <a:r>
              <a:rPr lang="en-US" sz="1400" dirty="0">
                <a:solidFill>
                  <a:srgbClr val="000080"/>
                </a:solidFill>
                <a:latin typeface="Century Gothic"/>
                <a:cs typeface="Century Gothic"/>
                <a:sym typeface="Wingdings" charset="0"/>
              </a:rPr>
              <a:t>and </a:t>
            </a:r>
            <a:r>
              <a:rPr lang="en-US" sz="1400" dirty="0" smtClean="0">
                <a:solidFill>
                  <a:srgbClr val="000080"/>
                </a:solidFill>
                <a:latin typeface="Century Gothic"/>
                <a:cs typeface="Century Gothic"/>
                <a:sym typeface="Wingdings" charset="0"/>
              </a:rPr>
              <a:t>released</a:t>
            </a:r>
            <a:endParaRPr lang="en-US" sz="1400" dirty="0">
              <a:solidFill>
                <a:srgbClr val="000080"/>
              </a:solidFill>
              <a:latin typeface="Century Gothic"/>
              <a:cs typeface="Century Gothic"/>
              <a:sym typeface="Wingdings" charset="0"/>
            </a:endParaRPr>
          </a:p>
        </p:txBody>
      </p:sp>
      <p:sp>
        <p:nvSpPr>
          <p:cNvPr id="15" name="TextBox 14"/>
          <p:cNvSpPr txBox="1"/>
          <p:nvPr/>
        </p:nvSpPr>
        <p:spPr>
          <a:xfrm>
            <a:off x="101600" y="5726552"/>
            <a:ext cx="4546600" cy="707886"/>
          </a:xfrm>
          <a:prstGeom prst="rect">
            <a:avLst/>
          </a:prstGeom>
          <a:noFill/>
        </p:spPr>
        <p:txBody>
          <a:bodyPr wrap="square" lIns="0" tIns="0" rIns="0" bIns="0" rtlCol="0">
            <a:spAutoFit/>
          </a:bodyPr>
          <a:lstStyle/>
          <a:p>
            <a:pPr algn="ctr">
              <a:buClr>
                <a:srgbClr val="1F497D"/>
              </a:buClr>
              <a:defRPr/>
            </a:pPr>
            <a:r>
              <a:rPr lang="en-US" sz="1600" dirty="0" smtClean="0">
                <a:solidFill>
                  <a:srgbClr val="000080"/>
                </a:solidFill>
                <a:latin typeface="Century Gothic"/>
                <a:cs typeface="Century Gothic"/>
              </a:rPr>
              <a:t>Replace intercalation with high energy </a:t>
            </a:r>
            <a:r>
              <a:rPr lang="en-US" sz="1600" dirty="0" smtClean="0">
                <a:solidFill>
                  <a:srgbClr val="000080"/>
                </a:solidFill>
                <a:latin typeface="Century Gothic"/>
                <a:cs typeface="Century Gothic"/>
                <a:sym typeface="Wingdings" charset="0"/>
              </a:rPr>
              <a:t>chemical reaction: </a:t>
            </a:r>
          </a:p>
          <a:p>
            <a:pPr algn="ctr">
              <a:buClr>
                <a:srgbClr val="1F497D"/>
              </a:buClr>
              <a:defRPr/>
            </a:pPr>
            <a:r>
              <a:rPr lang="en-US" sz="1400" dirty="0" smtClean="0">
                <a:solidFill>
                  <a:srgbClr val="000080"/>
                </a:solidFill>
                <a:latin typeface="Century Gothic"/>
                <a:cs typeface="Century Gothic"/>
                <a:sym typeface="Wingdings" charset="0"/>
              </a:rPr>
              <a:t>Li-S, Li-O, Na-S, . . . </a:t>
            </a:r>
            <a:endParaRPr lang="en-US" sz="1400" dirty="0">
              <a:solidFill>
                <a:srgbClr val="000080"/>
              </a:solidFill>
              <a:latin typeface="Century Gothic"/>
              <a:cs typeface="Century Gothic"/>
              <a:sym typeface="Wingdings" charset="0"/>
            </a:endParaRPr>
          </a:p>
        </p:txBody>
      </p:sp>
      <p:sp>
        <p:nvSpPr>
          <p:cNvPr id="16" name="TextBox 132"/>
          <p:cNvSpPr txBox="1">
            <a:spLocks noChangeArrowheads="1"/>
          </p:cNvSpPr>
          <p:nvPr/>
        </p:nvSpPr>
        <p:spPr bwMode="auto">
          <a:xfrm>
            <a:off x="4864498" y="2874857"/>
            <a:ext cx="4089002"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MS PGothic" charset="0"/>
                <a:cs typeface="MS PGothic" charset="0"/>
              </a:defRPr>
            </a:lvl1pPr>
            <a:lvl2pPr marL="742950" indent="-285750" eaLnBrk="0" hangingPunct="0">
              <a:defRPr sz="2400">
                <a:solidFill>
                  <a:schemeClr val="tx1"/>
                </a:solidFill>
                <a:latin typeface="Calibri" charset="0"/>
                <a:ea typeface="MS PGothic" charset="0"/>
                <a:cs typeface="MS PGothic" charset="0"/>
              </a:defRPr>
            </a:lvl2pPr>
            <a:lvl3pPr marL="1143000" indent="-228600" eaLnBrk="0" hangingPunct="0">
              <a:defRPr sz="2400">
                <a:solidFill>
                  <a:schemeClr val="tx1"/>
                </a:solidFill>
                <a:latin typeface="Calibri" charset="0"/>
                <a:ea typeface="MS PGothic" charset="0"/>
                <a:cs typeface="MS PGothic" charset="0"/>
              </a:defRPr>
            </a:lvl3pPr>
            <a:lvl4pPr marL="1600200" indent="-228600" eaLnBrk="0" hangingPunct="0">
              <a:defRPr sz="2400">
                <a:solidFill>
                  <a:schemeClr val="tx1"/>
                </a:solidFill>
                <a:latin typeface="Calibri" charset="0"/>
                <a:ea typeface="MS PGothic" charset="0"/>
                <a:cs typeface="MS PGothic" charset="0"/>
              </a:defRPr>
            </a:lvl4pPr>
            <a:lvl5pPr marL="2057400" indent="-228600" eaLnBrk="0" hangingPunct="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ctr" eaLnBrk="1" hangingPunct="1"/>
            <a:r>
              <a:rPr lang="en-US" sz="1600" dirty="0" smtClean="0">
                <a:solidFill>
                  <a:srgbClr val="000080"/>
                </a:solidFill>
                <a:latin typeface="Century Gothic"/>
                <a:cs typeface="Century Gothic"/>
              </a:rPr>
              <a:t>Replace solid electrodes with liquid solutions or suspensions: </a:t>
            </a:r>
          </a:p>
          <a:p>
            <a:pPr algn="ctr" eaLnBrk="1" hangingPunct="1">
              <a:spcAft>
                <a:spcPts val="300"/>
              </a:spcAft>
            </a:pPr>
            <a:r>
              <a:rPr lang="en-US" sz="1400" dirty="0" smtClean="0">
                <a:solidFill>
                  <a:srgbClr val="000080"/>
                </a:solidFill>
                <a:latin typeface="Century Gothic"/>
                <a:cs typeface="Century Gothic"/>
              </a:rPr>
              <a:t>lower cost, higher capacity, greater flexibility</a:t>
            </a:r>
          </a:p>
        </p:txBody>
      </p:sp>
      <p:grpSp>
        <p:nvGrpSpPr>
          <p:cNvPr id="17" name="Group 16"/>
          <p:cNvGrpSpPr/>
          <p:nvPr/>
        </p:nvGrpSpPr>
        <p:grpSpPr>
          <a:xfrm>
            <a:off x="5321300" y="2524793"/>
            <a:ext cx="3155992" cy="332707"/>
            <a:chOff x="5410200" y="3096293"/>
            <a:chExt cx="3155992" cy="332707"/>
          </a:xfrm>
        </p:grpSpPr>
        <p:sp>
          <p:nvSpPr>
            <p:cNvPr id="18" name="Rectangle 17"/>
            <p:cNvSpPr/>
            <p:nvPr/>
          </p:nvSpPr>
          <p:spPr>
            <a:xfrm>
              <a:off x="5410200" y="3096293"/>
              <a:ext cx="3060700" cy="332707"/>
            </a:xfrm>
            <a:prstGeom prst="rect">
              <a:avLst/>
            </a:prstGeom>
            <a:solidFill>
              <a:srgbClr val="D37032"/>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900">
                <a:solidFill>
                  <a:srgbClr val="000080"/>
                </a:solidFill>
                <a:latin typeface="Calibri"/>
              </a:endParaRPr>
            </a:p>
          </p:txBody>
        </p:sp>
        <p:sp>
          <p:nvSpPr>
            <p:cNvPr id="19" name="TextBox 18"/>
            <p:cNvSpPr txBox="1"/>
            <p:nvPr/>
          </p:nvSpPr>
          <p:spPr>
            <a:xfrm>
              <a:off x="5549900" y="3124200"/>
              <a:ext cx="3016292" cy="276999"/>
            </a:xfrm>
            <a:prstGeom prst="rect">
              <a:avLst/>
            </a:prstGeom>
            <a:noFill/>
          </p:spPr>
          <p:txBody>
            <a:bodyPr wrap="square" lIns="0" tIns="0" rIns="0" bIns="0" rtlCol="0">
              <a:spAutoFit/>
            </a:bodyPr>
            <a:lstStyle/>
            <a:p>
              <a:r>
                <a:rPr lang="en-US" dirty="0" smtClean="0">
                  <a:solidFill>
                    <a:srgbClr val="000080"/>
                  </a:solidFill>
                  <a:latin typeface="Century Gothic"/>
                  <a:cs typeface="Century Gothic"/>
                </a:rPr>
                <a:t>Non-aqueous Redox Flow</a:t>
              </a:r>
            </a:p>
          </p:txBody>
        </p:sp>
      </p:grpSp>
      <p:sp>
        <p:nvSpPr>
          <p:cNvPr id="20" name="TextBox 19"/>
          <p:cNvSpPr txBox="1"/>
          <p:nvPr/>
        </p:nvSpPr>
        <p:spPr>
          <a:xfrm>
            <a:off x="4762500" y="5796425"/>
            <a:ext cx="3937000" cy="461665"/>
          </a:xfrm>
          <a:prstGeom prst="rect">
            <a:avLst/>
          </a:prstGeom>
          <a:noFill/>
        </p:spPr>
        <p:txBody>
          <a:bodyPr wrap="square" lIns="0" tIns="0" rIns="0" bIns="0" rtlCol="0">
            <a:spAutoFit/>
          </a:bodyPr>
          <a:lstStyle/>
          <a:p>
            <a:pPr algn="ctr"/>
            <a:r>
              <a:rPr lang="en-US" sz="1600" dirty="0" smtClean="0">
                <a:solidFill>
                  <a:srgbClr val="000080"/>
                </a:solidFill>
                <a:latin typeface="Century Gothic"/>
                <a:cs typeface="Century Gothic"/>
              </a:rPr>
              <a:t>Tailored structure-function relationships</a:t>
            </a:r>
          </a:p>
          <a:p>
            <a:pPr algn="ctr"/>
            <a:r>
              <a:rPr lang="en-US" sz="1400" dirty="0" smtClean="0">
                <a:solidFill>
                  <a:srgbClr val="000080"/>
                </a:solidFill>
                <a:latin typeface="Century Gothic"/>
                <a:cs typeface="Century Gothic"/>
              </a:rPr>
              <a:t>Redox couples, electrolytes, SEI . . . </a:t>
            </a:r>
          </a:p>
        </p:txBody>
      </p:sp>
      <p:pic>
        <p:nvPicPr>
          <p:cNvPr id="21" name="Picture 20" descr="battery_ross_unlabeled_highres.jpg"/>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575300" y="901700"/>
            <a:ext cx="2451100" cy="1435099"/>
          </a:xfrm>
          <a:prstGeom prst="rect">
            <a:avLst/>
          </a:prstGeom>
          <a:solidFill>
            <a:srgbClr val="00DEDE"/>
          </a:solidFill>
          <a:ln>
            <a:solidFill>
              <a:srgbClr val="000080"/>
            </a:solidFill>
          </a:ln>
        </p:spPr>
      </p:pic>
      <p:grpSp>
        <p:nvGrpSpPr>
          <p:cNvPr id="22" name="Group 21"/>
          <p:cNvGrpSpPr/>
          <p:nvPr/>
        </p:nvGrpSpPr>
        <p:grpSpPr>
          <a:xfrm>
            <a:off x="6057604" y="3741256"/>
            <a:ext cx="1665994" cy="1358073"/>
            <a:chOff x="6057604" y="3703156"/>
            <a:chExt cx="1665994" cy="1358073"/>
          </a:xfrm>
        </p:grpSpPr>
        <p:sp>
          <p:nvSpPr>
            <p:cNvPr id="23" name="Rectangle 22"/>
            <p:cNvSpPr/>
            <p:nvPr/>
          </p:nvSpPr>
          <p:spPr>
            <a:xfrm>
              <a:off x="6057604" y="3703156"/>
              <a:ext cx="1665994" cy="1357063"/>
            </a:xfrm>
            <a:prstGeom prst="rect">
              <a:avLst/>
            </a:prstGeom>
            <a:solidFill>
              <a:srgbClr val="18FFAA"/>
            </a:solidFill>
            <a:ln w="38100" cap="flat" cmpd="sng" algn="ctr">
              <a:noFill/>
              <a:prstDash val="solid"/>
              <a:round/>
              <a:headEnd type="none" w="med" len="med"/>
              <a:tailEnd type="triangle" w="med" len="med"/>
            </a:ln>
            <a:effectLst>
              <a:outerShdw blurRad="50800" dist="38100" dir="2700000">
                <a:srgbClr val="000000">
                  <a:alpha val="43000"/>
                </a:srgbClr>
              </a:outerShdw>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solidFill>
                  <a:srgbClr val="000080"/>
                </a:solidFill>
                <a:latin typeface="Calibri"/>
              </a:endParaRPr>
            </a:p>
          </p:txBody>
        </p:sp>
        <p:pic>
          <p:nvPicPr>
            <p:cNvPr id="24" name="Picture 2"/>
            <p:cNvPicPr>
              <a:picLocks noChangeAspect="1" noChangeArrowheads="1"/>
            </p:cNvPicPr>
            <p:nvPr/>
          </p:nvPicPr>
          <p:blipFill rotWithShape="1">
            <a:blip r:embed="rId5" cstate="email">
              <a:clrChange>
                <a:clrFrom>
                  <a:srgbClr val="FFFFFF"/>
                </a:clrFrom>
                <a:clrTo>
                  <a:srgbClr val="FFFFFF">
                    <a:alpha val="0"/>
                  </a:srgbClr>
                </a:clrTo>
              </a:clrChange>
              <a:extLst>
                <a:ext uri="{BEBA8EAE-BF5A-486C-A8C5-ECC9F3942E4B}">
                  <a14:imgProps xmlns:a14="http://schemas.microsoft.com/office/drawing/2010/main">
                    <a14:imgLayer r:embed="rId6">
                      <a14:imgEffect>
                        <a14:artisticPhotocopy/>
                      </a14:imgEffect>
                    </a14:imgLayer>
                  </a14:imgProps>
                </a:ext>
                <a:ext uri="{28A0092B-C50C-407E-A947-70E740481C1C}">
                  <a14:useLocalDpi xmlns:a14="http://schemas.microsoft.com/office/drawing/2010/main"/>
                </a:ext>
              </a:extLst>
            </a:blip>
            <a:srcRect/>
            <a:stretch/>
          </p:blipFill>
          <p:spPr bwMode="auto">
            <a:xfrm>
              <a:off x="6171608" y="3802940"/>
              <a:ext cx="1500879" cy="1258289"/>
            </a:xfrm>
            <a:prstGeom prst="rect">
              <a:avLst/>
            </a:prstGeom>
            <a:solidFill>
              <a:srgbClr val="18FFA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7" name="TextBox 26"/>
          <p:cNvSpPr txBox="1"/>
          <p:nvPr/>
        </p:nvSpPr>
        <p:spPr>
          <a:xfrm>
            <a:off x="4791588" y="5247872"/>
            <a:ext cx="4061630" cy="523220"/>
          </a:xfrm>
          <a:prstGeom prst="rect">
            <a:avLst/>
          </a:prstGeom>
          <a:solidFill>
            <a:schemeClr val="accent3">
              <a:lumMod val="60000"/>
              <a:lumOff val="40000"/>
            </a:schemeClr>
          </a:solidFill>
        </p:spPr>
        <p:txBody>
          <a:bodyPr wrap="square" lIns="0" tIns="0" rIns="0" bIns="0" rtlCol="0">
            <a:spAutoFit/>
          </a:bodyPr>
          <a:lstStyle/>
          <a:p>
            <a:pPr algn="ctr"/>
            <a:r>
              <a:rPr lang="en-US" sz="1600" i="1" dirty="0" smtClean="0">
                <a:solidFill>
                  <a:srgbClr val="000080"/>
                </a:solidFill>
                <a:latin typeface="Century Gothic"/>
                <a:cs typeface="Century Gothic"/>
              </a:rPr>
              <a:t>Cross-cutting opportunity </a:t>
            </a:r>
          </a:p>
          <a:p>
            <a:pPr algn="ctr"/>
            <a:r>
              <a:rPr lang="en-US" dirty="0" smtClean="0">
                <a:solidFill>
                  <a:srgbClr val="000080"/>
                </a:solidFill>
                <a:latin typeface="Century Gothic"/>
                <a:cs typeface="Century Gothic"/>
              </a:rPr>
              <a:t>Designer Organic Molecules</a:t>
            </a:r>
          </a:p>
        </p:txBody>
      </p:sp>
      <p:sp>
        <p:nvSpPr>
          <p:cNvPr id="28" name="TextBox 27"/>
          <p:cNvSpPr txBox="1"/>
          <p:nvPr/>
        </p:nvSpPr>
        <p:spPr>
          <a:xfrm>
            <a:off x="1525091" y="5127132"/>
            <a:ext cx="2743215" cy="230832"/>
          </a:xfrm>
          <a:prstGeom prst="rect">
            <a:avLst/>
          </a:prstGeom>
          <a:noFill/>
        </p:spPr>
        <p:txBody>
          <a:bodyPr wrap="none" rtlCol="0">
            <a:spAutoFit/>
          </a:bodyPr>
          <a:lstStyle/>
          <a:p>
            <a:r>
              <a:rPr lang="en-US" sz="900" i="1" dirty="0" smtClean="0">
                <a:solidFill>
                  <a:srgbClr val="000080"/>
                </a:solidFill>
                <a:latin typeface="Calibri"/>
              </a:rPr>
              <a:t>Black, Adams, </a:t>
            </a:r>
            <a:r>
              <a:rPr lang="en-US" sz="900" i="1" dirty="0" err="1" smtClean="0">
                <a:solidFill>
                  <a:srgbClr val="000080"/>
                </a:solidFill>
                <a:latin typeface="Calibri"/>
              </a:rPr>
              <a:t>Nazar</a:t>
            </a:r>
            <a:r>
              <a:rPr lang="en-US" sz="900" i="1" dirty="0" smtClean="0">
                <a:solidFill>
                  <a:srgbClr val="000080"/>
                </a:solidFill>
                <a:latin typeface="Calibri"/>
              </a:rPr>
              <a:t>, </a:t>
            </a:r>
            <a:r>
              <a:rPr lang="hu-HU" sz="900" i="1" dirty="0">
                <a:solidFill>
                  <a:srgbClr val="000080"/>
                </a:solidFill>
                <a:latin typeface="Calibri"/>
              </a:rPr>
              <a:t>Adv. Energy </a:t>
            </a:r>
            <a:r>
              <a:rPr lang="hu-HU" sz="900" i="1" dirty="0" smtClean="0">
                <a:solidFill>
                  <a:srgbClr val="000080"/>
                </a:solidFill>
                <a:latin typeface="Calibri"/>
              </a:rPr>
              <a:t>Mater 2, 801 (2012)</a:t>
            </a:r>
            <a:endParaRPr lang="en-US" sz="900" i="1" dirty="0">
              <a:solidFill>
                <a:srgbClr val="000080"/>
              </a:solidFill>
              <a:latin typeface="Calibri"/>
            </a:endParaRPr>
          </a:p>
        </p:txBody>
      </p:sp>
      <p:sp>
        <p:nvSpPr>
          <p:cNvPr id="29" name="TextBox 28"/>
          <p:cNvSpPr txBox="1"/>
          <p:nvPr/>
        </p:nvSpPr>
        <p:spPr>
          <a:xfrm>
            <a:off x="6172185" y="2267400"/>
            <a:ext cx="2305107" cy="230832"/>
          </a:xfrm>
          <a:prstGeom prst="rect">
            <a:avLst/>
          </a:prstGeom>
          <a:noFill/>
        </p:spPr>
        <p:txBody>
          <a:bodyPr wrap="none" rtlCol="0">
            <a:spAutoFit/>
          </a:bodyPr>
          <a:lstStyle/>
          <a:p>
            <a:r>
              <a:rPr lang="en-US" sz="900" i="1" dirty="0" smtClean="0">
                <a:solidFill>
                  <a:srgbClr val="000080"/>
                </a:solidFill>
                <a:latin typeface="Calibri"/>
              </a:rPr>
              <a:t>Yang, </a:t>
            </a:r>
            <a:r>
              <a:rPr lang="en-US" sz="900" i="1" dirty="0" err="1" smtClean="0">
                <a:solidFill>
                  <a:srgbClr val="000080"/>
                </a:solidFill>
                <a:latin typeface="Calibri"/>
              </a:rPr>
              <a:t>Zheng</a:t>
            </a:r>
            <a:r>
              <a:rPr lang="en-US" sz="900" i="1" dirty="0" smtClean="0">
                <a:solidFill>
                  <a:srgbClr val="000080"/>
                </a:solidFill>
                <a:latin typeface="Calibri"/>
              </a:rPr>
              <a:t>, Cui, </a:t>
            </a:r>
            <a:r>
              <a:rPr lang="en-US" sz="900" i="1" dirty="0" err="1" smtClean="0">
                <a:solidFill>
                  <a:srgbClr val="000080"/>
                </a:solidFill>
                <a:latin typeface="Calibri"/>
              </a:rPr>
              <a:t>Ener</a:t>
            </a:r>
            <a:r>
              <a:rPr lang="en-US" sz="900" i="1" dirty="0" smtClean="0">
                <a:solidFill>
                  <a:srgbClr val="000080"/>
                </a:solidFill>
                <a:latin typeface="Calibri"/>
              </a:rPr>
              <a:t> </a:t>
            </a:r>
            <a:r>
              <a:rPr lang="en-US" sz="900" i="1" dirty="0" err="1" smtClean="0">
                <a:solidFill>
                  <a:srgbClr val="000080"/>
                </a:solidFill>
                <a:latin typeface="Calibri"/>
              </a:rPr>
              <a:t>Env</a:t>
            </a:r>
            <a:r>
              <a:rPr lang="en-US" sz="900" i="1" dirty="0" smtClean="0">
                <a:solidFill>
                  <a:srgbClr val="000080"/>
                </a:solidFill>
                <a:latin typeface="Calibri"/>
              </a:rPr>
              <a:t> </a:t>
            </a:r>
            <a:r>
              <a:rPr lang="en-US" sz="900" i="1" dirty="0" err="1" smtClean="0">
                <a:solidFill>
                  <a:srgbClr val="000080"/>
                </a:solidFill>
                <a:latin typeface="Calibri"/>
              </a:rPr>
              <a:t>Sci</a:t>
            </a:r>
            <a:r>
              <a:rPr lang="en-US" sz="900" i="1" dirty="0" smtClean="0">
                <a:solidFill>
                  <a:srgbClr val="000080"/>
                </a:solidFill>
                <a:latin typeface="Calibri"/>
              </a:rPr>
              <a:t> 5, 1551 (2013)</a:t>
            </a:r>
            <a:endParaRPr lang="en-US" sz="900" i="1" dirty="0">
              <a:solidFill>
                <a:srgbClr val="000080"/>
              </a:solidFill>
              <a:latin typeface="Calibri"/>
            </a:endParaRPr>
          </a:p>
        </p:txBody>
      </p:sp>
      <p:grpSp>
        <p:nvGrpSpPr>
          <p:cNvPr id="30" name="Group 29"/>
          <p:cNvGrpSpPr>
            <a:grpSpLocks noChangeAspect="1"/>
          </p:cNvGrpSpPr>
          <p:nvPr/>
        </p:nvGrpSpPr>
        <p:grpSpPr>
          <a:xfrm>
            <a:off x="1082730" y="536867"/>
            <a:ext cx="2485970" cy="1958949"/>
            <a:chOff x="917628" y="955958"/>
            <a:chExt cx="3107464" cy="2448686"/>
          </a:xfrm>
        </p:grpSpPr>
        <p:sp>
          <p:nvSpPr>
            <p:cNvPr id="31" name="Bent Arrow 30"/>
            <p:cNvSpPr/>
            <p:nvPr/>
          </p:nvSpPr>
          <p:spPr bwMode="auto">
            <a:xfrm flipH="1">
              <a:off x="2984553" y="1305969"/>
              <a:ext cx="395288" cy="536575"/>
            </a:xfrm>
            <a:prstGeom prst="ben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solidFill>
                  <a:srgbClr val="000080"/>
                </a:solidFill>
                <a:latin typeface="Arial" pitchFamily="-112" charset="0"/>
                <a:ea typeface="ＭＳ Ｐゴシック" charset="-128"/>
                <a:cs typeface="ＭＳ Ｐゴシック" charset="-128"/>
              </a:endParaRPr>
            </a:p>
          </p:txBody>
        </p:sp>
        <p:sp>
          <p:nvSpPr>
            <p:cNvPr id="32" name="Bent Arrow 31"/>
            <p:cNvSpPr/>
            <p:nvPr/>
          </p:nvSpPr>
          <p:spPr bwMode="auto">
            <a:xfrm rot="16200000" flipH="1">
              <a:off x="1014466" y="1432969"/>
              <a:ext cx="538162" cy="395288"/>
            </a:xfrm>
            <a:prstGeom prst="ben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solidFill>
                  <a:srgbClr val="000080"/>
                </a:solidFill>
                <a:latin typeface="Arial" pitchFamily="-112" charset="0"/>
                <a:ea typeface="ＭＳ Ｐゴシック" charset="-128"/>
                <a:cs typeface="ＭＳ Ｐゴシック" charset="-128"/>
              </a:endParaRPr>
            </a:p>
          </p:txBody>
        </p:sp>
        <p:sp>
          <p:nvSpPr>
            <p:cNvPr id="33" name="TextBox 452"/>
            <p:cNvSpPr txBox="1">
              <a:spLocks noChangeArrowheads="1"/>
            </p:cNvSpPr>
            <p:nvPr/>
          </p:nvSpPr>
          <p:spPr bwMode="auto">
            <a:xfrm>
              <a:off x="2786116" y="975769"/>
              <a:ext cx="1238976" cy="38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defRPr/>
              </a:pPr>
              <a:r>
                <a:rPr lang="en-US" sz="1400" dirty="0" smtClean="0">
                  <a:solidFill>
                    <a:srgbClr val="000080"/>
                  </a:solidFill>
                  <a:latin typeface="Calibri"/>
                </a:rPr>
                <a:t>electrons</a:t>
              </a:r>
            </a:p>
          </p:txBody>
        </p:sp>
        <p:sp>
          <p:nvSpPr>
            <p:cNvPr id="34" name="Rectangle 302"/>
            <p:cNvSpPr>
              <a:spLocks noChangeArrowheads="1"/>
            </p:cNvSpPr>
            <p:nvPr/>
          </p:nvSpPr>
          <p:spPr bwMode="auto">
            <a:xfrm>
              <a:off x="917628" y="1927819"/>
              <a:ext cx="935446" cy="1476825"/>
            </a:xfrm>
            <a:prstGeom prst="rect">
              <a:avLst/>
            </a:prstGeom>
            <a:solidFill>
              <a:srgbClr val="FFCC66"/>
            </a:solidFill>
            <a:ln w="9525">
              <a:solidFill>
                <a:schemeClr val="tx1"/>
              </a:solidFill>
              <a:round/>
              <a:headEnd/>
              <a:tailEnd/>
            </a:ln>
          </p:spPr>
          <p:txBody>
            <a:bodyPr/>
            <a:lstStyle/>
            <a:p>
              <a:endParaRPr lang="en-US">
                <a:solidFill>
                  <a:srgbClr val="000080"/>
                </a:solidFill>
                <a:latin typeface="Calibri"/>
              </a:endParaRPr>
            </a:p>
          </p:txBody>
        </p:sp>
        <p:sp>
          <p:nvSpPr>
            <p:cNvPr id="35" name="Rectangle 301"/>
            <p:cNvSpPr>
              <a:spLocks noChangeArrowheads="1"/>
            </p:cNvSpPr>
            <p:nvPr/>
          </p:nvSpPr>
          <p:spPr bwMode="auto">
            <a:xfrm>
              <a:off x="2587857" y="1927819"/>
              <a:ext cx="1088895" cy="1476825"/>
            </a:xfrm>
            <a:prstGeom prst="rect">
              <a:avLst/>
            </a:prstGeom>
            <a:solidFill>
              <a:srgbClr val="66CCFF"/>
            </a:solidFill>
            <a:ln w="9525">
              <a:solidFill>
                <a:schemeClr val="tx1"/>
              </a:solidFill>
              <a:round/>
              <a:headEnd/>
              <a:tailEnd/>
            </a:ln>
          </p:spPr>
          <p:txBody>
            <a:bodyPr/>
            <a:lstStyle/>
            <a:p>
              <a:endParaRPr lang="en-US">
                <a:solidFill>
                  <a:srgbClr val="000080"/>
                </a:solidFill>
                <a:latin typeface="Calibri"/>
              </a:endParaRPr>
            </a:p>
          </p:txBody>
        </p:sp>
        <p:grpSp>
          <p:nvGrpSpPr>
            <p:cNvPr id="36" name="Group 439"/>
            <p:cNvGrpSpPr>
              <a:grpSpLocks/>
            </p:cNvGrpSpPr>
            <p:nvPr/>
          </p:nvGrpSpPr>
          <p:grpSpPr bwMode="auto">
            <a:xfrm>
              <a:off x="2626219" y="2137319"/>
              <a:ext cx="990039" cy="1206836"/>
              <a:chOff x="4798949" y="3314702"/>
              <a:chExt cx="954154" cy="1198358"/>
            </a:xfrm>
          </p:grpSpPr>
          <p:sp>
            <p:nvSpPr>
              <p:cNvPr id="111" name="Oval 88"/>
              <p:cNvSpPr>
                <a:spLocks noChangeArrowheads="1"/>
              </p:cNvSpPr>
              <p:nvPr/>
            </p:nvSpPr>
            <p:spPr bwMode="auto">
              <a:xfrm>
                <a:off x="5050408" y="3614730"/>
                <a:ext cx="80970" cy="80970"/>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112" name="Oval 90"/>
              <p:cNvSpPr>
                <a:spLocks noChangeArrowheads="1"/>
              </p:cNvSpPr>
              <p:nvPr/>
            </p:nvSpPr>
            <p:spPr bwMode="auto">
              <a:xfrm>
                <a:off x="5088127" y="4119373"/>
                <a:ext cx="80970" cy="80970"/>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113" name="Oval 91"/>
              <p:cNvSpPr>
                <a:spLocks noChangeArrowheads="1"/>
              </p:cNvSpPr>
              <p:nvPr/>
            </p:nvSpPr>
            <p:spPr bwMode="auto">
              <a:xfrm>
                <a:off x="5444362" y="4119373"/>
                <a:ext cx="80970" cy="80970"/>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114" name="Oval 94"/>
              <p:cNvSpPr>
                <a:spLocks noChangeArrowheads="1"/>
              </p:cNvSpPr>
              <p:nvPr/>
            </p:nvSpPr>
            <p:spPr bwMode="auto">
              <a:xfrm>
                <a:off x="5402452" y="3614730"/>
                <a:ext cx="80970" cy="80970"/>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grpSp>
            <p:nvGrpSpPr>
              <p:cNvPr id="115" name="Group 189"/>
              <p:cNvGrpSpPr>
                <a:grpSpLocks/>
              </p:cNvGrpSpPr>
              <p:nvPr/>
            </p:nvGrpSpPr>
            <p:grpSpPr bwMode="auto">
              <a:xfrm>
                <a:off x="4798949" y="3314702"/>
                <a:ext cx="872742" cy="254000"/>
                <a:chOff x="2749550" y="1492250"/>
                <a:chExt cx="1701800" cy="495300"/>
              </a:xfrm>
            </p:grpSpPr>
            <p:sp>
              <p:nvSpPr>
                <p:cNvPr id="142" name="Freeform 176"/>
                <p:cNvSpPr>
                  <a:spLocks noChangeArrowheads="1"/>
                </p:cNvSpPr>
                <p:nvPr/>
              </p:nvSpPr>
              <p:spPr bwMode="auto">
                <a:xfrm>
                  <a:off x="2863850" y="1600200"/>
                  <a:ext cx="800100" cy="228600"/>
                </a:xfrm>
                <a:custGeom>
                  <a:avLst/>
                  <a:gdLst>
                    <a:gd name="T0" fmla="*/ 0 w 800100"/>
                    <a:gd name="T1" fmla="*/ 139700 h 228600"/>
                    <a:gd name="T2" fmla="*/ 139700 w 800100"/>
                    <a:gd name="T3" fmla="*/ 25400 h 228600"/>
                    <a:gd name="T4" fmla="*/ 533400 w 800100"/>
                    <a:gd name="T5" fmla="*/ 0 h 228600"/>
                    <a:gd name="T6" fmla="*/ 800100 w 800100"/>
                    <a:gd name="T7" fmla="*/ 88900 h 228600"/>
                    <a:gd name="T8" fmla="*/ 666750 w 800100"/>
                    <a:gd name="T9" fmla="*/ 203200 h 228600"/>
                    <a:gd name="T10" fmla="*/ 266700 w 800100"/>
                    <a:gd name="T11" fmla="*/ 228600 h 228600"/>
                    <a:gd name="T12" fmla="*/ 0 w 800100"/>
                    <a:gd name="T13" fmla="*/ 139700 h 228600"/>
                    <a:gd name="T14" fmla="*/ 0 60000 65536"/>
                    <a:gd name="T15" fmla="*/ 0 60000 65536"/>
                    <a:gd name="T16" fmla="*/ 0 60000 65536"/>
                    <a:gd name="T17" fmla="*/ 0 60000 65536"/>
                    <a:gd name="T18" fmla="*/ 0 60000 65536"/>
                    <a:gd name="T19" fmla="*/ 0 60000 65536"/>
                    <a:gd name="T20" fmla="*/ 0 60000 65536"/>
                    <a:gd name="T21" fmla="*/ 0 w 800100"/>
                    <a:gd name="T22" fmla="*/ 0 h 228600"/>
                    <a:gd name="T23" fmla="*/ 800100 w 800100"/>
                    <a:gd name="T24" fmla="*/ 228600 h 228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0100" h="228600">
                      <a:moveTo>
                        <a:pt x="0" y="139700"/>
                      </a:moveTo>
                      <a:lnTo>
                        <a:pt x="139700" y="25400"/>
                      </a:lnTo>
                      <a:lnTo>
                        <a:pt x="533400" y="0"/>
                      </a:lnTo>
                      <a:lnTo>
                        <a:pt x="800100" y="88900"/>
                      </a:lnTo>
                      <a:lnTo>
                        <a:pt x="666750" y="203200"/>
                      </a:lnTo>
                      <a:lnTo>
                        <a:pt x="266700" y="228600"/>
                      </a:lnTo>
                      <a:lnTo>
                        <a:pt x="0" y="139700"/>
                      </a:lnTo>
                      <a:close/>
                    </a:path>
                  </a:pathLst>
                </a:cu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143" name="Freeform 177"/>
                <p:cNvSpPr>
                  <a:spLocks noChangeArrowheads="1"/>
                </p:cNvSpPr>
                <p:nvPr/>
              </p:nvSpPr>
              <p:spPr bwMode="auto">
                <a:xfrm>
                  <a:off x="3524250" y="1663700"/>
                  <a:ext cx="800100" cy="228600"/>
                </a:xfrm>
                <a:custGeom>
                  <a:avLst/>
                  <a:gdLst>
                    <a:gd name="T0" fmla="*/ 0 w 800100"/>
                    <a:gd name="T1" fmla="*/ 139700 h 228600"/>
                    <a:gd name="T2" fmla="*/ 139700 w 800100"/>
                    <a:gd name="T3" fmla="*/ 25400 h 228600"/>
                    <a:gd name="T4" fmla="*/ 533400 w 800100"/>
                    <a:gd name="T5" fmla="*/ 0 h 228600"/>
                    <a:gd name="T6" fmla="*/ 800100 w 800100"/>
                    <a:gd name="T7" fmla="*/ 88900 h 228600"/>
                    <a:gd name="T8" fmla="*/ 666750 w 800100"/>
                    <a:gd name="T9" fmla="*/ 203200 h 228600"/>
                    <a:gd name="T10" fmla="*/ 266700 w 800100"/>
                    <a:gd name="T11" fmla="*/ 228600 h 228600"/>
                    <a:gd name="T12" fmla="*/ 0 w 800100"/>
                    <a:gd name="T13" fmla="*/ 139700 h 228600"/>
                    <a:gd name="T14" fmla="*/ 0 60000 65536"/>
                    <a:gd name="T15" fmla="*/ 0 60000 65536"/>
                    <a:gd name="T16" fmla="*/ 0 60000 65536"/>
                    <a:gd name="T17" fmla="*/ 0 60000 65536"/>
                    <a:gd name="T18" fmla="*/ 0 60000 65536"/>
                    <a:gd name="T19" fmla="*/ 0 60000 65536"/>
                    <a:gd name="T20" fmla="*/ 0 60000 65536"/>
                    <a:gd name="T21" fmla="*/ 0 w 800100"/>
                    <a:gd name="T22" fmla="*/ 0 h 228600"/>
                    <a:gd name="T23" fmla="*/ 800100 w 800100"/>
                    <a:gd name="T24" fmla="*/ 228600 h 228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0100" h="228600">
                      <a:moveTo>
                        <a:pt x="0" y="139700"/>
                      </a:moveTo>
                      <a:lnTo>
                        <a:pt x="139700" y="25400"/>
                      </a:lnTo>
                      <a:lnTo>
                        <a:pt x="533400" y="0"/>
                      </a:lnTo>
                      <a:lnTo>
                        <a:pt x="800100" y="88900"/>
                      </a:lnTo>
                      <a:lnTo>
                        <a:pt x="666750" y="203200"/>
                      </a:lnTo>
                      <a:lnTo>
                        <a:pt x="266700" y="228600"/>
                      </a:lnTo>
                      <a:lnTo>
                        <a:pt x="0" y="139700"/>
                      </a:lnTo>
                      <a:close/>
                    </a:path>
                  </a:pathLst>
                </a:cu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144" name="Oval 178"/>
                <p:cNvSpPr>
                  <a:spLocks noChangeArrowheads="1"/>
                </p:cNvSpPr>
                <p:nvPr/>
              </p:nvSpPr>
              <p:spPr bwMode="auto">
                <a:xfrm>
                  <a:off x="3022600" y="17081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45" name="Oval 179"/>
                <p:cNvSpPr>
                  <a:spLocks noChangeArrowheads="1"/>
                </p:cNvSpPr>
                <p:nvPr/>
              </p:nvSpPr>
              <p:spPr bwMode="auto">
                <a:xfrm>
                  <a:off x="2895600" y="14986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46" name="Oval 180"/>
                <p:cNvSpPr>
                  <a:spLocks noChangeArrowheads="1"/>
                </p:cNvSpPr>
                <p:nvPr/>
              </p:nvSpPr>
              <p:spPr bwMode="auto">
                <a:xfrm>
                  <a:off x="3581400" y="15621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47" name="Oval 181"/>
                <p:cNvSpPr>
                  <a:spLocks noChangeArrowheads="1"/>
                </p:cNvSpPr>
                <p:nvPr/>
              </p:nvSpPr>
              <p:spPr bwMode="auto">
                <a:xfrm>
                  <a:off x="3429000" y="17018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48" name="Oval 182"/>
                <p:cNvSpPr>
                  <a:spLocks noChangeArrowheads="1"/>
                </p:cNvSpPr>
                <p:nvPr/>
              </p:nvSpPr>
              <p:spPr bwMode="auto">
                <a:xfrm>
                  <a:off x="3676650" y="17589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49" name="Oval 183"/>
                <p:cNvSpPr>
                  <a:spLocks noChangeArrowheads="1"/>
                </p:cNvSpPr>
                <p:nvPr/>
              </p:nvSpPr>
              <p:spPr bwMode="auto">
                <a:xfrm>
                  <a:off x="3962400" y="15494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50" name="Oval 184"/>
                <p:cNvSpPr>
                  <a:spLocks noChangeArrowheads="1"/>
                </p:cNvSpPr>
                <p:nvPr/>
              </p:nvSpPr>
              <p:spPr bwMode="auto">
                <a:xfrm>
                  <a:off x="4222750" y="16192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51" name="Oval 185"/>
                <p:cNvSpPr>
                  <a:spLocks noChangeArrowheads="1"/>
                </p:cNvSpPr>
                <p:nvPr/>
              </p:nvSpPr>
              <p:spPr bwMode="auto">
                <a:xfrm>
                  <a:off x="2749550" y="16383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52" name="Oval 186"/>
                <p:cNvSpPr>
                  <a:spLocks noChangeArrowheads="1"/>
                </p:cNvSpPr>
                <p:nvPr/>
              </p:nvSpPr>
              <p:spPr bwMode="auto">
                <a:xfrm>
                  <a:off x="3276600" y="14922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53" name="Oval 187"/>
                <p:cNvSpPr>
                  <a:spLocks noChangeArrowheads="1"/>
                </p:cNvSpPr>
                <p:nvPr/>
              </p:nvSpPr>
              <p:spPr bwMode="auto">
                <a:xfrm>
                  <a:off x="4083050" y="17526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grpSp>
          <p:grpSp>
            <p:nvGrpSpPr>
              <p:cNvPr id="116" name="Group 190"/>
              <p:cNvGrpSpPr>
                <a:grpSpLocks/>
              </p:cNvGrpSpPr>
              <p:nvPr/>
            </p:nvGrpSpPr>
            <p:grpSpPr bwMode="auto">
              <a:xfrm>
                <a:off x="4880361" y="3779066"/>
                <a:ext cx="872742" cy="254000"/>
                <a:chOff x="2749550" y="1492250"/>
                <a:chExt cx="1701800" cy="495300"/>
              </a:xfrm>
            </p:grpSpPr>
            <p:sp>
              <p:nvSpPr>
                <p:cNvPr id="130" name="Freeform 164"/>
                <p:cNvSpPr>
                  <a:spLocks noChangeArrowheads="1"/>
                </p:cNvSpPr>
                <p:nvPr/>
              </p:nvSpPr>
              <p:spPr bwMode="auto">
                <a:xfrm>
                  <a:off x="2863850" y="1600200"/>
                  <a:ext cx="800100" cy="228600"/>
                </a:xfrm>
                <a:custGeom>
                  <a:avLst/>
                  <a:gdLst>
                    <a:gd name="T0" fmla="*/ 0 w 800100"/>
                    <a:gd name="T1" fmla="*/ 139700 h 228600"/>
                    <a:gd name="T2" fmla="*/ 139700 w 800100"/>
                    <a:gd name="T3" fmla="*/ 25400 h 228600"/>
                    <a:gd name="T4" fmla="*/ 533400 w 800100"/>
                    <a:gd name="T5" fmla="*/ 0 h 228600"/>
                    <a:gd name="T6" fmla="*/ 800100 w 800100"/>
                    <a:gd name="T7" fmla="*/ 88900 h 228600"/>
                    <a:gd name="T8" fmla="*/ 666750 w 800100"/>
                    <a:gd name="T9" fmla="*/ 203200 h 228600"/>
                    <a:gd name="T10" fmla="*/ 266700 w 800100"/>
                    <a:gd name="T11" fmla="*/ 228600 h 228600"/>
                    <a:gd name="T12" fmla="*/ 0 w 800100"/>
                    <a:gd name="T13" fmla="*/ 139700 h 228600"/>
                    <a:gd name="T14" fmla="*/ 0 60000 65536"/>
                    <a:gd name="T15" fmla="*/ 0 60000 65536"/>
                    <a:gd name="T16" fmla="*/ 0 60000 65536"/>
                    <a:gd name="T17" fmla="*/ 0 60000 65536"/>
                    <a:gd name="T18" fmla="*/ 0 60000 65536"/>
                    <a:gd name="T19" fmla="*/ 0 60000 65536"/>
                    <a:gd name="T20" fmla="*/ 0 60000 65536"/>
                    <a:gd name="T21" fmla="*/ 0 w 800100"/>
                    <a:gd name="T22" fmla="*/ 0 h 228600"/>
                    <a:gd name="T23" fmla="*/ 800100 w 800100"/>
                    <a:gd name="T24" fmla="*/ 228600 h 228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0100" h="228600">
                      <a:moveTo>
                        <a:pt x="0" y="139700"/>
                      </a:moveTo>
                      <a:lnTo>
                        <a:pt x="139700" y="25400"/>
                      </a:lnTo>
                      <a:lnTo>
                        <a:pt x="533400" y="0"/>
                      </a:lnTo>
                      <a:lnTo>
                        <a:pt x="800100" y="88900"/>
                      </a:lnTo>
                      <a:lnTo>
                        <a:pt x="666750" y="203200"/>
                      </a:lnTo>
                      <a:lnTo>
                        <a:pt x="266700" y="228600"/>
                      </a:lnTo>
                      <a:lnTo>
                        <a:pt x="0" y="139700"/>
                      </a:lnTo>
                      <a:close/>
                    </a:path>
                  </a:pathLst>
                </a:cu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131" name="Freeform 165"/>
                <p:cNvSpPr>
                  <a:spLocks noChangeArrowheads="1"/>
                </p:cNvSpPr>
                <p:nvPr/>
              </p:nvSpPr>
              <p:spPr bwMode="auto">
                <a:xfrm>
                  <a:off x="3524250" y="1663700"/>
                  <a:ext cx="800100" cy="228600"/>
                </a:xfrm>
                <a:custGeom>
                  <a:avLst/>
                  <a:gdLst>
                    <a:gd name="T0" fmla="*/ 0 w 800100"/>
                    <a:gd name="T1" fmla="*/ 139700 h 228600"/>
                    <a:gd name="T2" fmla="*/ 139700 w 800100"/>
                    <a:gd name="T3" fmla="*/ 25400 h 228600"/>
                    <a:gd name="T4" fmla="*/ 533400 w 800100"/>
                    <a:gd name="T5" fmla="*/ 0 h 228600"/>
                    <a:gd name="T6" fmla="*/ 800100 w 800100"/>
                    <a:gd name="T7" fmla="*/ 88900 h 228600"/>
                    <a:gd name="T8" fmla="*/ 666750 w 800100"/>
                    <a:gd name="T9" fmla="*/ 203200 h 228600"/>
                    <a:gd name="T10" fmla="*/ 266700 w 800100"/>
                    <a:gd name="T11" fmla="*/ 228600 h 228600"/>
                    <a:gd name="T12" fmla="*/ 0 w 800100"/>
                    <a:gd name="T13" fmla="*/ 139700 h 228600"/>
                    <a:gd name="T14" fmla="*/ 0 60000 65536"/>
                    <a:gd name="T15" fmla="*/ 0 60000 65536"/>
                    <a:gd name="T16" fmla="*/ 0 60000 65536"/>
                    <a:gd name="T17" fmla="*/ 0 60000 65536"/>
                    <a:gd name="T18" fmla="*/ 0 60000 65536"/>
                    <a:gd name="T19" fmla="*/ 0 60000 65536"/>
                    <a:gd name="T20" fmla="*/ 0 60000 65536"/>
                    <a:gd name="T21" fmla="*/ 0 w 800100"/>
                    <a:gd name="T22" fmla="*/ 0 h 228600"/>
                    <a:gd name="T23" fmla="*/ 800100 w 800100"/>
                    <a:gd name="T24" fmla="*/ 228600 h 228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0100" h="228600">
                      <a:moveTo>
                        <a:pt x="0" y="139700"/>
                      </a:moveTo>
                      <a:lnTo>
                        <a:pt x="139700" y="25400"/>
                      </a:lnTo>
                      <a:lnTo>
                        <a:pt x="533400" y="0"/>
                      </a:lnTo>
                      <a:lnTo>
                        <a:pt x="800100" y="88900"/>
                      </a:lnTo>
                      <a:lnTo>
                        <a:pt x="666750" y="203200"/>
                      </a:lnTo>
                      <a:lnTo>
                        <a:pt x="266700" y="228600"/>
                      </a:lnTo>
                      <a:lnTo>
                        <a:pt x="0" y="139700"/>
                      </a:lnTo>
                      <a:close/>
                    </a:path>
                  </a:pathLst>
                </a:cu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132" name="Oval 166"/>
                <p:cNvSpPr>
                  <a:spLocks noChangeArrowheads="1"/>
                </p:cNvSpPr>
                <p:nvPr/>
              </p:nvSpPr>
              <p:spPr bwMode="auto">
                <a:xfrm>
                  <a:off x="3022600" y="17081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33" name="Oval 167"/>
                <p:cNvSpPr>
                  <a:spLocks noChangeArrowheads="1"/>
                </p:cNvSpPr>
                <p:nvPr/>
              </p:nvSpPr>
              <p:spPr bwMode="auto">
                <a:xfrm>
                  <a:off x="2895600" y="14986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34" name="Oval 168"/>
                <p:cNvSpPr>
                  <a:spLocks noChangeArrowheads="1"/>
                </p:cNvSpPr>
                <p:nvPr/>
              </p:nvSpPr>
              <p:spPr bwMode="auto">
                <a:xfrm>
                  <a:off x="3581400" y="15621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35" name="Oval 169"/>
                <p:cNvSpPr>
                  <a:spLocks noChangeArrowheads="1"/>
                </p:cNvSpPr>
                <p:nvPr/>
              </p:nvSpPr>
              <p:spPr bwMode="auto">
                <a:xfrm>
                  <a:off x="3429000" y="17018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36" name="Oval 170"/>
                <p:cNvSpPr>
                  <a:spLocks noChangeArrowheads="1"/>
                </p:cNvSpPr>
                <p:nvPr/>
              </p:nvSpPr>
              <p:spPr bwMode="auto">
                <a:xfrm>
                  <a:off x="3676650" y="17589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37" name="Oval 171"/>
                <p:cNvSpPr>
                  <a:spLocks noChangeArrowheads="1"/>
                </p:cNvSpPr>
                <p:nvPr/>
              </p:nvSpPr>
              <p:spPr bwMode="auto">
                <a:xfrm>
                  <a:off x="3962400" y="15494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38" name="Oval 172"/>
                <p:cNvSpPr>
                  <a:spLocks noChangeArrowheads="1"/>
                </p:cNvSpPr>
                <p:nvPr/>
              </p:nvSpPr>
              <p:spPr bwMode="auto">
                <a:xfrm>
                  <a:off x="4222750" y="16192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39" name="Oval 173"/>
                <p:cNvSpPr>
                  <a:spLocks noChangeArrowheads="1"/>
                </p:cNvSpPr>
                <p:nvPr/>
              </p:nvSpPr>
              <p:spPr bwMode="auto">
                <a:xfrm>
                  <a:off x="2749550" y="16383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40" name="Oval 174"/>
                <p:cNvSpPr>
                  <a:spLocks noChangeArrowheads="1"/>
                </p:cNvSpPr>
                <p:nvPr/>
              </p:nvSpPr>
              <p:spPr bwMode="auto">
                <a:xfrm>
                  <a:off x="3276600" y="14922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41" name="Oval 175"/>
                <p:cNvSpPr>
                  <a:spLocks noChangeArrowheads="1"/>
                </p:cNvSpPr>
                <p:nvPr/>
              </p:nvSpPr>
              <p:spPr bwMode="auto">
                <a:xfrm>
                  <a:off x="4083050" y="17526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grpSp>
          <p:grpSp>
            <p:nvGrpSpPr>
              <p:cNvPr id="117" name="Group 203"/>
              <p:cNvGrpSpPr>
                <a:grpSpLocks/>
              </p:cNvGrpSpPr>
              <p:nvPr/>
            </p:nvGrpSpPr>
            <p:grpSpPr bwMode="auto">
              <a:xfrm>
                <a:off x="4821744" y="4259060"/>
                <a:ext cx="872742" cy="254000"/>
                <a:chOff x="2749550" y="1492250"/>
                <a:chExt cx="1701800" cy="495300"/>
              </a:xfrm>
            </p:grpSpPr>
            <p:sp>
              <p:nvSpPr>
                <p:cNvPr id="118" name="Freeform 152"/>
                <p:cNvSpPr>
                  <a:spLocks noChangeArrowheads="1"/>
                </p:cNvSpPr>
                <p:nvPr/>
              </p:nvSpPr>
              <p:spPr bwMode="auto">
                <a:xfrm>
                  <a:off x="2863850" y="1600200"/>
                  <a:ext cx="800100" cy="228600"/>
                </a:xfrm>
                <a:custGeom>
                  <a:avLst/>
                  <a:gdLst>
                    <a:gd name="T0" fmla="*/ 0 w 800100"/>
                    <a:gd name="T1" fmla="*/ 139700 h 228600"/>
                    <a:gd name="T2" fmla="*/ 139700 w 800100"/>
                    <a:gd name="T3" fmla="*/ 25400 h 228600"/>
                    <a:gd name="T4" fmla="*/ 533400 w 800100"/>
                    <a:gd name="T5" fmla="*/ 0 h 228600"/>
                    <a:gd name="T6" fmla="*/ 800100 w 800100"/>
                    <a:gd name="T7" fmla="*/ 88900 h 228600"/>
                    <a:gd name="T8" fmla="*/ 666750 w 800100"/>
                    <a:gd name="T9" fmla="*/ 203200 h 228600"/>
                    <a:gd name="T10" fmla="*/ 266700 w 800100"/>
                    <a:gd name="T11" fmla="*/ 228600 h 228600"/>
                    <a:gd name="T12" fmla="*/ 0 w 800100"/>
                    <a:gd name="T13" fmla="*/ 139700 h 228600"/>
                    <a:gd name="T14" fmla="*/ 0 60000 65536"/>
                    <a:gd name="T15" fmla="*/ 0 60000 65536"/>
                    <a:gd name="T16" fmla="*/ 0 60000 65536"/>
                    <a:gd name="T17" fmla="*/ 0 60000 65536"/>
                    <a:gd name="T18" fmla="*/ 0 60000 65536"/>
                    <a:gd name="T19" fmla="*/ 0 60000 65536"/>
                    <a:gd name="T20" fmla="*/ 0 60000 65536"/>
                    <a:gd name="T21" fmla="*/ 0 w 800100"/>
                    <a:gd name="T22" fmla="*/ 0 h 228600"/>
                    <a:gd name="T23" fmla="*/ 800100 w 800100"/>
                    <a:gd name="T24" fmla="*/ 228600 h 228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0100" h="228600">
                      <a:moveTo>
                        <a:pt x="0" y="139700"/>
                      </a:moveTo>
                      <a:lnTo>
                        <a:pt x="139700" y="25400"/>
                      </a:lnTo>
                      <a:lnTo>
                        <a:pt x="533400" y="0"/>
                      </a:lnTo>
                      <a:lnTo>
                        <a:pt x="800100" y="88900"/>
                      </a:lnTo>
                      <a:lnTo>
                        <a:pt x="666750" y="203200"/>
                      </a:lnTo>
                      <a:lnTo>
                        <a:pt x="266700" y="228600"/>
                      </a:lnTo>
                      <a:lnTo>
                        <a:pt x="0" y="139700"/>
                      </a:lnTo>
                      <a:close/>
                    </a:path>
                  </a:pathLst>
                </a:cu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119" name="Freeform 153"/>
                <p:cNvSpPr>
                  <a:spLocks noChangeArrowheads="1"/>
                </p:cNvSpPr>
                <p:nvPr/>
              </p:nvSpPr>
              <p:spPr bwMode="auto">
                <a:xfrm>
                  <a:off x="3524250" y="1663700"/>
                  <a:ext cx="800100" cy="228600"/>
                </a:xfrm>
                <a:custGeom>
                  <a:avLst/>
                  <a:gdLst>
                    <a:gd name="T0" fmla="*/ 0 w 800100"/>
                    <a:gd name="T1" fmla="*/ 139700 h 228600"/>
                    <a:gd name="T2" fmla="*/ 139700 w 800100"/>
                    <a:gd name="T3" fmla="*/ 25400 h 228600"/>
                    <a:gd name="T4" fmla="*/ 533400 w 800100"/>
                    <a:gd name="T5" fmla="*/ 0 h 228600"/>
                    <a:gd name="T6" fmla="*/ 800100 w 800100"/>
                    <a:gd name="T7" fmla="*/ 88900 h 228600"/>
                    <a:gd name="T8" fmla="*/ 666750 w 800100"/>
                    <a:gd name="T9" fmla="*/ 203200 h 228600"/>
                    <a:gd name="T10" fmla="*/ 266700 w 800100"/>
                    <a:gd name="T11" fmla="*/ 228600 h 228600"/>
                    <a:gd name="T12" fmla="*/ 0 w 800100"/>
                    <a:gd name="T13" fmla="*/ 139700 h 228600"/>
                    <a:gd name="T14" fmla="*/ 0 60000 65536"/>
                    <a:gd name="T15" fmla="*/ 0 60000 65536"/>
                    <a:gd name="T16" fmla="*/ 0 60000 65536"/>
                    <a:gd name="T17" fmla="*/ 0 60000 65536"/>
                    <a:gd name="T18" fmla="*/ 0 60000 65536"/>
                    <a:gd name="T19" fmla="*/ 0 60000 65536"/>
                    <a:gd name="T20" fmla="*/ 0 60000 65536"/>
                    <a:gd name="T21" fmla="*/ 0 w 800100"/>
                    <a:gd name="T22" fmla="*/ 0 h 228600"/>
                    <a:gd name="T23" fmla="*/ 800100 w 800100"/>
                    <a:gd name="T24" fmla="*/ 228600 h 228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0100" h="228600">
                      <a:moveTo>
                        <a:pt x="0" y="139700"/>
                      </a:moveTo>
                      <a:lnTo>
                        <a:pt x="139700" y="25400"/>
                      </a:lnTo>
                      <a:lnTo>
                        <a:pt x="533400" y="0"/>
                      </a:lnTo>
                      <a:lnTo>
                        <a:pt x="800100" y="88900"/>
                      </a:lnTo>
                      <a:lnTo>
                        <a:pt x="666750" y="203200"/>
                      </a:lnTo>
                      <a:lnTo>
                        <a:pt x="266700" y="228600"/>
                      </a:lnTo>
                      <a:lnTo>
                        <a:pt x="0" y="139700"/>
                      </a:lnTo>
                      <a:close/>
                    </a:path>
                  </a:pathLst>
                </a:cu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120" name="Oval 154"/>
                <p:cNvSpPr>
                  <a:spLocks noChangeArrowheads="1"/>
                </p:cNvSpPr>
                <p:nvPr/>
              </p:nvSpPr>
              <p:spPr bwMode="auto">
                <a:xfrm>
                  <a:off x="3022600" y="17081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1" name="Oval 155"/>
                <p:cNvSpPr>
                  <a:spLocks noChangeArrowheads="1"/>
                </p:cNvSpPr>
                <p:nvPr/>
              </p:nvSpPr>
              <p:spPr bwMode="auto">
                <a:xfrm>
                  <a:off x="2895600" y="14986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2" name="Oval 156"/>
                <p:cNvSpPr>
                  <a:spLocks noChangeArrowheads="1"/>
                </p:cNvSpPr>
                <p:nvPr/>
              </p:nvSpPr>
              <p:spPr bwMode="auto">
                <a:xfrm>
                  <a:off x="3581400" y="15621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3" name="Oval 157"/>
                <p:cNvSpPr>
                  <a:spLocks noChangeArrowheads="1"/>
                </p:cNvSpPr>
                <p:nvPr/>
              </p:nvSpPr>
              <p:spPr bwMode="auto">
                <a:xfrm>
                  <a:off x="3429000" y="17018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4" name="Oval 158"/>
                <p:cNvSpPr>
                  <a:spLocks noChangeArrowheads="1"/>
                </p:cNvSpPr>
                <p:nvPr/>
              </p:nvSpPr>
              <p:spPr bwMode="auto">
                <a:xfrm>
                  <a:off x="3676650" y="17589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5" name="Oval 159"/>
                <p:cNvSpPr>
                  <a:spLocks noChangeArrowheads="1"/>
                </p:cNvSpPr>
                <p:nvPr/>
              </p:nvSpPr>
              <p:spPr bwMode="auto">
                <a:xfrm>
                  <a:off x="3962400" y="15494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6" name="Oval 160"/>
                <p:cNvSpPr>
                  <a:spLocks noChangeArrowheads="1"/>
                </p:cNvSpPr>
                <p:nvPr/>
              </p:nvSpPr>
              <p:spPr bwMode="auto">
                <a:xfrm>
                  <a:off x="4222750" y="16192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7" name="Oval 161"/>
                <p:cNvSpPr>
                  <a:spLocks noChangeArrowheads="1"/>
                </p:cNvSpPr>
                <p:nvPr/>
              </p:nvSpPr>
              <p:spPr bwMode="auto">
                <a:xfrm>
                  <a:off x="2749550" y="16383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8" name="Oval 162"/>
                <p:cNvSpPr>
                  <a:spLocks noChangeArrowheads="1"/>
                </p:cNvSpPr>
                <p:nvPr/>
              </p:nvSpPr>
              <p:spPr bwMode="auto">
                <a:xfrm>
                  <a:off x="3276600" y="149225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sp>
              <p:nvSpPr>
                <p:cNvPr id="129" name="Oval 163"/>
                <p:cNvSpPr>
                  <a:spLocks noChangeArrowheads="1"/>
                </p:cNvSpPr>
                <p:nvPr/>
              </p:nvSpPr>
              <p:spPr bwMode="auto">
                <a:xfrm>
                  <a:off x="4083050" y="1752600"/>
                  <a:ext cx="228600" cy="228600"/>
                </a:xfrm>
                <a:prstGeom prst="ellipse">
                  <a:avLst/>
                </a:prstGeom>
                <a:solidFill>
                  <a:srgbClr val="000000"/>
                </a:solidFill>
                <a:ln w="9525">
                  <a:solidFill>
                    <a:schemeClr val="tx1"/>
                  </a:solidFill>
                  <a:round/>
                  <a:headEnd/>
                  <a:tailEnd/>
                </a:ln>
              </p:spPr>
              <p:txBody>
                <a:bodyPr/>
                <a:lstStyle/>
                <a:p>
                  <a:endParaRPr lang="en-US">
                    <a:solidFill>
                      <a:srgbClr val="000080"/>
                    </a:solidFill>
                    <a:latin typeface="Calibri"/>
                  </a:endParaRPr>
                </a:p>
              </p:txBody>
            </p:sp>
          </p:grpSp>
        </p:grpSp>
        <p:sp>
          <p:nvSpPr>
            <p:cNvPr id="37" name="Rectangle 300"/>
            <p:cNvSpPr>
              <a:spLocks noChangeArrowheads="1"/>
            </p:cNvSpPr>
            <p:nvPr/>
          </p:nvSpPr>
          <p:spPr bwMode="auto">
            <a:xfrm>
              <a:off x="1876682" y="1927819"/>
              <a:ext cx="712651" cy="1476825"/>
            </a:xfrm>
            <a:prstGeom prst="rect">
              <a:avLst/>
            </a:prstGeom>
            <a:solidFill>
              <a:srgbClr val="FF0000">
                <a:alpha val="21176"/>
              </a:srgbClr>
            </a:solidFill>
            <a:ln w="9525">
              <a:solidFill>
                <a:schemeClr val="tx1"/>
              </a:solidFill>
              <a:round/>
              <a:headEnd/>
              <a:tailEnd/>
            </a:ln>
          </p:spPr>
          <p:txBody>
            <a:bodyPr/>
            <a:lstStyle/>
            <a:p>
              <a:endParaRPr lang="en-US">
                <a:solidFill>
                  <a:srgbClr val="000080"/>
                </a:solidFill>
                <a:latin typeface="Calibri"/>
              </a:endParaRPr>
            </a:p>
          </p:txBody>
        </p:sp>
        <p:grpSp>
          <p:nvGrpSpPr>
            <p:cNvPr id="38" name="Group 36"/>
            <p:cNvGrpSpPr>
              <a:grpSpLocks/>
            </p:cNvGrpSpPr>
            <p:nvPr/>
          </p:nvGrpSpPr>
          <p:grpSpPr bwMode="auto">
            <a:xfrm>
              <a:off x="985500" y="2562220"/>
              <a:ext cx="824787" cy="296545"/>
              <a:chOff x="842427" y="2142066"/>
              <a:chExt cx="1621329" cy="601134"/>
            </a:xfrm>
          </p:grpSpPr>
          <p:sp>
            <p:nvSpPr>
              <p:cNvPr id="94" name="Oval 416"/>
              <p:cNvSpPr>
                <a:spLocks noChangeArrowheads="1"/>
              </p:cNvSpPr>
              <p:nvPr/>
            </p:nvSpPr>
            <p:spPr bwMode="auto">
              <a:xfrm>
                <a:off x="977901" y="2158998"/>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95" name="Oval 417"/>
              <p:cNvSpPr>
                <a:spLocks noChangeArrowheads="1"/>
              </p:cNvSpPr>
              <p:nvPr/>
            </p:nvSpPr>
            <p:spPr bwMode="auto">
              <a:xfrm>
                <a:off x="1388532" y="2158998"/>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96" name="Oval 418"/>
              <p:cNvSpPr>
                <a:spLocks noChangeArrowheads="1"/>
              </p:cNvSpPr>
              <p:nvPr/>
            </p:nvSpPr>
            <p:spPr bwMode="auto">
              <a:xfrm>
                <a:off x="1807611" y="2150532"/>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97" name="Oval 419"/>
              <p:cNvSpPr>
                <a:spLocks noChangeArrowheads="1"/>
              </p:cNvSpPr>
              <p:nvPr/>
            </p:nvSpPr>
            <p:spPr bwMode="auto">
              <a:xfrm>
                <a:off x="2235156" y="2142066"/>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98" name="Oval 420"/>
              <p:cNvSpPr>
                <a:spLocks noChangeArrowheads="1"/>
              </p:cNvSpPr>
              <p:nvPr/>
            </p:nvSpPr>
            <p:spPr bwMode="auto">
              <a:xfrm>
                <a:off x="2103969" y="2514600"/>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99" name="Oval 421"/>
              <p:cNvSpPr>
                <a:spLocks noChangeArrowheads="1"/>
              </p:cNvSpPr>
              <p:nvPr/>
            </p:nvSpPr>
            <p:spPr bwMode="auto">
              <a:xfrm>
                <a:off x="1676400"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100" name="Oval 422"/>
              <p:cNvSpPr>
                <a:spLocks noChangeArrowheads="1"/>
              </p:cNvSpPr>
              <p:nvPr/>
            </p:nvSpPr>
            <p:spPr bwMode="auto">
              <a:xfrm>
                <a:off x="1248831"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101" name="Oval 423"/>
              <p:cNvSpPr>
                <a:spLocks noChangeArrowheads="1"/>
              </p:cNvSpPr>
              <p:nvPr/>
            </p:nvSpPr>
            <p:spPr bwMode="auto">
              <a:xfrm>
                <a:off x="842427"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cxnSp>
            <p:nvCxnSpPr>
              <p:cNvPr id="102" name="Straight Connector 424"/>
              <p:cNvCxnSpPr>
                <a:cxnSpLocks noChangeShapeType="1"/>
              </p:cNvCxnSpPr>
              <p:nvPr/>
            </p:nvCxnSpPr>
            <p:spPr bwMode="auto">
              <a:xfrm rot="16200000" flipH="1">
                <a:off x="1145505" y="2385870"/>
                <a:ext cx="160480" cy="122377"/>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103" name="Straight Connector 425"/>
              <p:cNvCxnSpPr>
                <a:cxnSpLocks noChangeShapeType="1"/>
              </p:cNvCxnSpPr>
              <p:nvPr/>
            </p:nvCxnSpPr>
            <p:spPr bwMode="auto">
              <a:xfrm flipV="1">
                <a:off x="1054095" y="2336802"/>
                <a:ext cx="355606" cy="228601"/>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104" name="Straight Connector 426"/>
              <p:cNvCxnSpPr>
                <a:cxnSpLocks noChangeShapeType="1"/>
              </p:cNvCxnSpPr>
              <p:nvPr/>
            </p:nvCxnSpPr>
            <p:spPr bwMode="auto">
              <a:xfrm flipV="1">
                <a:off x="1464732" y="2324103"/>
                <a:ext cx="355606" cy="228601"/>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105" name="Straight Connector 427"/>
              <p:cNvCxnSpPr>
                <a:cxnSpLocks noChangeAspect="1"/>
              </p:cNvCxnSpPr>
              <p:nvPr/>
            </p:nvCxnSpPr>
            <p:spPr bwMode="auto">
              <a:xfrm flipV="1">
                <a:off x="1888068" y="2328336"/>
                <a:ext cx="369830" cy="237745"/>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106" name="Straight Connector 428"/>
              <p:cNvCxnSpPr>
                <a:cxnSpLocks noChangeAspect="1"/>
              </p:cNvCxnSpPr>
              <p:nvPr/>
            </p:nvCxnSpPr>
            <p:spPr bwMode="auto">
              <a:xfrm rot="16200000" flipH="1">
                <a:off x="1557515" y="2368895"/>
                <a:ext cx="184550" cy="140734"/>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107" name="Straight Connector 429"/>
              <p:cNvCxnSpPr>
                <a:cxnSpLocks noChangeAspect="1"/>
              </p:cNvCxnSpPr>
              <p:nvPr/>
            </p:nvCxnSpPr>
            <p:spPr bwMode="auto">
              <a:xfrm rot="16200000" flipH="1">
                <a:off x="1971028" y="2371556"/>
                <a:ext cx="195944" cy="149422"/>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sp>
            <p:nvSpPr>
              <p:cNvPr id="108" name="Oval 430"/>
              <p:cNvSpPr>
                <a:spLocks noChangeArrowheads="1"/>
              </p:cNvSpPr>
              <p:nvPr/>
            </p:nvSpPr>
            <p:spPr bwMode="auto">
              <a:xfrm>
                <a:off x="1147233" y="2366439"/>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sp>
            <p:nvSpPr>
              <p:cNvPr id="109" name="Oval 431"/>
              <p:cNvSpPr>
                <a:spLocks noChangeArrowheads="1"/>
              </p:cNvSpPr>
              <p:nvPr/>
            </p:nvSpPr>
            <p:spPr bwMode="auto">
              <a:xfrm>
                <a:off x="1570569" y="2362200"/>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sp>
            <p:nvSpPr>
              <p:cNvPr id="110" name="Oval 432"/>
              <p:cNvSpPr>
                <a:spLocks noChangeArrowheads="1"/>
              </p:cNvSpPr>
              <p:nvPr/>
            </p:nvSpPr>
            <p:spPr bwMode="auto">
              <a:xfrm>
                <a:off x="1989672" y="2370660"/>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grpSp>
        <p:grpSp>
          <p:nvGrpSpPr>
            <p:cNvPr id="39" name="Group 55"/>
            <p:cNvGrpSpPr>
              <a:grpSpLocks/>
            </p:cNvGrpSpPr>
            <p:nvPr/>
          </p:nvGrpSpPr>
          <p:grpSpPr bwMode="auto">
            <a:xfrm flipH="1">
              <a:off x="986975" y="3013677"/>
              <a:ext cx="826262" cy="298021"/>
              <a:chOff x="842427" y="2142066"/>
              <a:chExt cx="1621329" cy="601134"/>
            </a:xfrm>
          </p:grpSpPr>
          <p:sp>
            <p:nvSpPr>
              <p:cNvPr id="77" name="Oval 399"/>
              <p:cNvSpPr>
                <a:spLocks noChangeArrowheads="1"/>
              </p:cNvSpPr>
              <p:nvPr/>
            </p:nvSpPr>
            <p:spPr bwMode="auto">
              <a:xfrm>
                <a:off x="977901" y="2158998"/>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78" name="Oval 400"/>
              <p:cNvSpPr>
                <a:spLocks noChangeArrowheads="1"/>
              </p:cNvSpPr>
              <p:nvPr/>
            </p:nvSpPr>
            <p:spPr bwMode="auto">
              <a:xfrm>
                <a:off x="1388532" y="2158998"/>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79" name="Oval 401"/>
              <p:cNvSpPr>
                <a:spLocks noChangeArrowheads="1"/>
              </p:cNvSpPr>
              <p:nvPr/>
            </p:nvSpPr>
            <p:spPr bwMode="auto">
              <a:xfrm>
                <a:off x="1807611" y="2150532"/>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80" name="Oval 402"/>
              <p:cNvSpPr>
                <a:spLocks noChangeArrowheads="1"/>
              </p:cNvSpPr>
              <p:nvPr/>
            </p:nvSpPr>
            <p:spPr bwMode="auto">
              <a:xfrm>
                <a:off x="2235156" y="2142066"/>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81" name="Oval 403"/>
              <p:cNvSpPr>
                <a:spLocks noChangeArrowheads="1"/>
              </p:cNvSpPr>
              <p:nvPr/>
            </p:nvSpPr>
            <p:spPr bwMode="auto">
              <a:xfrm>
                <a:off x="2103969" y="2514600"/>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82" name="Oval 404"/>
              <p:cNvSpPr>
                <a:spLocks noChangeArrowheads="1"/>
              </p:cNvSpPr>
              <p:nvPr/>
            </p:nvSpPr>
            <p:spPr bwMode="auto">
              <a:xfrm>
                <a:off x="1676400"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83" name="Oval 405"/>
              <p:cNvSpPr>
                <a:spLocks noChangeArrowheads="1"/>
              </p:cNvSpPr>
              <p:nvPr/>
            </p:nvSpPr>
            <p:spPr bwMode="auto">
              <a:xfrm>
                <a:off x="1248831"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84" name="Oval 406"/>
              <p:cNvSpPr>
                <a:spLocks noChangeArrowheads="1"/>
              </p:cNvSpPr>
              <p:nvPr/>
            </p:nvSpPr>
            <p:spPr bwMode="auto">
              <a:xfrm>
                <a:off x="842427"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cxnSp>
            <p:nvCxnSpPr>
              <p:cNvPr id="85" name="Straight Connector 407"/>
              <p:cNvCxnSpPr>
                <a:cxnSpLocks noChangeShapeType="1"/>
              </p:cNvCxnSpPr>
              <p:nvPr/>
            </p:nvCxnSpPr>
            <p:spPr bwMode="auto">
              <a:xfrm rot="16200000" flipH="1">
                <a:off x="1145505" y="2385870"/>
                <a:ext cx="160480" cy="122377"/>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86" name="Straight Connector 408"/>
              <p:cNvCxnSpPr>
                <a:cxnSpLocks noChangeShapeType="1"/>
              </p:cNvCxnSpPr>
              <p:nvPr/>
            </p:nvCxnSpPr>
            <p:spPr bwMode="auto">
              <a:xfrm flipV="1">
                <a:off x="1054095" y="2336802"/>
                <a:ext cx="355606" cy="228601"/>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87" name="Straight Connector 409"/>
              <p:cNvCxnSpPr>
                <a:cxnSpLocks noChangeShapeType="1"/>
              </p:cNvCxnSpPr>
              <p:nvPr/>
            </p:nvCxnSpPr>
            <p:spPr bwMode="auto">
              <a:xfrm flipV="1">
                <a:off x="1464732" y="2324103"/>
                <a:ext cx="355606" cy="228601"/>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88" name="Straight Connector 410"/>
              <p:cNvCxnSpPr>
                <a:cxnSpLocks noChangeAspect="1"/>
              </p:cNvCxnSpPr>
              <p:nvPr/>
            </p:nvCxnSpPr>
            <p:spPr bwMode="auto">
              <a:xfrm flipV="1">
                <a:off x="1888068" y="2328336"/>
                <a:ext cx="369830" cy="237745"/>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89" name="Straight Connector 411"/>
              <p:cNvCxnSpPr>
                <a:cxnSpLocks noChangeAspect="1"/>
              </p:cNvCxnSpPr>
              <p:nvPr/>
            </p:nvCxnSpPr>
            <p:spPr bwMode="auto">
              <a:xfrm rot="16200000" flipH="1">
                <a:off x="1557515" y="2368895"/>
                <a:ext cx="184550" cy="140734"/>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90" name="Straight Connector 412"/>
              <p:cNvCxnSpPr>
                <a:cxnSpLocks noChangeAspect="1"/>
              </p:cNvCxnSpPr>
              <p:nvPr/>
            </p:nvCxnSpPr>
            <p:spPr bwMode="auto">
              <a:xfrm rot="16200000" flipH="1">
                <a:off x="1971028" y="2371556"/>
                <a:ext cx="195944" cy="149422"/>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sp>
            <p:nvSpPr>
              <p:cNvPr id="91" name="Oval 413"/>
              <p:cNvSpPr>
                <a:spLocks noChangeArrowheads="1"/>
              </p:cNvSpPr>
              <p:nvPr/>
            </p:nvSpPr>
            <p:spPr bwMode="auto">
              <a:xfrm>
                <a:off x="1147233" y="2366439"/>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sp>
            <p:nvSpPr>
              <p:cNvPr id="92" name="Oval 414"/>
              <p:cNvSpPr>
                <a:spLocks noChangeArrowheads="1"/>
              </p:cNvSpPr>
              <p:nvPr/>
            </p:nvSpPr>
            <p:spPr bwMode="auto">
              <a:xfrm>
                <a:off x="1570569" y="2362200"/>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sp>
            <p:nvSpPr>
              <p:cNvPr id="93" name="Oval 415"/>
              <p:cNvSpPr>
                <a:spLocks noChangeArrowheads="1"/>
              </p:cNvSpPr>
              <p:nvPr/>
            </p:nvSpPr>
            <p:spPr bwMode="auto">
              <a:xfrm>
                <a:off x="1989672" y="2370660"/>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grpSp>
        <p:grpSp>
          <p:nvGrpSpPr>
            <p:cNvPr id="40" name="Group 73"/>
            <p:cNvGrpSpPr>
              <a:grpSpLocks/>
            </p:cNvGrpSpPr>
            <p:nvPr/>
          </p:nvGrpSpPr>
          <p:grpSpPr bwMode="auto">
            <a:xfrm flipH="1">
              <a:off x="984025" y="2098960"/>
              <a:ext cx="824786" cy="296545"/>
              <a:chOff x="842427" y="2142066"/>
              <a:chExt cx="1621329" cy="601134"/>
            </a:xfrm>
          </p:grpSpPr>
          <p:sp>
            <p:nvSpPr>
              <p:cNvPr id="60" name="Oval 382"/>
              <p:cNvSpPr>
                <a:spLocks noChangeArrowheads="1"/>
              </p:cNvSpPr>
              <p:nvPr/>
            </p:nvSpPr>
            <p:spPr bwMode="auto">
              <a:xfrm>
                <a:off x="977901" y="2158998"/>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61" name="Oval 383"/>
              <p:cNvSpPr>
                <a:spLocks noChangeArrowheads="1"/>
              </p:cNvSpPr>
              <p:nvPr/>
            </p:nvSpPr>
            <p:spPr bwMode="auto">
              <a:xfrm>
                <a:off x="1388532" y="2158998"/>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62" name="Oval 384"/>
              <p:cNvSpPr>
                <a:spLocks noChangeArrowheads="1"/>
              </p:cNvSpPr>
              <p:nvPr/>
            </p:nvSpPr>
            <p:spPr bwMode="auto">
              <a:xfrm>
                <a:off x="1807611" y="2150532"/>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63" name="Oval 385"/>
              <p:cNvSpPr>
                <a:spLocks noChangeArrowheads="1"/>
              </p:cNvSpPr>
              <p:nvPr/>
            </p:nvSpPr>
            <p:spPr bwMode="auto">
              <a:xfrm>
                <a:off x="2235156" y="2142066"/>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64" name="Oval 386"/>
              <p:cNvSpPr>
                <a:spLocks noChangeArrowheads="1"/>
              </p:cNvSpPr>
              <p:nvPr/>
            </p:nvSpPr>
            <p:spPr bwMode="auto">
              <a:xfrm>
                <a:off x="2103969" y="2514600"/>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65" name="Oval 387"/>
              <p:cNvSpPr>
                <a:spLocks noChangeArrowheads="1"/>
              </p:cNvSpPr>
              <p:nvPr/>
            </p:nvSpPr>
            <p:spPr bwMode="auto">
              <a:xfrm>
                <a:off x="1676400"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66" name="Oval 388"/>
              <p:cNvSpPr>
                <a:spLocks noChangeArrowheads="1"/>
              </p:cNvSpPr>
              <p:nvPr/>
            </p:nvSpPr>
            <p:spPr bwMode="auto">
              <a:xfrm>
                <a:off x="1248831"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sp>
            <p:nvSpPr>
              <p:cNvPr id="67" name="Oval 389"/>
              <p:cNvSpPr>
                <a:spLocks noChangeArrowheads="1"/>
              </p:cNvSpPr>
              <p:nvPr/>
            </p:nvSpPr>
            <p:spPr bwMode="auto">
              <a:xfrm>
                <a:off x="842427" y="2506134"/>
                <a:ext cx="228600" cy="228600"/>
              </a:xfrm>
              <a:prstGeom prst="ellipse">
                <a:avLst/>
              </a:prstGeom>
              <a:solidFill>
                <a:srgbClr val="FF0000"/>
              </a:solidFill>
              <a:ln w="9525">
                <a:solidFill>
                  <a:schemeClr val="tx1"/>
                </a:solidFill>
                <a:round/>
                <a:headEnd/>
                <a:tailEnd/>
              </a:ln>
            </p:spPr>
            <p:txBody>
              <a:bodyPr/>
              <a:lstStyle/>
              <a:p>
                <a:endParaRPr lang="en-US">
                  <a:solidFill>
                    <a:srgbClr val="000080"/>
                  </a:solidFill>
                  <a:latin typeface="Calibri"/>
                </a:endParaRPr>
              </a:p>
            </p:txBody>
          </p:sp>
          <p:cxnSp>
            <p:nvCxnSpPr>
              <p:cNvPr id="68" name="Straight Connector 390"/>
              <p:cNvCxnSpPr>
                <a:cxnSpLocks noChangeShapeType="1"/>
              </p:cNvCxnSpPr>
              <p:nvPr/>
            </p:nvCxnSpPr>
            <p:spPr bwMode="auto">
              <a:xfrm rot="16200000" flipH="1">
                <a:off x="1145505" y="2385870"/>
                <a:ext cx="160480" cy="122377"/>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69" name="Straight Connector 391"/>
              <p:cNvCxnSpPr>
                <a:cxnSpLocks noChangeShapeType="1"/>
              </p:cNvCxnSpPr>
              <p:nvPr/>
            </p:nvCxnSpPr>
            <p:spPr bwMode="auto">
              <a:xfrm flipV="1">
                <a:off x="1054095" y="2336802"/>
                <a:ext cx="355606" cy="228601"/>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70" name="Straight Connector 392"/>
              <p:cNvCxnSpPr>
                <a:cxnSpLocks noChangeShapeType="1"/>
              </p:cNvCxnSpPr>
              <p:nvPr/>
            </p:nvCxnSpPr>
            <p:spPr bwMode="auto">
              <a:xfrm flipV="1">
                <a:off x="1464732" y="2324103"/>
                <a:ext cx="355606" cy="228601"/>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71" name="Straight Connector 393"/>
              <p:cNvCxnSpPr>
                <a:cxnSpLocks noChangeAspect="1"/>
              </p:cNvCxnSpPr>
              <p:nvPr/>
            </p:nvCxnSpPr>
            <p:spPr bwMode="auto">
              <a:xfrm flipV="1">
                <a:off x="1888068" y="2328336"/>
                <a:ext cx="369830" cy="237745"/>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72" name="Straight Connector 394"/>
              <p:cNvCxnSpPr>
                <a:cxnSpLocks noChangeAspect="1"/>
              </p:cNvCxnSpPr>
              <p:nvPr/>
            </p:nvCxnSpPr>
            <p:spPr bwMode="auto">
              <a:xfrm rot="16200000" flipH="1">
                <a:off x="1557515" y="2368895"/>
                <a:ext cx="184550" cy="140734"/>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cxnSp>
            <p:nvCxnSpPr>
              <p:cNvPr id="73" name="Straight Connector 395"/>
              <p:cNvCxnSpPr>
                <a:cxnSpLocks noChangeAspect="1"/>
              </p:cNvCxnSpPr>
              <p:nvPr/>
            </p:nvCxnSpPr>
            <p:spPr bwMode="auto">
              <a:xfrm rot="16200000" flipH="1">
                <a:off x="1971028" y="2371556"/>
                <a:ext cx="195944" cy="149422"/>
              </a:xfrm>
              <a:prstGeom prst="line">
                <a:avLst/>
              </a:prstGeom>
              <a:noFill/>
              <a:ln w="57150">
                <a:solidFill>
                  <a:srgbClr val="000080"/>
                </a:solidFill>
                <a:round/>
                <a:headEnd/>
                <a:tailEnd/>
              </a:ln>
              <a:extLst>
                <a:ext uri="{909E8E84-426E-40DD-AFC4-6F175D3DCCD1}">
                  <a14:hiddenFill xmlns:a14="http://schemas.microsoft.com/office/drawing/2010/main">
                    <a:noFill/>
                  </a14:hiddenFill>
                </a:ext>
              </a:extLst>
            </p:spPr>
          </p:cxnSp>
          <p:sp>
            <p:nvSpPr>
              <p:cNvPr id="74" name="Oval 396"/>
              <p:cNvSpPr>
                <a:spLocks noChangeArrowheads="1"/>
              </p:cNvSpPr>
              <p:nvPr/>
            </p:nvSpPr>
            <p:spPr bwMode="auto">
              <a:xfrm>
                <a:off x="1147233" y="2366439"/>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sp>
            <p:nvSpPr>
              <p:cNvPr id="75" name="Oval 397"/>
              <p:cNvSpPr>
                <a:spLocks noChangeArrowheads="1"/>
              </p:cNvSpPr>
              <p:nvPr/>
            </p:nvSpPr>
            <p:spPr bwMode="auto">
              <a:xfrm>
                <a:off x="1570569" y="2362200"/>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sp>
            <p:nvSpPr>
              <p:cNvPr id="76" name="Oval 398"/>
              <p:cNvSpPr>
                <a:spLocks noChangeArrowheads="1"/>
              </p:cNvSpPr>
              <p:nvPr/>
            </p:nvSpPr>
            <p:spPr bwMode="auto">
              <a:xfrm>
                <a:off x="1989672" y="2370660"/>
                <a:ext cx="152400" cy="152400"/>
              </a:xfrm>
              <a:prstGeom prst="ellipse">
                <a:avLst/>
              </a:prstGeom>
              <a:solidFill>
                <a:srgbClr val="000080"/>
              </a:solidFill>
              <a:ln w="9525">
                <a:solidFill>
                  <a:schemeClr val="tx1"/>
                </a:solidFill>
                <a:round/>
                <a:headEnd/>
                <a:tailEnd/>
              </a:ln>
            </p:spPr>
            <p:txBody>
              <a:bodyPr/>
              <a:lstStyle/>
              <a:p>
                <a:endParaRPr lang="en-US">
                  <a:solidFill>
                    <a:srgbClr val="000080"/>
                  </a:solidFill>
                  <a:latin typeface="Calibri"/>
                </a:endParaRPr>
              </a:p>
            </p:txBody>
          </p:sp>
        </p:grpSp>
        <p:sp>
          <p:nvSpPr>
            <p:cNvPr id="41" name="Oval 372"/>
            <p:cNvSpPr>
              <a:spLocks noChangeArrowheads="1"/>
            </p:cNvSpPr>
            <p:nvPr/>
          </p:nvSpPr>
          <p:spPr bwMode="auto">
            <a:xfrm>
              <a:off x="1146326" y="2439765"/>
              <a:ext cx="78199" cy="75243"/>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2" name="Oval 373"/>
            <p:cNvSpPr>
              <a:spLocks noChangeArrowheads="1"/>
            </p:cNvSpPr>
            <p:nvPr/>
          </p:nvSpPr>
          <p:spPr bwMode="auto">
            <a:xfrm>
              <a:off x="1366170" y="2442716"/>
              <a:ext cx="78200" cy="75243"/>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3" name="Oval 374"/>
            <p:cNvSpPr>
              <a:spLocks noChangeArrowheads="1"/>
            </p:cNvSpPr>
            <p:nvPr/>
          </p:nvSpPr>
          <p:spPr bwMode="auto">
            <a:xfrm>
              <a:off x="1581588" y="2442716"/>
              <a:ext cx="78200" cy="75243"/>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4" name="Oval 375"/>
            <p:cNvSpPr>
              <a:spLocks noChangeArrowheads="1"/>
            </p:cNvSpPr>
            <p:nvPr/>
          </p:nvSpPr>
          <p:spPr bwMode="auto">
            <a:xfrm>
              <a:off x="1439944" y="2430913"/>
              <a:ext cx="78200" cy="75243"/>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5" name="Oval 376"/>
            <p:cNvSpPr>
              <a:spLocks noChangeArrowheads="1"/>
            </p:cNvSpPr>
            <p:nvPr/>
          </p:nvSpPr>
          <p:spPr bwMode="auto">
            <a:xfrm>
              <a:off x="1574212" y="2895649"/>
              <a:ext cx="76724" cy="75242"/>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6" name="Oval 377"/>
            <p:cNvSpPr>
              <a:spLocks noChangeArrowheads="1"/>
            </p:cNvSpPr>
            <p:nvPr/>
          </p:nvSpPr>
          <p:spPr bwMode="auto">
            <a:xfrm>
              <a:off x="1150752" y="2903025"/>
              <a:ext cx="78200" cy="75243"/>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7" name="Oval 378"/>
            <p:cNvSpPr>
              <a:spLocks noChangeArrowheads="1"/>
            </p:cNvSpPr>
            <p:nvPr/>
          </p:nvSpPr>
          <p:spPr bwMode="auto">
            <a:xfrm>
              <a:off x="1379450" y="2891222"/>
              <a:ext cx="78199" cy="75243"/>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8" name="Oval 379"/>
            <p:cNvSpPr>
              <a:spLocks noChangeArrowheads="1"/>
            </p:cNvSpPr>
            <p:nvPr/>
          </p:nvSpPr>
          <p:spPr bwMode="auto">
            <a:xfrm>
              <a:off x="1361744" y="2928106"/>
              <a:ext cx="78199" cy="75242"/>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49" name="Oval 380"/>
            <p:cNvSpPr>
              <a:spLocks noChangeArrowheads="1"/>
            </p:cNvSpPr>
            <p:nvPr/>
          </p:nvSpPr>
          <p:spPr bwMode="auto">
            <a:xfrm>
              <a:off x="1295348" y="2895649"/>
              <a:ext cx="78200" cy="75242"/>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50" name="Oval 381"/>
            <p:cNvSpPr>
              <a:spLocks noChangeArrowheads="1"/>
            </p:cNvSpPr>
            <p:nvPr/>
          </p:nvSpPr>
          <p:spPr bwMode="auto">
            <a:xfrm>
              <a:off x="1369121" y="2401406"/>
              <a:ext cx="76724" cy="75243"/>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cxnSp>
          <p:nvCxnSpPr>
            <p:cNvPr id="51" name="Straight Arrow Connector 437"/>
            <p:cNvCxnSpPr>
              <a:cxnSpLocks noChangeShapeType="1"/>
            </p:cNvCxnSpPr>
            <p:nvPr/>
          </p:nvCxnSpPr>
          <p:spPr bwMode="auto">
            <a:xfrm>
              <a:off x="1940128" y="2631561"/>
              <a:ext cx="554776" cy="1476"/>
            </a:xfrm>
            <a:prstGeom prst="straightConnector1">
              <a:avLst/>
            </a:prstGeom>
            <a:noFill/>
            <a:ln w="9525">
              <a:solidFill>
                <a:schemeClr val="tx1"/>
              </a:solidFill>
              <a:round/>
              <a:headEnd type="arrow" w="med" len="med"/>
              <a:tailEnd/>
            </a:ln>
            <a:extLst>
              <a:ext uri="{909E8E84-426E-40DD-AFC4-6F175D3DCCD1}">
                <a14:hiddenFill xmlns:a14="http://schemas.microsoft.com/office/drawing/2010/main">
                  <a:noFill/>
                </a14:hiddenFill>
              </a:ext>
            </a:extLst>
          </p:spPr>
        </p:cxnSp>
        <p:sp>
          <p:nvSpPr>
            <p:cNvPr id="52" name="Oval 440"/>
            <p:cNvSpPr>
              <a:spLocks noChangeArrowheads="1"/>
            </p:cNvSpPr>
            <p:nvPr/>
          </p:nvSpPr>
          <p:spPr bwMode="auto">
            <a:xfrm>
              <a:off x="2429983" y="2482551"/>
              <a:ext cx="84101" cy="81144"/>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53" name="Oval 441"/>
            <p:cNvSpPr>
              <a:spLocks noChangeArrowheads="1"/>
            </p:cNvSpPr>
            <p:nvPr/>
          </p:nvSpPr>
          <p:spPr bwMode="auto">
            <a:xfrm>
              <a:off x="1956357" y="2405832"/>
              <a:ext cx="84102" cy="81144"/>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54" name="Oval 438"/>
            <p:cNvSpPr>
              <a:spLocks noChangeArrowheads="1"/>
            </p:cNvSpPr>
            <p:nvPr/>
          </p:nvSpPr>
          <p:spPr bwMode="auto">
            <a:xfrm>
              <a:off x="2272107" y="2329114"/>
              <a:ext cx="84102" cy="81144"/>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55" name="Oval 442"/>
            <p:cNvSpPr>
              <a:spLocks noChangeArrowheads="1"/>
            </p:cNvSpPr>
            <p:nvPr/>
          </p:nvSpPr>
          <p:spPr bwMode="auto">
            <a:xfrm>
              <a:off x="2109806" y="2175678"/>
              <a:ext cx="84102" cy="81144"/>
            </a:xfrm>
            <a:prstGeom prst="ellipse">
              <a:avLst/>
            </a:prstGeom>
            <a:solidFill>
              <a:srgbClr val="FFFF66"/>
            </a:solidFill>
            <a:ln w="9525">
              <a:solidFill>
                <a:schemeClr val="tx1"/>
              </a:solidFill>
              <a:round/>
              <a:headEnd/>
              <a:tailEnd/>
            </a:ln>
          </p:spPr>
          <p:txBody>
            <a:bodyPr/>
            <a:lstStyle/>
            <a:p>
              <a:endParaRPr lang="en-US">
                <a:solidFill>
                  <a:srgbClr val="000080"/>
                </a:solidFill>
                <a:latin typeface="Calibri"/>
              </a:endParaRPr>
            </a:p>
          </p:txBody>
        </p:sp>
        <p:sp>
          <p:nvSpPr>
            <p:cNvPr id="56" name="Rectangle 987"/>
            <p:cNvSpPr>
              <a:spLocks noChangeArrowheads="1"/>
            </p:cNvSpPr>
            <p:nvPr/>
          </p:nvSpPr>
          <p:spPr bwMode="auto">
            <a:xfrm>
              <a:off x="1822090" y="1927819"/>
              <a:ext cx="100332" cy="1476825"/>
            </a:xfrm>
            <a:prstGeom prst="rect">
              <a:avLst/>
            </a:pr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57" name="Rectangle 988"/>
            <p:cNvSpPr>
              <a:spLocks noChangeArrowheads="1"/>
            </p:cNvSpPr>
            <p:nvPr/>
          </p:nvSpPr>
          <p:spPr bwMode="auto">
            <a:xfrm>
              <a:off x="2533265" y="1927819"/>
              <a:ext cx="107709" cy="1476825"/>
            </a:xfrm>
            <a:prstGeom prst="rect">
              <a:avLst/>
            </a:prstGeom>
            <a:solidFill>
              <a:schemeClr val="accent1"/>
            </a:solidFill>
            <a:ln w="9525">
              <a:solidFill>
                <a:schemeClr val="tx1"/>
              </a:solidFill>
              <a:round/>
              <a:headEnd/>
              <a:tailEnd/>
            </a:ln>
          </p:spPr>
          <p:txBody>
            <a:bodyPr/>
            <a:lstStyle/>
            <a:p>
              <a:endParaRPr lang="en-US">
                <a:solidFill>
                  <a:srgbClr val="000080"/>
                </a:solidFill>
                <a:latin typeface="Calibri"/>
              </a:endParaRPr>
            </a:p>
          </p:txBody>
        </p:sp>
        <p:sp>
          <p:nvSpPr>
            <p:cNvPr id="58" name="TextBox 129"/>
            <p:cNvSpPr txBox="1">
              <a:spLocks noChangeArrowheads="1"/>
            </p:cNvSpPr>
            <p:nvPr/>
          </p:nvSpPr>
          <p:spPr bwMode="auto">
            <a:xfrm>
              <a:off x="1944553" y="2799749"/>
              <a:ext cx="747038" cy="423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MS PGothic" charset="0"/>
                  <a:cs typeface="MS PGothic" charset="0"/>
                </a:defRPr>
              </a:lvl1pPr>
              <a:lvl2pPr marL="742950" indent="-285750" eaLnBrk="0" hangingPunct="0">
                <a:defRPr sz="2400">
                  <a:solidFill>
                    <a:schemeClr val="tx1"/>
                  </a:solidFill>
                  <a:latin typeface="Calibri" charset="0"/>
                  <a:ea typeface="MS PGothic" charset="0"/>
                  <a:cs typeface="MS PGothic" charset="0"/>
                </a:defRPr>
              </a:lvl2pPr>
              <a:lvl3pPr marL="1143000" indent="-228600" eaLnBrk="0" hangingPunct="0">
                <a:defRPr sz="2400">
                  <a:solidFill>
                    <a:schemeClr val="tx1"/>
                  </a:solidFill>
                  <a:latin typeface="Calibri" charset="0"/>
                  <a:ea typeface="MS PGothic" charset="0"/>
                  <a:cs typeface="MS PGothic" charset="0"/>
                </a:defRPr>
              </a:lvl3pPr>
              <a:lvl4pPr marL="1600200" indent="-228600" eaLnBrk="0" hangingPunct="0">
                <a:defRPr sz="2400">
                  <a:solidFill>
                    <a:schemeClr val="tx1"/>
                  </a:solidFill>
                  <a:latin typeface="Calibri" charset="0"/>
                  <a:ea typeface="MS PGothic" charset="0"/>
                  <a:cs typeface="MS PGothic" charset="0"/>
                </a:defRPr>
              </a:lvl4pPr>
              <a:lvl5pPr marL="2057400" indent="-228600" eaLnBrk="0" hangingPunct="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eaLnBrk="1" hangingPunct="1"/>
              <a:r>
                <a:rPr lang="en-US" sz="1600" dirty="0">
                  <a:solidFill>
                    <a:srgbClr val="000080"/>
                  </a:solidFill>
                  <a:latin typeface="Arial" charset="0"/>
                </a:rPr>
                <a:t>ions</a:t>
              </a:r>
            </a:p>
          </p:txBody>
        </p:sp>
        <p:pic>
          <p:nvPicPr>
            <p:cNvPr id="59" name="Picture 58" descr="ChevyVolt2-20-13.jpg"/>
            <p:cNvPicPr>
              <a:picLocks noChangeAspect="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00200" y="955958"/>
              <a:ext cx="1219200" cy="809341"/>
            </a:xfrm>
            <a:prstGeom prst="rect">
              <a:avLst/>
            </a:prstGeom>
          </p:spPr>
        </p:pic>
      </p:grpSp>
      <p:pic>
        <p:nvPicPr>
          <p:cNvPr id="154" name="Picture 153" descr="ANL_V_White8-13.jpg"/>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97755" y="6055084"/>
            <a:ext cx="830639" cy="762656"/>
          </a:xfrm>
          <a:prstGeom prst="rect">
            <a:avLst/>
          </a:prstGeom>
        </p:spPr>
      </p:pic>
    </p:spTree>
    <p:extLst>
      <p:ext uri="{BB962C8B-B14F-4D97-AF65-F5344CB8AC3E}">
        <p14:creationId xmlns:p14="http://schemas.microsoft.com/office/powerpoint/2010/main" val="4339375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JCESR: Focused on Beyond Li-ion Technologies</a:t>
            </a:r>
            <a:br>
              <a:rPr lang="en-US" dirty="0" smtClean="0"/>
            </a:br>
            <a:endParaRPr lang="en-US" sz="2000"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6</a:t>
            </a:fld>
            <a:endParaRPr lang="en-US" dirty="0"/>
          </a:p>
        </p:txBody>
      </p:sp>
      <p:grpSp>
        <p:nvGrpSpPr>
          <p:cNvPr id="29" name="Group 28"/>
          <p:cNvGrpSpPr/>
          <p:nvPr/>
        </p:nvGrpSpPr>
        <p:grpSpPr>
          <a:xfrm>
            <a:off x="1695020" y="2557112"/>
            <a:ext cx="5959172" cy="1617008"/>
            <a:chOff x="241191" y="2534012"/>
            <a:chExt cx="5959172" cy="1617008"/>
          </a:xfrm>
        </p:grpSpPr>
        <p:pic>
          <p:nvPicPr>
            <p:cNvPr id="31" name="Picture 30" descr="glow-deployment.png"/>
            <p:cNvPicPr>
              <a:picLocks noChangeAspect="1"/>
            </p:cNvPicPr>
            <p:nvPr/>
          </p:nvPicPr>
          <p:blipFill>
            <a:blip r:embed="rId2">
              <a:duotone>
                <a:prstClr val="black"/>
                <a:srgbClr val="FFFF6C">
                  <a:tint val="45000"/>
                  <a:satMod val="400000"/>
                </a:srgbClr>
              </a:duotone>
              <a:extLst>
                <a:ext uri="{BEBA8EAE-BF5A-486C-A8C5-ECC9F3942E4B}">
                  <a14:imgProps xmlns:a14="http://schemas.microsoft.com/office/drawing/2010/main">
                    <a14:imgLayer r:embed="rId3">
                      <a14:imgEffect>
                        <a14:artisticPhotocopy/>
                      </a14:imgEffect>
                      <a14:imgEffect>
                        <a14:sharpenSoften amount="50000"/>
                      </a14:imgEffect>
                      <a14:imgEffect>
                        <a14:colorTemperature colorTemp="11200"/>
                      </a14:imgEffect>
                      <a14:imgEffect>
                        <a14:saturation sat="400000"/>
                      </a14:imgEffect>
                      <a14:imgEffect>
                        <a14:brightnessContrast contrast="20000"/>
                      </a14:imgEffect>
                    </a14:imgLayer>
                  </a14:imgProps>
                </a:ext>
              </a:extLst>
            </a:blip>
            <a:stretch>
              <a:fillRect/>
            </a:stretch>
          </p:blipFill>
          <p:spPr>
            <a:xfrm>
              <a:off x="4870861" y="2863794"/>
              <a:ext cx="1329502" cy="980724"/>
            </a:xfrm>
            <a:prstGeom prst="rect">
              <a:avLst/>
            </a:prstGeom>
            <a:solidFill>
              <a:srgbClr val="FFFFFF"/>
            </a:solidFill>
          </p:spPr>
        </p:pic>
        <p:sp>
          <p:nvSpPr>
            <p:cNvPr id="32" name="Pentagon 31"/>
            <p:cNvSpPr/>
            <p:nvPr/>
          </p:nvSpPr>
          <p:spPr>
            <a:xfrm>
              <a:off x="3760244" y="2874371"/>
              <a:ext cx="1406082" cy="920231"/>
            </a:xfrm>
            <a:prstGeom prst="homePlate">
              <a:avLst>
                <a:gd name="adj" fmla="val 24657"/>
              </a:avLst>
            </a:prstGeom>
            <a:solidFill>
              <a:srgbClr val="5E3E7B"/>
            </a:solidFill>
            <a:ln>
              <a:noFill/>
            </a:ln>
            <a:effectLst/>
          </p:spPr>
          <p:style>
            <a:lnRef idx="1">
              <a:schemeClr val="accent4"/>
            </a:lnRef>
            <a:fillRef idx="3">
              <a:schemeClr val="accent4"/>
            </a:fillRef>
            <a:effectRef idx="2">
              <a:schemeClr val="accent4"/>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3" name="Rectangle 32"/>
            <p:cNvSpPr/>
            <p:nvPr/>
          </p:nvSpPr>
          <p:spPr>
            <a:xfrm>
              <a:off x="268406" y="2874372"/>
              <a:ext cx="2634636" cy="283634"/>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4" name="Rectangle 33"/>
            <p:cNvSpPr/>
            <p:nvPr/>
          </p:nvSpPr>
          <p:spPr>
            <a:xfrm>
              <a:off x="785248" y="2918491"/>
              <a:ext cx="1947614" cy="184666"/>
            </a:xfrm>
            <a:prstGeom prst="rect">
              <a:avLst/>
            </a:prstGeom>
            <a:effectLst>
              <a:outerShdw blurRad="63500" dist="25400" dir="2700000" algn="br">
                <a:srgbClr val="000000">
                  <a:alpha val="78000"/>
                </a:srgbClr>
              </a:outerShdw>
            </a:effectLst>
          </p:spPr>
          <p:txBody>
            <a:bodyPr wrap="square" lIns="0" tIns="0" rIns="0" bIns="0">
              <a:spAutoFit/>
            </a:bodyPr>
            <a:lstStyle/>
            <a:p>
              <a:pPr fontAlgn="auto">
                <a:spcBef>
                  <a:spcPts val="0"/>
                </a:spcBef>
                <a:spcAft>
                  <a:spcPts val="0"/>
                </a:spcAft>
              </a:pPr>
              <a:r>
                <a:rPr lang="en-US" sz="1200" dirty="0" smtClean="0">
                  <a:solidFill>
                    <a:prstClr val="white"/>
                  </a:solidFill>
                  <a:latin typeface="Arial"/>
                  <a:ea typeface="+mn-ea"/>
                  <a:cs typeface="Arial"/>
                </a:rPr>
                <a:t>Multivalent Intercalation </a:t>
              </a:r>
              <a:endParaRPr lang="en-GB" sz="1200" dirty="0">
                <a:solidFill>
                  <a:prstClr val="white"/>
                </a:solidFill>
                <a:latin typeface="Arial"/>
                <a:ea typeface="+mn-ea"/>
                <a:cs typeface="Arial"/>
              </a:endParaRPr>
            </a:p>
          </p:txBody>
        </p:sp>
        <p:sp>
          <p:nvSpPr>
            <p:cNvPr id="35" name="Rectangle 34"/>
            <p:cNvSpPr/>
            <p:nvPr/>
          </p:nvSpPr>
          <p:spPr>
            <a:xfrm>
              <a:off x="268406" y="3189519"/>
              <a:ext cx="2634636" cy="283634"/>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6" name="Rectangle 35"/>
            <p:cNvSpPr/>
            <p:nvPr/>
          </p:nvSpPr>
          <p:spPr>
            <a:xfrm>
              <a:off x="785248" y="3233638"/>
              <a:ext cx="1947614" cy="184666"/>
            </a:xfrm>
            <a:prstGeom prst="rect">
              <a:avLst/>
            </a:prstGeom>
            <a:effectLst>
              <a:outerShdw blurRad="63500" dist="25400" dir="2700000" algn="br">
                <a:srgbClr val="000000">
                  <a:alpha val="78000"/>
                </a:srgbClr>
              </a:outerShdw>
            </a:effectLst>
          </p:spPr>
          <p:txBody>
            <a:bodyPr wrap="square" lIns="0" tIns="0" rIns="0" bIns="0">
              <a:spAutoFit/>
            </a:bodyPr>
            <a:lstStyle/>
            <a:p>
              <a:pPr fontAlgn="auto">
                <a:spcBef>
                  <a:spcPts val="0"/>
                </a:spcBef>
                <a:spcAft>
                  <a:spcPts val="0"/>
                </a:spcAft>
              </a:pPr>
              <a:r>
                <a:rPr lang="en-US" sz="1200" dirty="0" smtClean="0">
                  <a:solidFill>
                    <a:prstClr val="white"/>
                  </a:solidFill>
                  <a:latin typeface="Arial"/>
                  <a:ea typeface="+mn-ea"/>
                  <a:cs typeface="Arial"/>
                </a:rPr>
                <a:t>Chemical Transformation</a:t>
              </a:r>
              <a:endParaRPr lang="en-GB" sz="1200" dirty="0">
                <a:solidFill>
                  <a:prstClr val="white"/>
                </a:solidFill>
                <a:latin typeface="Arial"/>
                <a:ea typeface="+mn-ea"/>
                <a:cs typeface="Arial"/>
              </a:endParaRPr>
            </a:p>
          </p:txBody>
        </p:sp>
        <p:sp>
          <p:nvSpPr>
            <p:cNvPr id="37" name="Rectangle 36"/>
            <p:cNvSpPr/>
            <p:nvPr/>
          </p:nvSpPr>
          <p:spPr>
            <a:xfrm>
              <a:off x="268406" y="3510969"/>
              <a:ext cx="2634636" cy="283634"/>
            </a:xfrm>
            <a:prstGeom prst="rect">
              <a:avLst/>
            </a:prstGeom>
            <a:solidFill>
              <a:srgbClr val="FF494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38" name="Rectangle 37"/>
            <p:cNvSpPr/>
            <p:nvPr/>
          </p:nvSpPr>
          <p:spPr>
            <a:xfrm>
              <a:off x="785248" y="3555088"/>
              <a:ext cx="1947614" cy="184666"/>
            </a:xfrm>
            <a:prstGeom prst="rect">
              <a:avLst/>
            </a:prstGeom>
            <a:effectLst>
              <a:outerShdw blurRad="63500" dist="25400" dir="2700000" algn="br">
                <a:srgbClr val="000000">
                  <a:alpha val="78000"/>
                </a:srgbClr>
              </a:outerShdw>
            </a:effectLst>
          </p:spPr>
          <p:txBody>
            <a:bodyPr wrap="square" lIns="0" tIns="0" rIns="0" bIns="0">
              <a:spAutoFit/>
            </a:bodyPr>
            <a:lstStyle/>
            <a:p>
              <a:pPr fontAlgn="auto">
                <a:spcBef>
                  <a:spcPts val="0"/>
                </a:spcBef>
                <a:spcAft>
                  <a:spcPts val="0"/>
                </a:spcAft>
              </a:pPr>
              <a:r>
                <a:rPr lang="en-US" sz="1200" dirty="0" smtClean="0">
                  <a:solidFill>
                    <a:prstClr val="white"/>
                  </a:solidFill>
                  <a:latin typeface="Arial"/>
                  <a:ea typeface="+mn-ea"/>
                  <a:cs typeface="Arial"/>
                </a:rPr>
                <a:t>Non-Aqueous </a:t>
              </a:r>
              <a:r>
                <a:rPr lang="en-US" sz="1200" dirty="0" err="1" smtClean="0">
                  <a:solidFill>
                    <a:prstClr val="white"/>
                  </a:solidFill>
                  <a:latin typeface="Arial"/>
                  <a:ea typeface="+mn-ea"/>
                  <a:cs typeface="Arial"/>
                </a:rPr>
                <a:t>Redox</a:t>
              </a:r>
              <a:r>
                <a:rPr lang="en-US" sz="1200" dirty="0" smtClean="0">
                  <a:solidFill>
                    <a:prstClr val="white"/>
                  </a:solidFill>
                  <a:latin typeface="Arial"/>
                  <a:ea typeface="+mn-ea"/>
                  <a:cs typeface="Arial"/>
                </a:rPr>
                <a:t> Flow </a:t>
              </a:r>
              <a:endParaRPr lang="en-GB" sz="1200" dirty="0">
                <a:solidFill>
                  <a:prstClr val="white"/>
                </a:solidFill>
                <a:latin typeface="Arial"/>
                <a:ea typeface="+mn-ea"/>
                <a:cs typeface="Arial"/>
              </a:endParaRPr>
            </a:p>
          </p:txBody>
        </p:sp>
        <p:sp>
          <p:nvSpPr>
            <p:cNvPr id="39" name="Rectangle 38"/>
            <p:cNvSpPr/>
            <p:nvPr/>
          </p:nvSpPr>
          <p:spPr>
            <a:xfrm>
              <a:off x="268406" y="2534012"/>
              <a:ext cx="430049" cy="1617008"/>
            </a:xfrm>
            <a:prstGeom prst="rect">
              <a:avLst/>
            </a:prstGeom>
            <a:solidFill>
              <a:srgbClr val="FF494E"/>
            </a:solidFill>
            <a:ln>
              <a:noFill/>
            </a:ln>
            <a:effectLst>
              <a:outerShdw blurRad="50800" dist="381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fontAlgn="auto">
                <a:spcBef>
                  <a:spcPts val="0"/>
                </a:spcBef>
                <a:spcAft>
                  <a:spcPts val="0"/>
                </a:spcAft>
              </a:pPr>
              <a:endParaRPr lang="en-GB">
                <a:solidFill>
                  <a:prstClr val="white"/>
                </a:solidFill>
                <a:latin typeface="Lucida Sans Unicode"/>
              </a:endParaRPr>
            </a:p>
          </p:txBody>
        </p:sp>
        <p:sp>
          <p:nvSpPr>
            <p:cNvPr id="40" name="TextBox 39"/>
            <p:cNvSpPr txBox="1"/>
            <p:nvPr/>
          </p:nvSpPr>
          <p:spPr>
            <a:xfrm rot="16200000">
              <a:off x="-186937" y="3107625"/>
              <a:ext cx="1317922" cy="461665"/>
            </a:xfrm>
            <a:prstGeom prst="rect">
              <a:avLst/>
            </a:prstGeom>
            <a:noFill/>
            <a:effectLst>
              <a:outerShdw blurRad="63500" dist="25400" dir="2700000">
                <a:srgbClr val="000000">
                  <a:alpha val="78000"/>
                </a:srgbClr>
              </a:outerShdw>
            </a:effectLst>
          </p:spPr>
          <p:txBody>
            <a:bodyPr wrap="square" rtlCol="0">
              <a:spAutoFit/>
            </a:bodyPr>
            <a:lstStyle/>
            <a:p>
              <a:pPr algn="ctr" fontAlgn="auto">
                <a:spcBef>
                  <a:spcPts val="0"/>
                </a:spcBef>
                <a:spcAft>
                  <a:spcPts val="0"/>
                </a:spcAft>
              </a:pPr>
              <a:r>
                <a:rPr lang="en-GB" sz="1200" dirty="0" smtClean="0">
                  <a:solidFill>
                    <a:prstClr val="white"/>
                  </a:solidFill>
                  <a:latin typeface="Arial"/>
                  <a:ea typeface="+mn-ea"/>
                  <a:cs typeface="Arial"/>
                </a:rPr>
                <a:t>CROSSCUTING SCIENCE</a:t>
              </a:r>
            </a:p>
          </p:txBody>
        </p:sp>
        <p:sp>
          <p:nvSpPr>
            <p:cNvPr id="41" name="Oval 40"/>
            <p:cNvSpPr/>
            <p:nvPr/>
          </p:nvSpPr>
          <p:spPr>
            <a:xfrm>
              <a:off x="2587894" y="2716796"/>
              <a:ext cx="1487498" cy="1242502"/>
            </a:xfrm>
            <a:prstGeom prst="ellipse">
              <a:avLst/>
            </a:prstGeom>
            <a:solidFill>
              <a:srgbClr val="008080"/>
            </a:solidFill>
            <a:ln w="44450" cap="flat" cmpd="sng" algn="ctr">
              <a:solidFill>
                <a:srgbClr val="FFFFFF"/>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spAutoFit/>
            </a:bodyPr>
            <a:lstStyle/>
            <a:p>
              <a:pPr algn="ctr" fontAlgn="auto">
                <a:spcBef>
                  <a:spcPts val="0"/>
                </a:spcBef>
                <a:spcAft>
                  <a:spcPts val="0"/>
                </a:spcAft>
              </a:pPr>
              <a:endParaRPr lang="en-GB" dirty="0" smtClean="0">
                <a:solidFill>
                  <a:prstClr val="white"/>
                </a:solidFill>
                <a:latin typeface="Lucida Sans Unicode"/>
              </a:endParaRPr>
            </a:p>
          </p:txBody>
        </p:sp>
        <p:sp>
          <p:nvSpPr>
            <p:cNvPr id="42" name="Rectangle 41"/>
            <p:cNvSpPr/>
            <p:nvPr/>
          </p:nvSpPr>
          <p:spPr>
            <a:xfrm>
              <a:off x="2703186" y="3004423"/>
              <a:ext cx="1268811" cy="646331"/>
            </a:xfrm>
            <a:prstGeom prst="rect">
              <a:avLst/>
            </a:prstGeom>
            <a:effectLst>
              <a:outerShdw blurRad="63500" dist="25400" dir="2700000" algn="br">
                <a:srgbClr val="000000">
                  <a:alpha val="78000"/>
                </a:srgbClr>
              </a:outerShdw>
            </a:effectLst>
          </p:spPr>
          <p:txBody>
            <a:bodyPr wrap="square" lIns="0" tIns="0" rIns="0" bIns="0">
              <a:spAutoFit/>
            </a:bodyPr>
            <a:lstStyle/>
            <a:p>
              <a:pPr algn="ctr" fontAlgn="auto">
                <a:spcBef>
                  <a:spcPts val="0"/>
                </a:spcBef>
                <a:spcAft>
                  <a:spcPts val="0"/>
                </a:spcAft>
              </a:pPr>
              <a:r>
                <a:rPr lang="en-US" sz="1400" dirty="0" smtClean="0">
                  <a:solidFill>
                    <a:prstClr val="white"/>
                  </a:solidFill>
                  <a:latin typeface="Arial"/>
                  <a:ea typeface="+mn-ea"/>
                  <a:cs typeface="Arial"/>
                </a:rPr>
                <a:t>Systems </a:t>
              </a:r>
            </a:p>
            <a:p>
              <a:pPr algn="ctr" fontAlgn="auto">
                <a:spcBef>
                  <a:spcPts val="0"/>
                </a:spcBef>
                <a:spcAft>
                  <a:spcPts val="0"/>
                </a:spcAft>
              </a:pPr>
              <a:r>
                <a:rPr lang="en-US" sz="1400" dirty="0" smtClean="0">
                  <a:solidFill>
                    <a:prstClr val="white"/>
                  </a:solidFill>
                  <a:latin typeface="Arial"/>
                  <a:ea typeface="+mn-ea"/>
                  <a:cs typeface="Arial"/>
                </a:rPr>
                <a:t>Analysis</a:t>
              </a:r>
              <a:r>
                <a:rPr lang="en-US" sz="1400" dirty="0">
                  <a:solidFill>
                    <a:prstClr val="white"/>
                  </a:solidFill>
                  <a:latin typeface="Arial"/>
                  <a:cs typeface="Arial"/>
                </a:rPr>
                <a:t> </a:t>
              </a:r>
              <a:r>
                <a:rPr lang="en-US" sz="1400" dirty="0" smtClean="0">
                  <a:solidFill>
                    <a:prstClr val="white"/>
                  </a:solidFill>
                  <a:latin typeface="Arial"/>
                  <a:ea typeface="+mn-ea"/>
                  <a:cs typeface="Arial"/>
                </a:rPr>
                <a:t>and Translation</a:t>
              </a:r>
              <a:endParaRPr lang="en-GB" sz="1400" dirty="0">
                <a:solidFill>
                  <a:prstClr val="white"/>
                </a:solidFill>
                <a:latin typeface="Arial"/>
                <a:ea typeface="+mn-ea"/>
                <a:cs typeface="Arial"/>
              </a:endParaRPr>
            </a:p>
          </p:txBody>
        </p:sp>
        <p:sp>
          <p:nvSpPr>
            <p:cNvPr id="43" name="Rectangle 42"/>
            <p:cNvSpPr/>
            <p:nvPr/>
          </p:nvSpPr>
          <p:spPr>
            <a:xfrm>
              <a:off x="4060315" y="3002469"/>
              <a:ext cx="986778" cy="646331"/>
            </a:xfrm>
            <a:prstGeom prst="rect">
              <a:avLst/>
            </a:prstGeom>
            <a:effectLst>
              <a:outerShdw blurRad="63500" dist="25400" dir="2700000" algn="br">
                <a:srgbClr val="000000">
                  <a:alpha val="78000"/>
                </a:srgbClr>
              </a:outerShdw>
            </a:effectLst>
          </p:spPr>
          <p:txBody>
            <a:bodyPr wrap="square" lIns="0" tIns="0" rIns="0" bIns="0">
              <a:spAutoFit/>
            </a:bodyPr>
            <a:lstStyle/>
            <a:p>
              <a:pPr algn="ctr" fontAlgn="auto">
                <a:spcBef>
                  <a:spcPts val="0"/>
                </a:spcBef>
                <a:spcAft>
                  <a:spcPts val="0"/>
                </a:spcAft>
              </a:pPr>
              <a:r>
                <a:rPr lang="en-US" sz="1400" dirty="0" smtClean="0">
                  <a:solidFill>
                    <a:prstClr val="white"/>
                  </a:solidFill>
                  <a:latin typeface="Arial"/>
                  <a:ea typeface="+mn-ea"/>
                  <a:cs typeface="Arial"/>
                </a:rPr>
                <a:t>Cell Design</a:t>
              </a:r>
              <a:br>
                <a:rPr lang="en-US" sz="1400" dirty="0" smtClean="0">
                  <a:solidFill>
                    <a:prstClr val="white"/>
                  </a:solidFill>
                  <a:latin typeface="Arial"/>
                  <a:ea typeface="+mn-ea"/>
                  <a:cs typeface="Arial"/>
                </a:rPr>
              </a:br>
              <a:r>
                <a:rPr lang="en-US" sz="1400" dirty="0" smtClean="0">
                  <a:solidFill>
                    <a:prstClr val="white"/>
                  </a:solidFill>
                  <a:latin typeface="Arial"/>
                  <a:ea typeface="+mn-ea"/>
                  <a:cs typeface="Arial"/>
                </a:rPr>
                <a:t>and Prototyping</a:t>
              </a:r>
              <a:endParaRPr lang="en-GB" sz="1400" dirty="0">
                <a:solidFill>
                  <a:prstClr val="white"/>
                </a:solidFill>
                <a:latin typeface="Arial"/>
                <a:ea typeface="+mn-ea"/>
                <a:cs typeface="Arial"/>
              </a:endParaRPr>
            </a:p>
          </p:txBody>
        </p:sp>
        <p:grpSp>
          <p:nvGrpSpPr>
            <p:cNvPr id="44" name="Group 46"/>
            <p:cNvGrpSpPr/>
            <p:nvPr/>
          </p:nvGrpSpPr>
          <p:grpSpPr>
            <a:xfrm>
              <a:off x="2424467" y="2605057"/>
              <a:ext cx="1820755" cy="1489226"/>
              <a:chOff x="-36388" y="2969492"/>
              <a:chExt cx="1682063" cy="1332700"/>
            </a:xfrm>
          </p:grpSpPr>
          <p:sp>
            <p:nvSpPr>
              <p:cNvPr id="46" name="Circular Arrow 45"/>
              <p:cNvSpPr/>
              <p:nvPr/>
            </p:nvSpPr>
            <p:spPr>
              <a:xfrm rot="5400000">
                <a:off x="388725" y="3045239"/>
                <a:ext cx="1332698" cy="1181203"/>
              </a:xfrm>
              <a:prstGeom prst="circularArrow">
                <a:avLst>
                  <a:gd name="adj1" fmla="val 3265"/>
                  <a:gd name="adj2" fmla="val 595296"/>
                  <a:gd name="adj3" fmla="val 20395706"/>
                  <a:gd name="adj4" fmla="val 11283006"/>
                  <a:gd name="adj5" fmla="val 7332"/>
                </a:avLst>
              </a:prstGeom>
              <a:solidFill>
                <a:srgbClr val="062858">
                  <a:alpha val="25000"/>
                </a:srgbClr>
              </a:solidFill>
              <a:effectLst/>
            </p:spPr>
            <p:txBody>
              <a:bodyPr wrap="square" lIns="0" tIns="0" rIns="0" bIns="0" rtlCol="0" anchor="ctr">
                <a:spAutoFit/>
              </a:bodyPr>
              <a:lstStyle/>
              <a:p>
                <a:pPr algn="ctr" fontAlgn="auto">
                  <a:spcBef>
                    <a:spcPts val="0"/>
                  </a:spcBef>
                  <a:spcAft>
                    <a:spcPts val="0"/>
                  </a:spcAft>
                </a:pPr>
                <a:endParaRPr lang="en-GB" dirty="0" smtClean="0">
                  <a:solidFill>
                    <a:prstClr val="white"/>
                  </a:solidFill>
                  <a:latin typeface="Lucida Sans Unicode"/>
                  <a:ea typeface="+mn-ea"/>
                </a:endParaRPr>
              </a:p>
            </p:txBody>
          </p:sp>
          <p:sp>
            <p:nvSpPr>
              <p:cNvPr id="47" name="Circular Arrow 46"/>
              <p:cNvSpPr/>
              <p:nvPr/>
            </p:nvSpPr>
            <p:spPr>
              <a:xfrm rot="16200000">
                <a:off x="-112134" y="3045240"/>
                <a:ext cx="1332698" cy="1181205"/>
              </a:xfrm>
              <a:prstGeom prst="circularArrow">
                <a:avLst>
                  <a:gd name="adj1" fmla="val 3265"/>
                  <a:gd name="adj2" fmla="val 595296"/>
                  <a:gd name="adj3" fmla="val 20395706"/>
                  <a:gd name="adj4" fmla="val 11283006"/>
                  <a:gd name="adj5" fmla="val 7332"/>
                </a:avLst>
              </a:prstGeom>
              <a:solidFill>
                <a:srgbClr val="062858">
                  <a:alpha val="25000"/>
                </a:srgbClr>
              </a:solidFill>
              <a:effectLst/>
            </p:spPr>
            <p:txBody>
              <a:bodyPr wrap="square" lIns="0" tIns="0" rIns="0" bIns="0" rtlCol="0" anchor="ctr">
                <a:spAutoFit/>
              </a:bodyPr>
              <a:lstStyle/>
              <a:p>
                <a:pPr algn="ctr" fontAlgn="auto">
                  <a:spcBef>
                    <a:spcPts val="0"/>
                  </a:spcBef>
                  <a:spcAft>
                    <a:spcPts val="0"/>
                  </a:spcAft>
                </a:pPr>
                <a:endParaRPr lang="en-GB" dirty="0" smtClean="0">
                  <a:solidFill>
                    <a:prstClr val="white"/>
                  </a:solidFill>
                  <a:latin typeface="Lucida Sans Unicode"/>
                  <a:ea typeface="+mn-ea"/>
                </a:endParaRPr>
              </a:p>
            </p:txBody>
          </p:sp>
        </p:grpSp>
        <p:sp>
          <p:nvSpPr>
            <p:cNvPr id="45" name="Rectangle 44"/>
            <p:cNvSpPr/>
            <p:nvPr/>
          </p:nvSpPr>
          <p:spPr>
            <a:xfrm>
              <a:off x="5134249" y="3104188"/>
              <a:ext cx="1016309" cy="430887"/>
            </a:xfrm>
            <a:prstGeom prst="rect">
              <a:avLst/>
            </a:prstGeom>
            <a:effectLst>
              <a:outerShdw blurRad="63500" dist="25400" dir="2700000" algn="br">
                <a:srgbClr val="000000">
                  <a:alpha val="89000"/>
                </a:srgbClr>
              </a:outerShdw>
            </a:effectLst>
          </p:spPr>
          <p:txBody>
            <a:bodyPr wrap="square" lIns="0" tIns="0" rIns="0" bIns="0">
              <a:spAutoFit/>
            </a:bodyPr>
            <a:lstStyle/>
            <a:p>
              <a:pPr fontAlgn="auto">
                <a:spcBef>
                  <a:spcPts val="0"/>
                </a:spcBef>
                <a:spcAft>
                  <a:spcPts val="0"/>
                </a:spcAft>
              </a:pPr>
              <a:r>
                <a:rPr lang="en-US" sz="1400" dirty="0" smtClean="0">
                  <a:solidFill>
                    <a:schemeClr val="bg1"/>
                  </a:solidFill>
                  <a:latin typeface="Arial"/>
                  <a:ea typeface="+mn-ea"/>
                  <a:cs typeface="Arial"/>
                </a:rPr>
                <a:t>Commercial Deployment</a:t>
              </a:r>
              <a:endParaRPr lang="en-GB" sz="1400" dirty="0">
                <a:solidFill>
                  <a:schemeClr val="bg1"/>
                </a:solidFill>
                <a:latin typeface="Arial"/>
                <a:ea typeface="+mn-ea"/>
                <a:cs typeface="Arial"/>
              </a:endParaRPr>
            </a:p>
          </p:txBody>
        </p:sp>
      </p:grpSp>
      <p:cxnSp>
        <p:nvCxnSpPr>
          <p:cNvPr id="7" name="Straight Connector 6"/>
          <p:cNvCxnSpPr>
            <a:stCxn id="35" idx="0"/>
            <a:endCxn id="8" idx="2"/>
          </p:cNvCxnSpPr>
          <p:nvPr/>
        </p:nvCxnSpPr>
        <p:spPr>
          <a:xfrm flipH="1" flipV="1">
            <a:off x="1994232" y="2235620"/>
            <a:ext cx="1045321" cy="976999"/>
          </a:xfrm>
          <a:prstGeom prst="line">
            <a:avLst/>
          </a:prstGeom>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497219" y="1589289"/>
            <a:ext cx="2994025" cy="646331"/>
          </a:xfrm>
          <a:prstGeom prst="rect">
            <a:avLst/>
          </a:prstGeom>
          <a:noFill/>
        </p:spPr>
        <p:txBody>
          <a:bodyPr wrap="none" rtlCol="0">
            <a:spAutoFit/>
          </a:bodyPr>
          <a:lstStyle/>
          <a:p>
            <a:r>
              <a:rPr lang="en-US" dirty="0" smtClean="0"/>
              <a:t>Anodes: metals Li, Mg, </a:t>
            </a:r>
            <a:r>
              <a:rPr lang="en-US" dirty="0" err="1" smtClean="0"/>
              <a:t>Ca</a:t>
            </a:r>
            <a:r>
              <a:rPr lang="en-US" dirty="0" smtClean="0"/>
              <a:t>, </a:t>
            </a:r>
            <a:r>
              <a:rPr lang="en-US" dirty="0" err="1" smtClean="0"/>
              <a:t>etc</a:t>
            </a:r>
            <a:endParaRPr lang="en-US" dirty="0" smtClean="0"/>
          </a:p>
          <a:p>
            <a:r>
              <a:rPr lang="en-US" dirty="0" smtClean="0"/>
              <a:t>Cathodes: S, O</a:t>
            </a:r>
            <a:r>
              <a:rPr lang="en-US" baseline="-25000" dirty="0" smtClean="0"/>
              <a:t>2</a:t>
            </a:r>
            <a:r>
              <a:rPr lang="en-US" dirty="0" smtClean="0"/>
              <a:t>, </a:t>
            </a:r>
            <a:r>
              <a:rPr lang="en-US" dirty="0" err="1" smtClean="0"/>
              <a:t>etc</a:t>
            </a:r>
            <a:endParaRPr lang="en-US" dirty="0"/>
          </a:p>
        </p:txBody>
      </p:sp>
      <p:cxnSp>
        <p:nvCxnSpPr>
          <p:cNvPr id="13" name="Straight Connector 12"/>
          <p:cNvCxnSpPr>
            <a:stCxn id="34" idx="0"/>
          </p:cNvCxnSpPr>
          <p:nvPr/>
        </p:nvCxnSpPr>
        <p:spPr>
          <a:xfrm flipV="1">
            <a:off x="3212884" y="2126009"/>
            <a:ext cx="973807" cy="815582"/>
          </a:xfrm>
          <a:prstGeom prst="line">
            <a:avLst/>
          </a:prstGeom>
        </p:spPr>
        <p:style>
          <a:lnRef idx="2">
            <a:schemeClr val="accent1"/>
          </a:lnRef>
          <a:fillRef idx="0">
            <a:schemeClr val="accent1"/>
          </a:fillRef>
          <a:effectRef idx="1">
            <a:schemeClr val="accent1"/>
          </a:effectRef>
          <a:fontRef idx="minor">
            <a:schemeClr val="tx1"/>
          </a:fontRef>
        </p:style>
      </p:cxnSp>
      <p:sp>
        <p:nvSpPr>
          <p:cNvPr id="49" name="TextBox 48"/>
          <p:cNvSpPr txBox="1"/>
          <p:nvPr/>
        </p:nvSpPr>
        <p:spPr>
          <a:xfrm>
            <a:off x="4083086" y="1479678"/>
            <a:ext cx="4313938" cy="646331"/>
          </a:xfrm>
          <a:prstGeom prst="rect">
            <a:avLst/>
          </a:prstGeom>
          <a:noFill/>
        </p:spPr>
        <p:txBody>
          <a:bodyPr wrap="none" rtlCol="0">
            <a:spAutoFit/>
          </a:bodyPr>
          <a:lstStyle/>
          <a:p>
            <a:r>
              <a:rPr lang="en-US" dirty="0" smtClean="0"/>
              <a:t>Mg</a:t>
            </a:r>
            <a:r>
              <a:rPr lang="en-US" baseline="30000" dirty="0" smtClean="0"/>
              <a:t>2+</a:t>
            </a:r>
            <a:r>
              <a:rPr lang="en-US" dirty="0" smtClean="0"/>
              <a:t>, Ca</a:t>
            </a:r>
            <a:r>
              <a:rPr lang="en-US" baseline="30000" dirty="0" smtClean="0"/>
              <a:t>2+</a:t>
            </a:r>
            <a:r>
              <a:rPr lang="en-US" dirty="0" smtClean="0"/>
              <a:t>, Zn</a:t>
            </a:r>
            <a:r>
              <a:rPr lang="en-US" baseline="30000" dirty="0" smtClean="0"/>
              <a:t>2+</a:t>
            </a:r>
            <a:r>
              <a:rPr lang="en-US" dirty="0" smtClean="0"/>
              <a:t>, Al</a:t>
            </a:r>
            <a:r>
              <a:rPr lang="en-US" baseline="30000" dirty="0" smtClean="0"/>
              <a:t>3+</a:t>
            </a:r>
            <a:r>
              <a:rPr lang="en-US" dirty="0" smtClean="0"/>
              <a:t> Intercalation cathodes</a:t>
            </a:r>
          </a:p>
          <a:p>
            <a:r>
              <a:rPr lang="en-US" dirty="0" smtClean="0"/>
              <a:t>Electrolyte development</a:t>
            </a:r>
            <a:endParaRPr lang="en-US" dirty="0"/>
          </a:p>
        </p:txBody>
      </p:sp>
      <p:cxnSp>
        <p:nvCxnSpPr>
          <p:cNvPr id="50" name="Straight Connector 49"/>
          <p:cNvCxnSpPr>
            <a:stCxn id="37" idx="2"/>
            <a:endCxn id="51" idx="0"/>
          </p:cNvCxnSpPr>
          <p:nvPr/>
        </p:nvCxnSpPr>
        <p:spPr>
          <a:xfrm flipH="1">
            <a:off x="2516892" y="3817703"/>
            <a:ext cx="522661" cy="922800"/>
          </a:xfrm>
          <a:prstGeom prst="line">
            <a:avLst/>
          </a:prstGeom>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54601" y="4740503"/>
            <a:ext cx="4324582" cy="646331"/>
          </a:xfrm>
          <a:prstGeom prst="rect">
            <a:avLst/>
          </a:prstGeom>
          <a:noFill/>
        </p:spPr>
        <p:txBody>
          <a:bodyPr wrap="none" rtlCol="0">
            <a:spAutoFit/>
          </a:bodyPr>
          <a:lstStyle/>
          <a:p>
            <a:r>
              <a:rPr lang="en-US" dirty="0" smtClean="0"/>
              <a:t>Solutions approach (redox active molecules)</a:t>
            </a:r>
          </a:p>
          <a:p>
            <a:r>
              <a:rPr lang="en-US" dirty="0" smtClean="0"/>
              <a:t>Suspensions approach (</a:t>
            </a:r>
            <a:r>
              <a:rPr lang="en-US" dirty="0" err="1" smtClean="0"/>
              <a:t>flowable</a:t>
            </a:r>
            <a:r>
              <a:rPr lang="en-US" dirty="0" smtClean="0"/>
              <a:t> electrodes)</a:t>
            </a:r>
            <a:endParaRPr lang="en-US" dirty="0"/>
          </a:p>
        </p:txBody>
      </p:sp>
      <p:sp>
        <p:nvSpPr>
          <p:cNvPr id="17" name="TextBox 16"/>
          <p:cNvSpPr txBox="1"/>
          <p:nvPr/>
        </p:nvSpPr>
        <p:spPr>
          <a:xfrm>
            <a:off x="5214073" y="4771935"/>
            <a:ext cx="3659481" cy="646331"/>
          </a:xfrm>
          <a:prstGeom prst="rect">
            <a:avLst/>
          </a:prstGeom>
          <a:noFill/>
        </p:spPr>
        <p:txBody>
          <a:bodyPr wrap="square" rtlCol="0">
            <a:spAutoFit/>
          </a:bodyPr>
          <a:lstStyle/>
          <a:p>
            <a:r>
              <a:rPr lang="en-US" b="1" dirty="0" smtClean="0"/>
              <a:t>In a world of limited research $$$, where should focus be placed?</a:t>
            </a:r>
            <a:endParaRPr lang="en-US" b="1" dirty="0"/>
          </a:p>
        </p:txBody>
      </p:sp>
      <p:cxnSp>
        <p:nvCxnSpPr>
          <p:cNvPr id="52" name="Straight Connector 51"/>
          <p:cNvCxnSpPr>
            <a:stCxn id="17" idx="1"/>
            <a:endCxn id="41" idx="4"/>
          </p:cNvCxnSpPr>
          <p:nvPr/>
        </p:nvCxnSpPr>
        <p:spPr>
          <a:xfrm flipH="1" flipV="1">
            <a:off x="4785472" y="3982398"/>
            <a:ext cx="428601" cy="1112703"/>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69450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Vision for Systems Analysis and Translation</a:t>
            </a:r>
            <a:endParaRPr lang="en-US" dirty="0"/>
          </a:p>
        </p:txBody>
      </p:sp>
      <p:sp>
        <p:nvSpPr>
          <p:cNvPr id="3" name="Content Placeholder 2"/>
          <p:cNvSpPr>
            <a:spLocks noGrp="1"/>
          </p:cNvSpPr>
          <p:nvPr>
            <p:ph idx="1"/>
          </p:nvPr>
        </p:nvSpPr>
        <p:spPr>
          <a:xfrm>
            <a:off x="457200" y="1114697"/>
            <a:ext cx="8229600" cy="4768276"/>
          </a:xfrm>
        </p:spPr>
        <p:txBody>
          <a:bodyPr/>
          <a:lstStyle/>
          <a:p>
            <a:r>
              <a:rPr lang="en-US" dirty="0"/>
              <a:t>Transformation functions that tie system level goals to materials level values</a:t>
            </a:r>
          </a:p>
          <a:p>
            <a:pPr marL="457200" lvl="2" indent="-230188">
              <a:spcAft>
                <a:spcPts val="600"/>
              </a:spcAft>
              <a:buSzPct val="100000"/>
              <a:buFont typeface="Wingdings 3" pitchFamily="18" charset="2"/>
              <a:buChar char="ý"/>
            </a:pPr>
            <a:r>
              <a:rPr lang="en-US" sz="1700" dirty="0"/>
              <a:t>What cell voltage, capacity, diffusion coefficient, </a:t>
            </a:r>
            <a:r>
              <a:rPr lang="en-US" sz="1700" dirty="0" smtClean="0"/>
              <a:t>etc., </a:t>
            </a:r>
            <a:r>
              <a:rPr lang="en-US" sz="1700" dirty="0"/>
              <a:t>do I need to meet Hub goals?</a:t>
            </a:r>
          </a:p>
          <a:p>
            <a:pPr marL="227013" lvl="1" indent="-227013">
              <a:buSzPct val="100000"/>
              <a:buFont typeface="Wingdings" charset="2"/>
              <a:buChar char="§"/>
            </a:pPr>
            <a:r>
              <a:rPr lang="en-US" sz="2000" dirty="0" smtClean="0"/>
              <a:t>Directing </a:t>
            </a:r>
            <a:r>
              <a:rPr lang="en-US" sz="2000" dirty="0"/>
              <a:t>research dollars to most promising approaches</a:t>
            </a:r>
          </a:p>
          <a:p>
            <a:pPr marL="457200" lvl="2" indent="-230188">
              <a:spcAft>
                <a:spcPts val="600"/>
              </a:spcAft>
              <a:buSzPct val="100000"/>
              <a:buFont typeface="Wingdings 3" pitchFamily="18" charset="2"/>
              <a:buChar char="ý"/>
            </a:pPr>
            <a:r>
              <a:rPr lang="en-US" sz="1700" dirty="0"/>
              <a:t>Informing JCESR leadership, assessing most promising candidates, creating new TDTs</a:t>
            </a:r>
          </a:p>
          <a:p>
            <a:pPr marL="227013" lvl="1" indent="-227013">
              <a:buSzPct val="100000"/>
              <a:buFont typeface="Wingdings" charset="2"/>
              <a:buChar char="§"/>
            </a:pPr>
            <a:r>
              <a:rPr lang="en-US" sz="2000" dirty="0" smtClean="0"/>
              <a:t>Understanding </a:t>
            </a:r>
            <a:r>
              <a:rPr lang="en-US" sz="2000" dirty="0"/>
              <a:t>the barriers to reaching transformational advances</a:t>
            </a:r>
          </a:p>
          <a:p>
            <a:pPr marL="457200" lvl="2" indent="-230188">
              <a:buSzPct val="100000"/>
              <a:buFont typeface="Wingdings 3" pitchFamily="18" charset="2"/>
              <a:buChar char="ý"/>
            </a:pPr>
            <a:r>
              <a:rPr lang="en-US" sz="1700" dirty="0"/>
              <a:t>Across all levels – materials, electrodes, cells, </a:t>
            </a:r>
            <a:r>
              <a:rPr lang="en-US" sz="1700" dirty="0" smtClean="0"/>
              <a:t>pack/stacks</a:t>
            </a:r>
          </a:p>
          <a:p>
            <a:pPr marL="458787" lvl="2" indent="-285750">
              <a:buSzPct val="100000"/>
              <a:buFont typeface="Wingdings 3" pitchFamily="18" charset="2"/>
              <a:buChar char="ý"/>
            </a:pPr>
            <a:endParaRPr lang="en-US"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7</a:t>
            </a:fld>
            <a:endParaRPr lang="en-US" dirty="0"/>
          </a:p>
        </p:txBody>
      </p:sp>
      <p:grpSp>
        <p:nvGrpSpPr>
          <p:cNvPr id="7" name="Group 6"/>
          <p:cNvGrpSpPr/>
          <p:nvPr/>
        </p:nvGrpSpPr>
        <p:grpSpPr>
          <a:xfrm>
            <a:off x="1988180" y="3526411"/>
            <a:ext cx="5082562" cy="2578666"/>
            <a:chOff x="622511" y="1333316"/>
            <a:chExt cx="7930971" cy="4343598"/>
          </a:xfrm>
        </p:grpSpPr>
        <p:pic>
          <p:nvPicPr>
            <p:cNvPr id="8" name="Picture 7" descr="Tools-2.png"/>
            <p:cNvPicPr>
              <a:picLocks noChangeAspect="1"/>
            </p:cNvPicPr>
            <p:nvPr/>
          </p:nvPicPr>
          <p:blipFill>
            <a:blip r:embed="rId2"/>
            <a:srcRect l="14040" r="13886"/>
            <a:stretch>
              <a:fillRect/>
            </a:stretch>
          </p:blipFill>
          <p:spPr>
            <a:xfrm>
              <a:off x="622511" y="3454257"/>
              <a:ext cx="1840583" cy="1770428"/>
            </a:xfrm>
            <a:prstGeom prst="rect">
              <a:avLst/>
            </a:prstGeom>
          </p:spPr>
        </p:pic>
        <p:sp>
          <p:nvSpPr>
            <p:cNvPr id="9" name="Oval 8"/>
            <p:cNvSpPr/>
            <p:nvPr/>
          </p:nvSpPr>
          <p:spPr>
            <a:xfrm>
              <a:off x="663881" y="3473501"/>
              <a:ext cx="1751107" cy="1741562"/>
            </a:xfrm>
            <a:prstGeom prst="ellipse">
              <a:avLst/>
            </a:prstGeom>
            <a:noFill/>
            <a:ln w="73025" cap="flat" cmpd="sng" algn="ctr">
              <a:solidFill>
                <a:srgbClr val="800000"/>
              </a:solidFill>
              <a:prstDash val="solid"/>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pic>
          <p:nvPicPr>
            <p:cNvPr id="10" name="Picture 9" descr="Tools-Computer.png"/>
            <p:cNvPicPr>
              <a:picLocks noChangeAspect="1"/>
            </p:cNvPicPr>
            <p:nvPr/>
          </p:nvPicPr>
          <p:blipFill>
            <a:blip r:embed="rId3"/>
            <a:stretch>
              <a:fillRect/>
            </a:stretch>
          </p:blipFill>
          <p:spPr>
            <a:xfrm>
              <a:off x="2776835" y="1633122"/>
              <a:ext cx="4718283" cy="4043792"/>
            </a:xfrm>
            <a:prstGeom prst="rect">
              <a:avLst/>
            </a:prstGeom>
          </p:spPr>
        </p:pic>
        <p:pic>
          <p:nvPicPr>
            <p:cNvPr id="11" name="Picture 10" descr="Tools-Arrow1.png"/>
            <p:cNvPicPr>
              <a:picLocks noChangeAspect="1"/>
            </p:cNvPicPr>
            <p:nvPr/>
          </p:nvPicPr>
          <p:blipFill>
            <a:blip r:embed="rId4"/>
            <a:stretch>
              <a:fillRect/>
            </a:stretch>
          </p:blipFill>
          <p:spPr>
            <a:xfrm rot="501422">
              <a:off x="2321358" y="3591614"/>
              <a:ext cx="1034370" cy="377943"/>
            </a:xfrm>
            <a:prstGeom prst="rect">
              <a:avLst/>
            </a:prstGeom>
          </p:spPr>
        </p:pic>
        <p:pic>
          <p:nvPicPr>
            <p:cNvPr id="12" name="Picture 11" descr="Tools-2.png"/>
            <p:cNvPicPr>
              <a:picLocks noChangeAspect="1"/>
            </p:cNvPicPr>
            <p:nvPr/>
          </p:nvPicPr>
          <p:blipFill>
            <a:blip r:embed="rId5"/>
            <a:stretch>
              <a:fillRect/>
            </a:stretch>
          </p:blipFill>
          <p:spPr>
            <a:xfrm rot="501422">
              <a:off x="1869145" y="3851404"/>
              <a:ext cx="1034370" cy="377943"/>
            </a:xfrm>
            <a:prstGeom prst="rect">
              <a:avLst/>
            </a:prstGeom>
          </p:spPr>
        </p:pic>
        <p:grpSp>
          <p:nvGrpSpPr>
            <p:cNvPr id="13" name="Group 32"/>
            <p:cNvGrpSpPr/>
            <p:nvPr/>
          </p:nvGrpSpPr>
          <p:grpSpPr>
            <a:xfrm>
              <a:off x="639293" y="1333316"/>
              <a:ext cx="1807064" cy="1794279"/>
              <a:chOff x="639293" y="1333316"/>
              <a:chExt cx="1807064" cy="1794279"/>
            </a:xfrm>
          </p:grpSpPr>
          <p:pic>
            <p:nvPicPr>
              <p:cNvPr id="27" name="Picture 26" descr="Tools-circle1.png"/>
              <p:cNvPicPr>
                <a:picLocks noChangeAspect="1"/>
              </p:cNvPicPr>
              <p:nvPr/>
            </p:nvPicPr>
            <p:blipFill>
              <a:blip r:embed="rId6"/>
              <a:srcRect l="15101" r="15078"/>
              <a:stretch>
                <a:fillRect/>
              </a:stretch>
            </p:blipFill>
            <p:spPr>
              <a:xfrm>
                <a:off x="639293" y="1333316"/>
                <a:ext cx="1807064" cy="1794279"/>
              </a:xfrm>
              <a:prstGeom prst="rect">
                <a:avLst/>
              </a:prstGeom>
            </p:spPr>
          </p:pic>
          <p:sp>
            <p:nvSpPr>
              <p:cNvPr id="28" name="Oval 27"/>
              <p:cNvSpPr/>
              <p:nvPr/>
            </p:nvSpPr>
            <p:spPr>
              <a:xfrm>
                <a:off x="663881" y="1356686"/>
                <a:ext cx="1751107" cy="1741562"/>
              </a:xfrm>
              <a:prstGeom prst="ellipse">
                <a:avLst/>
              </a:prstGeom>
              <a:noFill/>
              <a:ln w="73025" cap="flat" cmpd="sng" algn="ctr">
                <a:solidFill>
                  <a:srgbClr val="800000"/>
                </a:solidFill>
                <a:prstDash val="solid"/>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grpSp>
        <p:pic>
          <p:nvPicPr>
            <p:cNvPr id="14" name="Picture 13" descr="Tools-Arrow1.png"/>
            <p:cNvPicPr>
              <a:picLocks noChangeAspect="1"/>
            </p:cNvPicPr>
            <p:nvPr/>
          </p:nvPicPr>
          <p:blipFill>
            <a:blip r:embed="rId4"/>
            <a:stretch>
              <a:fillRect/>
            </a:stretch>
          </p:blipFill>
          <p:spPr>
            <a:xfrm rot="946859">
              <a:off x="2321358" y="2100223"/>
              <a:ext cx="1034370" cy="377943"/>
            </a:xfrm>
            <a:prstGeom prst="rect">
              <a:avLst/>
            </a:prstGeom>
          </p:spPr>
        </p:pic>
        <p:pic>
          <p:nvPicPr>
            <p:cNvPr id="15" name="Picture 14" descr="Tools-2.png"/>
            <p:cNvPicPr>
              <a:picLocks noChangeAspect="1"/>
            </p:cNvPicPr>
            <p:nvPr/>
          </p:nvPicPr>
          <p:blipFill>
            <a:blip r:embed="rId5"/>
            <a:stretch>
              <a:fillRect/>
            </a:stretch>
          </p:blipFill>
          <p:spPr>
            <a:xfrm rot="946859">
              <a:off x="1869145" y="2360013"/>
              <a:ext cx="1034370" cy="377943"/>
            </a:xfrm>
            <a:prstGeom prst="rect">
              <a:avLst/>
            </a:prstGeom>
          </p:spPr>
        </p:pic>
        <p:grpSp>
          <p:nvGrpSpPr>
            <p:cNvPr id="16" name="Group 57"/>
            <p:cNvGrpSpPr/>
            <p:nvPr/>
          </p:nvGrpSpPr>
          <p:grpSpPr>
            <a:xfrm>
              <a:off x="6715785" y="1347064"/>
              <a:ext cx="1831258" cy="1808915"/>
              <a:chOff x="6735027" y="3435013"/>
              <a:chExt cx="1831258" cy="1808915"/>
            </a:xfrm>
          </p:grpSpPr>
          <p:pic>
            <p:nvPicPr>
              <p:cNvPr id="25" name="Picture 24" descr="Tools-circle3.png"/>
              <p:cNvPicPr>
                <a:picLocks noChangeAspect="1"/>
              </p:cNvPicPr>
              <p:nvPr/>
            </p:nvPicPr>
            <p:blipFill>
              <a:blip r:embed="rId7"/>
              <a:srcRect l="15047" r="14770"/>
              <a:stretch>
                <a:fillRect/>
              </a:stretch>
            </p:blipFill>
            <p:spPr>
              <a:xfrm>
                <a:off x="6735027" y="3435013"/>
                <a:ext cx="1831258" cy="1808915"/>
              </a:xfrm>
              <a:prstGeom prst="rect">
                <a:avLst/>
              </a:prstGeom>
            </p:spPr>
          </p:pic>
          <p:sp>
            <p:nvSpPr>
              <p:cNvPr id="26" name="Oval 25"/>
              <p:cNvSpPr/>
              <p:nvPr/>
            </p:nvSpPr>
            <p:spPr>
              <a:xfrm>
                <a:off x="6773511" y="3473501"/>
                <a:ext cx="1751107" cy="1741562"/>
              </a:xfrm>
              <a:prstGeom prst="ellipse">
                <a:avLst/>
              </a:prstGeom>
              <a:noFill/>
              <a:ln w="73025" cap="flat" cmpd="sng" algn="ctr">
                <a:solidFill>
                  <a:srgbClr val="0000FF"/>
                </a:solidFill>
                <a:prstDash val="solid"/>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grpSp>
        <p:grpSp>
          <p:nvGrpSpPr>
            <p:cNvPr id="17" name="Group 60"/>
            <p:cNvGrpSpPr/>
            <p:nvPr/>
          </p:nvGrpSpPr>
          <p:grpSpPr>
            <a:xfrm>
              <a:off x="6706162" y="3406609"/>
              <a:ext cx="1818456" cy="1818076"/>
              <a:chOff x="6725405" y="1347064"/>
              <a:chExt cx="1818456" cy="1818076"/>
            </a:xfrm>
          </p:grpSpPr>
          <p:pic>
            <p:nvPicPr>
              <p:cNvPr id="23" name="Picture 22" descr="Tools-Circle4.png"/>
              <p:cNvPicPr>
                <a:picLocks noChangeAspect="1"/>
              </p:cNvPicPr>
              <p:nvPr/>
            </p:nvPicPr>
            <p:blipFill>
              <a:blip r:embed="rId8"/>
              <a:srcRect l="15257" r="15402"/>
              <a:stretch>
                <a:fillRect/>
              </a:stretch>
            </p:blipFill>
            <p:spPr>
              <a:xfrm>
                <a:off x="6725405" y="1347064"/>
                <a:ext cx="1818456" cy="1818076"/>
              </a:xfrm>
              <a:prstGeom prst="rect">
                <a:avLst/>
              </a:prstGeom>
            </p:spPr>
          </p:pic>
          <p:sp>
            <p:nvSpPr>
              <p:cNvPr id="24" name="Oval 23"/>
              <p:cNvSpPr/>
              <p:nvPr/>
            </p:nvSpPr>
            <p:spPr>
              <a:xfrm>
                <a:off x="6752725" y="1384001"/>
                <a:ext cx="1751107" cy="1741562"/>
              </a:xfrm>
              <a:prstGeom prst="ellipse">
                <a:avLst/>
              </a:prstGeom>
              <a:noFill/>
              <a:ln w="73025" cap="flat" cmpd="sng" algn="ctr">
                <a:solidFill>
                  <a:srgbClr val="8000FF"/>
                </a:solidFill>
                <a:prstDash val="solid"/>
                <a:round/>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grpSp>
        <p:pic>
          <p:nvPicPr>
            <p:cNvPr id="18" name="Picture 17" descr="Tools-Arrow1.png"/>
            <p:cNvPicPr>
              <a:picLocks noChangeAspect="1"/>
            </p:cNvPicPr>
            <p:nvPr/>
          </p:nvPicPr>
          <p:blipFill>
            <a:blip r:embed="rId9"/>
            <a:stretch>
              <a:fillRect/>
            </a:stretch>
          </p:blipFill>
          <p:spPr>
            <a:xfrm rot="946859">
              <a:off x="6189186" y="3719637"/>
              <a:ext cx="1034370" cy="377943"/>
            </a:xfrm>
            <a:prstGeom prst="rect">
              <a:avLst/>
            </a:prstGeom>
          </p:spPr>
        </p:pic>
        <p:pic>
          <p:nvPicPr>
            <p:cNvPr id="19" name="Picture 18" descr="Tools-2.png"/>
            <p:cNvPicPr>
              <a:picLocks noChangeAspect="1"/>
            </p:cNvPicPr>
            <p:nvPr/>
          </p:nvPicPr>
          <p:blipFill>
            <a:blip r:embed="rId10"/>
            <a:stretch>
              <a:fillRect/>
            </a:stretch>
          </p:blipFill>
          <p:spPr>
            <a:xfrm rot="946859">
              <a:off x="5736973" y="3979427"/>
              <a:ext cx="1034370" cy="377943"/>
            </a:xfrm>
            <a:prstGeom prst="rect">
              <a:avLst/>
            </a:prstGeom>
          </p:spPr>
        </p:pic>
        <p:pic>
          <p:nvPicPr>
            <p:cNvPr id="20" name="Picture 19" descr="Tools-Arrow1.png"/>
            <p:cNvPicPr>
              <a:picLocks noChangeAspect="1"/>
            </p:cNvPicPr>
            <p:nvPr/>
          </p:nvPicPr>
          <p:blipFill>
            <a:blip r:embed="rId11"/>
            <a:stretch>
              <a:fillRect/>
            </a:stretch>
          </p:blipFill>
          <p:spPr>
            <a:xfrm rot="501422">
              <a:off x="6256538" y="2039853"/>
              <a:ext cx="1034370" cy="377943"/>
            </a:xfrm>
            <a:prstGeom prst="rect">
              <a:avLst/>
            </a:prstGeom>
          </p:spPr>
        </p:pic>
        <p:pic>
          <p:nvPicPr>
            <p:cNvPr id="21" name="Picture 20" descr="Tools-2.png"/>
            <p:cNvPicPr>
              <a:picLocks noChangeAspect="1"/>
            </p:cNvPicPr>
            <p:nvPr/>
          </p:nvPicPr>
          <p:blipFill>
            <a:blip r:embed="rId12"/>
            <a:stretch>
              <a:fillRect/>
            </a:stretch>
          </p:blipFill>
          <p:spPr>
            <a:xfrm rot="501422">
              <a:off x="5804325" y="2299643"/>
              <a:ext cx="1034370" cy="377943"/>
            </a:xfrm>
            <a:prstGeom prst="rect">
              <a:avLst/>
            </a:prstGeom>
          </p:spPr>
        </p:pic>
        <p:sp>
          <p:nvSpPr>
            <p:cNvPr id="22" name="TextBox 21"/>
            <p:cNvSpPr txBox="1"/>
            <p:nvPr/>
          </p:nvSpPr>
          <p:spPr>
            <a:xfrm>
              <a:off x="6811998" y="5263173"/>
              <a:ext cx="1741484" cy="362902"/>
            </a:xfrm>
            <a:prstGeom prst="rect">
              <a:avLst/>
            </a:prstGeom>
            <a:noFill/>
          </p:spPr>
          <p:txBody>
            <a:bodyPr wrap="square" rtlCol="0">
              <a:spAutoFit/>
            </a:bodyPr>
            <a:lstStyle/>
            <a:p>
              <a:pPr algn="ctr"/>
              <a:r>
                <a:rPr lang="en-US" sz="800" dirty="0" smtClean="0">
                  <a:latin typeface="Arial"/>
                  <a:cs typeface="Arial"/>
                </a:rPr>
                <a:t>5-5-5</a:t>
              </a:r>
              <a:endParaRPr lang="en-US" sz="800" dirty="0">
                <a:latin typeface="Arial"/>
                <a:cs typeface="Arial"/>
              </a:endParaRPr>
            </a:p>
          </p:txBody>
        </p:sp>
      </p:grpSp>
      <p:sp>
        <p:nvSpPr>
          <p:cNvPr id="30" name="TextBox 29"/>
          <p:cNvSpPr txBox="1"/>
          <p:nvPr/>
        </p:nvSpPr>
        <p:spPr>
          <a:xfrm rot="18369809">
            <a:off x="232008" y="4156653"/>
            <a:ext cx="2371725" cy="646331"/>
          </a:xfrm>
          <a:prstGeom prst="rect">
            <a:avLst/>
          </a:prstGeom>
          <a:noFill/>
        </p:spPr>
        <p:txBody>
          <a:bodyPr wrap="square" rtlCol="0">
            <a:spAutoFit/>
          </a:bodyPr>
          <a:lstStyle/>
          <a:p>
            <a:r>
              <a:rPr lang="en-US" dirty="0" smtClean="0">
                <a:solidFill>
                  <a:srgbClr val="C00000"/>
                </a:solidFill>
              </a:rPr>
              <a:t>Building a battery on the computer</a:t>
            </a:r>
            <a:endParaRPr lang="en-US" dirty="0">
              <a:solidFill>
                <a:srgbClr val="C00000"/>
              </a:solidFill>
            </a:endParaRPr>
          </a:p>
        </p:txBody>
      </p:sp>
    </p:spTree>
    <p:extLst>
      <p:ext uri="{BB962C8B-B14F-4D97-AF65-F5344CB8AC3E}">
        <p14:creationId xmlns:p14="http://schemas.microsoft.com/office/powerpoint/2010/main" val="14568954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Specific energy and energy density</a:t>
            </a:r>
            <a:endParaRPr lang="en-US" dirty="0"/>
          </a:p>
        </p:txBody>
      </p:sp>
      <p:sp>
        <p:nvSpPr>
          <p:cNvPr id="3" name="Content Placeholder 2"/>
          <p:cNvSpPr>
            <a:spLocks noGrp="1"/>
          </p:cNvSpPr>
          <p:nvPr>
            <p:ph idx="1"/>
          </p:nvPr>
        </p:nvSpPr>
        <p:spPr>
          <a:xfrm>
            <a:off x="457200" y="881743"/>
            <a:ext cx="8229600" cy="5001230"/>
          </a:xfrm>
        </p:spPr>
        <p:txBody>
          <a:bodyPr>
            <a:normAutofit/>
          </a:bodyPr>
          <a:lstStyle/>
          <a:p>
            <a:pPr marL="0" indent="0">
              <a:buNone/>
            </a:pPr>
            <a:r>
              <a:rPr lang="en-US" sz="2300" i="1" dirty="0" smtClean="0"/>
              <a:t>Amount of energy within a mass/space</a:t>
            </a:r>
          </a:p>
          <a:p>
            <a:pPr marL="0" indent="0">
              <a:buNone/>
            </a:pPr>
            <a:endParaRPr lang="en-US" sz="2300" i="1" dirty="0" smtClean="0"/>
          </a:p>
          <a:p>
            <a:r>
              <a:rPr lang="en-US" sz="2300" dirty="0" smtClean="0"/>
              <a:t>Increasing energy density (</a:t>
            </a:r>
            <a:r>
              <a:rPr lang="en-US" sz="2300" dirty="0" err="1" smtClean="0"/>
              <a:t>Wh</a:t>
            </a:r>
            <a:r>
              <a:rPr lang="en-US" sz="2300" dirty="0" smtClean="0"/>
              <a:t>/L) decreases cost ($/kWh)</a:t>
            </a:r>
          </a:p>
          <a:p>
            <a:pPr lvl="1"/>
            <a:r>
              <a:rPr lang="en-US" sz="2100" dirty="0"/>
              <a:t>Belief (meaning not always true)</a:t>
            </a:r>
          </a:p>
          <a:p>
            <a:endParaRPr lang="en-US" sz="2300" dirty="0"/>
          </a:p>
          <a:p>
            <a:r>
              <a:rPr lang="en-US" sz="2300" dirty="0" smtClean="0"/>
              <a:t>Theoretical values and achieved values are very different</a:t>
            </a:r>
          </a:p>
          <a:p>
            <a:endParaRPr lang="en-US" sz="2300" dirty="0"/>
          </a:p>
          <a:p>
            <a:r>
              <a:rPr lang="en-US" sz="2300" dirty="0" smtClean="0"/>
              <a:t>A calibration: Uranium-235 &gt;&gt;&gt; Liquid Fuels &gt; Battery Materials</a:t>
            </a:r>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8</a:t>
            </a:fld>
            <a:endParaRPr lang="en-US" dirty="0"/>
          </a:p>
        </p:txBody>
      </p:sp>
    </p:spTree>
    <p:extLst>
      <p:ext uri="{BB962C8B-B14F-4D97-AF65-F5344CB8AC3E}">
        <p14:creationId xmlns:p14="http://schemas.microsoft.com/office/powerpoint/2010/main" val="25454603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lithium-air (oxygen) battery: Motivation</a:t>
            </a:r>
            <a:endParaRPr lang="en-US" dirty="0"/>
          </a:p>
        </p:txBody>
      </p:sp>
      <p:sp>
        <p:nvSpPr>
          <p:cNvPr id="3" name="Content Placeholder 2"/>
          <p:cNvSpPr>
            <a:spLocks noGrp="1"/>
          </p:cNvSpPr>
          <p:nvPr>
            <p:ph idx="1"/>
          </p:nvPr>
        </p:nvSpPr>
        <p:spPr>
          <a:xfrm>
            <a:off x="457200" y="881743"/>
            <a:ext cx="8229600" cy="5001230"/>
          </a:xfrm>
        </p:spPr>
        <p:txBody>
          <a:bodyPr>
            <a:normAutofit/>
          </a:bodyPr>
          <a:lstStyle/>
          <a:p>
            <a:pPr marL="0" indent="0">
              <a:buNone/>
            </a:pPr>
            <a:r>
              <a:rPr lang="en-US" sz="2300" i="1" dirty="0" smtClean="0"/>
              <a:t>A high-visibility archetype of the “best-case” battery</a:t>
            </a:r>
          </a:p>
          <a:p>
            <a:pPr marL="0" indent="0">
              <a:buNone/>
            </a:pPr>
            <a:endParaRPr lang="en-US" sz="2300" i="1" dirty="0" smtClean="0"/>
          </a:p>
          <a:p>
            <a:r>
              <a:rPr lang="en-US" sz="2300" dirty="0" smtClean="0"/>
              <a:t>Oxygen is light and has a high standard potential</a:t>
            </a:r>
          </a:p>
          <a:p>
            <a:r>
              <a:rPr lang="en-US" sz="2300" dirty="0" smtClean="0"/>
              <a:t>Oxygen can be an </a:t>
            </a:r>
            <a:r>
              <a:rPr lang="en-US" sz="2300" dirty="0"/>
              <a:t>unlimited resource – air is all around us </a:t>
            </a:r>
            <a:endParaRPr lang="en-US" sz="2300" dirty="0" smtClean="0"/>
          </a:p>
          <a:p>
            <a:r>
              <a:rPr lang="en-US" sz="2300" dirty="0" smtClean="0"/>
              <a:t>Only carry the oxygen you have reacted – gains mass over time</a:t>
            </a:r>
          </a:p>
          <a:p>
            <a:pPr marL="0" indent="0">
              <a:buNone/>
            </a:pPr>
            <a:endParaRPr lang="en-US" sz="2300" dirty="0" smtClean="0"/>
          </a:p>
          <a:p>
            <a:r>
              <a:rPr lang="en-US" sz="2300" dirty="0" smtClean="0"/>
              <a:t>Nonaqueous has received greatest attention to date</a:t>
            </a:r>
          </a:p>
          <a:p>
            <a:pPr lvl="1"/>
            <a:r>
              <a:rPr lang="en-US" sz="2100" dirty="0" smtClean="0"/>
              <a:t>Higher theoretical specific energy (Wh/kg) values</a:t>
            </a:r>
          </a:p>
          <a:p>
            <a:pPr lvl="1"/>
            <a:r>
              <a:rPr lang="en-US" sz="2100" dirty="0" smtClean="0"/>
              <a:t>Does not require the reversible aqueous oxygen electrode</a:t>
            </a:r>
          </a:p>
          <a:p>
            <a:pPr lvl="1"/>
            <a:r>
              <a:rPr lang="en-US" sz="2100" dirty="0" smtClean="0"/>
              <a:t>Product has been shown to be lithium peroxide (ignoring side </a:t>
            </a:r>
            <a:r>
              <a:rPr lang="en-US" sz="2100" dirty="0" err="1" smtClean="0"/>
              <a:t>rxns</a:t>
            </a:r>
            <a:r>
              <a:rPr lang="en-US" sz="2100" dirty="0" smtClean="0"/>
              <a:t>)</a:t>
            </a:r>
          </a:p>
          <a:p>
            <a:pPr lvl="1"/>
            <a:endParaRPr lang="en-US" sz="2100" dirty="0" smtClean="0"/>
          </a:p>
          <a:p>
            <a:pPr marL="0" indent="0">
              <a:buNone/>
            </a:pPr>
            <a:r>
              <a:rPr lang="en-US" sz="2300" dirty="0" smtClean="0"/>
              <a:t>				2Li</a:t>
            </a:r>
            <a:r>
              <a:rPr lang="en-US" sz="2300" baseline="30000" dirty="0" smtClean="0"/>
              <a:t>+</a:t>
            </a:r>
            <a:r>
              <a:rPr lang="en-US" sz="2300" dirty="0" smtClean="0"/>
              <a:t> + 2e</a:t>
            </a:r>
            <a:r>
              <a:rPr lang="en-US" sz="2300" baseline="30000" dirty="0" smtClean="0"/>
              <a:t>-</a:t>
            </a:r>
            <a:r>
              <a:rPr lang="en-US" sz="2300" dirty="0" smtClean="0"/>
              <a:t> + O</a:t>
            </a:r>
            <a:r>
              <a:rPr lang="en-US" sz="2300" baseline="-25000" dirty="0" smtClean="0"/>
              <a:t>2</a:t>
            </a:r>
            <a:r>
              <a:rPr lang="en-US" sz="2300" dirty="0" smtClean="0"/>
              <a:t> ↔ Li</a:t>
            </a:r>
            <a:r>
              <a:rPr lang="en-US" sz="2300" baseline="-25000" dirty="0" smtClean="0"/>
              <a:t>2</a:t>
            </a:r>
            <a:r>
              <a:rPr lang="en-US" sz="2300" dirty="0" smtClean="0"/>
              <a:t>O</a:t>
            </a:r>
            <a:r>
              <a:rPr lang="en-US" sz="2300" baseline="-25000" dirty="0" smtClean="0"/>
              <a:t>2    		</a:t>
            </a:r>
            <a:r>
              <a:rPr lang="en-US" sz="2300" dirty="0" err="1" smtClean="0"/>
              <a:t>U</a:t>
            </a:r>
            <a:r>
              <a:rPr lang="en-US" sz="2300" baseline="-25000" dirty="0" err="1" smtClean="0"/>
              <a:t>o</a:t>
            </a:r>
            <a:r>
              <a:rPr lang="en-US" sz="2300" dirty="0" smtClean="0"/>
              <a:t> = 2.96 V vs Li</a:t>
            </a:r>
            <a:endParaRPr lang="en-US" sz="2300"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9</a:t>
            </a:fld>
            <a:endParaRPr lang="en-US" dirty="0"/>
          </a:p>
        </p:txBody>
      </p:sp>
    </p:spTree>
    <p:extLst>
      <p:ext uri="{BB962C8B-B14F-4D97-AF65-F5344CB8AC3E}">
        <p14:creationId xmlns:p14="http://schemas.microsoft.com/office/powerpoint/2010/main" val="12150543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93187">
            <a:off x="4513782" y="731179"/>
            <a:ext cx="3590925" cy="476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23887"/>
            <a:ext cx="4877129"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rotWithShape="1">
          <a:blip r:embed="rId4">
            <a:extLst>
              <a:ext uri="{28A0092B-C50C-407E-A947-70E740481C1C}">
                <a14:useLocalDpi xmlns:a14="http://schemas.microsoft.com/office/drawing/2010/main" val="0"/>
              </a:ext>
            </a:extLst>
          </a:blip>
          <a:srcRect l="4995" t="6490" r="3537" b="6256"/>
          <a:stretch/>
        </p:blipFill>
        <p:spPr bwMode="auto">
          <a:xfrm>
            <a:off x="5453346" y="4849872"/>
            <a:ext cx="3415229" cy="1421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10</a:t>
            </a:fld>
            <a:endParaRPr lang="en-US" dirty="0"/>
          </a:p>
        </p:txBody>
      </p:sp>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t="10577" b="10651"/>
          <a:stretch/>
        </p:blipFill>
        <p:spPr bwMode="auto">
          <a:xfrm rot="1219057">
            <a:off x="1664680" y="3016591"/>
            <a:ext cx="3620518" cy="2764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2033081" y="3684160"/>
            <a:ext cx="2844048" cy="646331"/>
          </a:xfrm>
          <a:prstGeom prst="rect">
            <a:avLst/>
          </a:prstGeom>
          <a:noFill/>
        </p:spPr>
        <p:txBody>
          <a:bodyPr wrap="none" rtlCol="0">
            <a:spAutoFit/>
          </a:bodyPr>
          <a:lstStyle/>
          <a:p>
            <a:r>
              <a:rPr lang="en-US" dirty="0" smtClean="0">
                <a:latin typeface="Comic Sans MS" pitchFamily="66" charset="0"/>
              </a:rPr>
              <a:t>Li/Li</a:t>
            </a:r>
            <a:r>
              <a:rPr lang="en-US" baseline="-25000" dirty="0" smtClean="0">
                <a:latin typeface="Comic Sans MS" pitchFamily="66" charset="0"/>
              </a:rPr>
              <a:t>2</a:t>
            </a:r>
            <a:r>
              <a:rPr lang="en-US" dirty="0" smtClean="0">
                <a:latin typeface="Comic Sans MS" pitchFamily="66" charset="0"/>
              </a:rPr>
              <a:t>O</a:t>
            </a:r>
            <a:r>
              <a:rPr lang="en-US" baseline="-25000" dirty="0" smtClean="0">
                <a:latin typeface="Comic Sans MS" pitchFamily="66" charset="0"/>
              </a:rPr>
              <a:t>2</a:t>
            </a:r>
            <a:r>
              <a:rPr lang="en-US" dirty="0" smtClean="0">
                <a:latin typeface="Comic Sans MS" pitchFamily="66" charset="0"/>
              </a:rPr>
              <a:t> </a:t>
            </a:r>
            <a:r>
              <a:rPr lang="en-US" dirty="0">
                <a:latin typeface="Comic Sans MS" pitchFamily="66" charset="0"/>
              </a:rPr>
              <a:t>≈ </a:t>
            </a:r>
            <a:r>
              <a:rPr lang="en-US" dirty="0" smtClean="0">
                <a:latin typeface="Comic Sans MS" pitchFamily="66" charset="0"/>
              </a:rPr>
              <a:t>3,458 Wh/kg </a:t>
            </a:r>
          </a:p>
          <a:p>
            <a:r>
              <a:rPr lang="en-US" dirty="0">
                <a:latin typeface="Comic Sans MS" pitchFamily="66" charset="0"/>
              </a:rPr>
              <a:t> </a:t>
            </a:r>
            <a:r>
              <a:rPr lang="en-US" dirty="0" smtClean="0">
                <a:latin typeface="Comic Sans MS" pitchFamily="66" charset="0"/>
              </a:rPr>
              <a:t>                3,445 Wh/L</a:t>
            </a:r>
            <a:endParaRPr lang="en-US" dirty="0">
              <a:latin typeface="Comic Sans MS" pitchFamily="66" charset="0"/>
            </a:endParaRPr>
          </a:p>
        </p:txBody>
      </p:sp>
      <p:sp>
        <p:nvSpPr>
          <p:cNvPr id="22" name="TextBox 21"/>
          <p:cNvSpPr txBox="1"/>
          <p:nvPr/>
        </p:nvSpPr>
        <p:spPr>
          <a:xfrm>
            <a:off x="2033081" y="4671598"/>
            <a:ext cx="2456122" cy="646331"/>
          </a:xfrm>
          <a:prstGeom prst="rect">
            <a:avLst/>
          </a:prstGeom>
          <a:noFill/>
        </p:spPr>
        <p:txBody>
          <a:bodyPr wrap="none" rtlCol="0">
            <a:spAutoFit/>
          </a:bodyPr>
          <a:lstStyle/>
          <a:p>
            <a:r>
              <a:rPr lang="en-US" dirty="0" smtClean="0">
                <a:latin typeface="Comic Sans MS" pitchFamily="66" charset="0"/>
              </a:rPr>
              <a:t>Li-ion ≈ 400 Wh/kg</a:t>
            </a:r>
          </a:p>
          <a:p>
            <a:r>
              <a:rPr lang="en-US" dirty="0">
                <a:latin typeface="Comic Sans MS" pitchFamily="66" charset="0"/>
              </a:rPr>
              <a:t>	</a:t>
            </a:r>
            <a:r>
              <a:rPr lang="en-US" dirty="0" smtClean="0">
                <a:latin typeface="Comic Sans MS" pitchFamily="66" charset="0"/>
              </a:rPr>
              <a:t>	1,400 Wh/L </a:t>
            </a:r>
            <a:endParaRPr lang="en-US" dirty="0">
              <a:latin typeface="Comic Sans MS" pitchFamily="66" charset="0"/>
            </a:endParaRPr>
          </a:p>
        </p:txBody>
      </p:sp>
    </p:spTree>
    <p:extLst>
      <p:ext uri="{BB962C8B-B14F-4D97-AF65-F5344CB8AC3E}">
        <p14:creationId xmlns:p14="http://schemas.microsoft.com/office/powerpoint/2010/main" val="1159999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Framework for this optimistic / best case study</a:t>
            </a:r>
            <a:endParaRPr lang="en-US" dirty="0"/>
          </a:p>
        </p:txBody>
      </p:sp>
      <p:sp>
        <p:nvSpPr>
          <p:cNvPr id="3" name="Content Placeholder 2"/>
          <p:cNvSpPr>
            <a:spLocks noGrp="1"/>
          </p:cNvSpPr>
          <p:nvPr>
            <p:ph idx="1"/>
          </p:nvPr>
        </p:nvSpPr>
        <p:spPr>
          <a:xfrm>
            <a:off x="457200" y="1114697"/>
            <a:ext cx="8229600" cy="4768276"/>
          </a:xfrm>
        </p:spPr>
        <p:txBody>
          <a:bodyPr>
            <a:normAutofit/>
          </a:bodyPr>
          <a:lstStyle/>
          <a:p>
            <a:r>
              <a:rPr lang="en-US" dirty="0" smtClean="0"/>
              <a:t>Assume proposed solutions to problems will work (no life issues)</a:t>
            </a:r>
          </a:p>
          <a:p>
            <a:pPr lvl="1"/>
            <a:r>
              <a:rPr lang="en-US" sz="1600" dirty="0" smtClean="0"/>
              <a:t>Solved all the chemistry problems</a:t>
            </a:r>
          </a:p>
          <a:p>
            <a:pPr lvl="1"/>
            <a:r>
              <a:rPr lang="en-US" sz="1600" dirty="0" smtClean="0"/>
              <a:t>Engineering solutions to overcome known issues</a:t>
            </a:r>
          </a:p>
          <a:p>
            <a:r>
              <a:rPr lang="en-US" dirty="0" smtClean="0"/>
              <a:t>Evaluate a range of performance values</a:t>
            </a:r>
          </a:p>
          <a:p>
            <a:pPr lvl="1"/>
            <a:r>
              <a:rPr lang="en-US" sz="1600" dirty="0" smtClean="0"/>
              <a:t>Up to electrode thickness limitations (200 microns)</a:t>
            </a:r>
          </a:p>
          <a:p>
            <a:pPr lvl="1"/>
            <a:r>
              <a:rPr lang="en-US" sz="1600" dirty="0" smtClean="0"/>
              <a:t>Assume mass transfer limits have been engineered away</a:t>
            </a:r>
          </a:p>
          <a:p>
            <a:r>
              <a:rPr lang="en-US" dirty="0" smtClean="0"/>
              <a:t>Examining a 330 mile battery with modest power (100 </a:t>
            </a:r>
            <a:r>
              <a:rPr lang="en-US" dirty="0" err="1" smtClean="0"/>
              <a:t>kWh</a:t>
            </a:r>
            <a:r>
              <a:rPr lang="en-US" baseline="-25000" dirty="0" err="1" smtClean="0"/>
              <a:t>use</a:t>
            </a:r>
            <a:r>
              <a:rPr lang="en-US" dirty="0" smtClean="0"/>
              <a:t>, 80 </a:t>
            </a:r>
            <a:r>
              <a:rPr lang="en-US" dirty="0" err="1" smtClean="0"/>
              <a:t>kW</a:t>
            </a:r>
            <a:r>
              <a:rPr lang="en-US" baseline="-25000" dirty="0" err="1" smtClean="0"/>
              <a:t>net</a:t>
            </a:r>
            <a:r>
              <a:rPr lang="en-US" dirty="0" smtClean="0"/>
              <a:t>)</a:t>
            </a:r>
          </a:p>
          <a:p>
            <a:pPr lvl="1"/>
            <a:r>
              <a:rPr lang="en-US" sz="1600" dirty="0" smtClean="0"/>
              <a:t>Minimizing fixed system contributions (compressor, separations)</a:t>
            </a:r>
          </a:p>
          <a:p>
            <a:pPr lvl="1"/>
            <a:r>
              <a:rPr lang="en-US" sz="1600" dirty="0" smtClean="0"/>
              <a:t>Low P/E ratio results in thicker electrodes</a:t>
            </a:r>
          </a:p>
          <a:p>
            <a:r>
              <a:rPr lang="en-US" dirty="0" smtClean="0"/>
              <a:t>Favorable systems-level assumptions</a:t>
            </a:r>
          </a:p>
          <a:p>
            <a:pPr lvl="1"/>
            <a:r>
              <a:rPr lang="en-US" sz="1600" dirty="0" smtClean="0"/>
              <a:t>Best case H</a:t>
            </a:r>
            <a:r>
              <a:rPr lang="en-US" sz="1600" baseline="-25000" dirty="0" smtClean="0"/>
              <a:t>2</a:t>
            </a:r>
            <a:r>
              <a:rPr lang="en-US" sz="1600" dirty="0" smtClean="0"/>
              <a:t>O/CO</a:t>
            </a:r>
            <a:r>
              <a:rPr lang="en-US" sz="1600" baseline="-25000" dirty="0" smtClean="0"/>
              <a:t>2</a:t>
            </a:r>
            <a:r>
              <a:rPr lang="en-US" sz="1600" dirty="0" smtClean="0"/>
              <a:t> separations values</a:t>
            </a:r>
          </a:p>
          <a:p>
            <a:pPr lvl="1"/>
            <a:r>
              <a:rPr lang="en-US" sz="1600" dirty="0" smtClean="0"/>
              <a:t>No penalties for ducting or access to system components (typically 2x)</a:t>
            </a:r>
            <a:endParaRPr lang="en-US" sz="1600" dirty="0"/>
          </a:p>
          <a:p>
            <a:r>
              <a:rPr lang="en-US" dirty="0" smtClean="0"/>
              <a:t>High manufacturing volumes, competitive market</a:t>
            </a:r>
            <a:endParaRPr lang="en-US" dirty="0"/>
          </a:p>
          <a:p>
            <a:endParaRPr lang="en-US" dirty="0" smtClean="0"/>
          </a:p>
          <a:p>
            <a:pPr lvl="1"/>
            <a:endParaRPr lang="en-US" sz="2000" dirty="0" smtClean="0"/>
          </a:p>
          <a:p>
            <a:endParaRPr lang="en-US" dirty="0" smtClean="0"/>
          </a:p>
          <a:p>
            <a:endParaRPr lang="en-US" dirty="0"/>
          </a:p>
          <a:p>
            <a:endParaRPr lang="en-US" dirty="0" smtClean="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11</a:t>
            </a:fld>
            <a:endParaRPr lang="en-US" dirty="0"/>
          </a:p>
        </p:txBody>
      </p:sp>
      <p:sp>
        <p:nvSpPr>
          <p:cNvPr id="5" name="TextBox 4"/>
          <p:cNvSpPr txBox="1"/>
          <p:nvPr/>
        </p:nvSpPr>
        <p:spPr>
          <a:xfrm>
            <a:off x="2345223" y="5372778"/>
            <a:ext cx="5601348" cy="707886"/>
          </a:xfrm>
          <a:prstGeom prst="rect">
            <a:avLst/>
          </a:prstGeom>
          <a:noFill/>
        </p:spPr>
        <p:txBody>
          <a:bodyPr wrap="square" rtlCol="0">
            <a:spAutoFit/>
          </a:bodyPr>
          <a:lstStyle/>
          <a:p>
            <a:r>
              <a:rPr lang="en-US" sz="2000" b="1" dirty="0" smtClean="0">
                <a:solidFill>
                  <a:schemeClr val="accent1">
                    <a:lumMod val="75000"/>
                  </a:schemeClr>
                </a:solidFill>
              </a:rPr>
              <a:t>Goal is to project how good can it be (</a:t>
            </a:r>
            <a:r>
              <a:rPr lang="en-US" sz="2000" b="1" i="1" dirty="0" smtClean="0">
                <a:solidFill>
                  <a:schemeClr val="accent1">
                    <a:lumMod val="75000"/>
                  </a:schemeClr>
                </a:solidFill>
              </a:rPr>
              <a:t>hard</a:t>
            </a:r>
            <a:r>
              <a:rPr lang="en-US" sz="2000" b="1" dirty="0" smtClean="0">
                <a:solidFill>
                  <a:schemeClr val="accent1">
                    <a:lumMod val="75000"/>
                  </a:schemeClr>
                </a:solidFill>
              </a:rPr>
              <a:t>), rather than what is the most likely outcome (</a:t>
            </a:r>
            <a:r>
              <a:rPr lang="en-US" sz="2000" b="1" i="1" dirty="0" smtClean="0">
                <a:solidFill>
                  <a:schemeClr val="accent1">
                    <a:lumMod val="75000"/>
                  </a:schemeClr>
                </a:solidFill>
              </a:rPr>
              <a:t>impossible</a:t>
            </a:r>
            <a:r>
              <a:rPr lang="en-US" sz="2000" b="1" dirty="0" smtClean="0">
                <a:solidFill>
                  <a:schemeClr val="accent1">
                    <a:lumMod val="75000"/>
                  </a:schemeClr>
                </a:solidFill>
              </a:rPr>
              <a:t>)</a:t>
            </a:r>
            <a:endParaRPr lang="en-US" sz="2000" b="1" dirty="0">
              <a:solidFill>
                <a:schemeClr val="accent1">
                  <a:lumMod val="75000"/>
                </a:schemeClr>
              </a:solidFill>
            </a:endParaRPr>
          </a:p>
        </p:txBody>
      </p:sp>
    </p:spTree>
    <p:extLst>
      <p:ext uri="{BB962C8B-B14F-4D97-AF65-F5344CB8AC3E}">
        <p14:creationId xmlns:p14="http://schemas.microsoft.com/office/powerpoint/2010/main" val="9200311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12</a:t>
            </a:fld>
            <a:endParaRPr lang="en-US" dirty="0"/>
          </a:p>
        </p:txBody>
      </p:sp>
      <p:sp>
        <p:nvSpPr>
          <p:cNvPr id="15" name="Title 1"/>
          <p:cNvSpPr>
            <a:spLocks noGrp="1"/>
          </p:cNvSpPr>
          <p:nvPr>
            <p:ph type="title"/>
          </p:nvPr>
        </p:nvSpPr>
        <p:spPr>
          <a:xfrm>
            <a:off x="457200" y="274638"/>
            <a:ext cx="8229600" cy="957532"/>
          </a:xfrm>
        </p:spPr>
        <p:txBody>
          <a:bodyPr/>
          <a:lstStyle/>
          <a:p>
            <a:r>
              <a:rPr lang="en-US" dirty="0" smtClean="0"/>
              <a:t>Process flow of design &amp; cost battery model</a:t>
            </a:r>
            <a:endParaRPr lang="en-US" dirty="0"/>
          </a:p>
        </p:txBody>
      </p:sp>
      <p:sp>
        <p:nvSpPr>
          <p:cNvPr id="9" name="TextBox 8"/>
          <p:cNvSpPr txBox="1"/>
          <p:nvPr/>
        </p:nvSpPr>
        <p:spPr>
          <a:xfrm>
            <a:off x="399960" y="1023632"/>
            <a:ext cx="8744040" cy="1292662"/>
          </a:xfrm>
          <a:prstGeom prst="rect">
            <a:avLst/>
          </a:prstGeom>
          <a:noFill/>
        </p:spPr>
        <p:txBody>
          <a:bodyPr wrap="square" rtlCol="0">
            <a:spAutoFit/>
          </a:bodyPr>
          <a:lstStyle/>
          <a:p>
            <a:pPr marL="342900" indent="-342900">
              <a:buFont typeface="Arial" panose="020B0604020202020204" pitchFamily="34" charset="0"/>
              <a:buChar char="•"/>
            </a:pPr>
            <a:r>
              <a:rPr lang="en-US" sz="2100" dirty="0" smtClean="0"/>
              <a:t>Bottom-up performance and cost model</a:t>
            </a:r>
          </a:p>
          <a:p>
            <a:pPr marL="800100" lvl="1" indent="-342900">
              <a:buFont typeface="Arial" panose="020B0604020202020204" pitchFamily="34" charset="0"/>
              <a:buChar char="•"/>
            </a:pPr>
            <a:r>
              <a:rPr lang="en-US" dirty="0" smtClean="0"/>
              <a:t>Account for each component necessary to make functioning battery</a:t>
            </a:r>
          </a:p>
          <a:p>
            <a:pPr marL="800100" lvl="1" indent="-342900">
              <a:buFont typeface="Arial" panose="020B0604020202020204" pitchFamily="34" charset="0"/>
              <a:buChar char="•"/>
            </a:pPr>
            <a:r>
              <a:rPr lang="en-US" dirty="0" smtClean="0"/>
              <a:t>Captures manufacturing cost by building the facility for each battery</a:t>
            </a:r>
          </a:p>
          <a:p>
            <a:pPr marL="342900" indent="-342900">
              <a:buFont typeface="Arial" panose="020B0604020202020204" pitchFamily="34" charset="0"/>
              <a:buChar char="•"/>
            </a:pPr>
            <a:r>
              <a:rPr lang="en-US" sz="2100" dirty="0" smtClean="0"/>
              <a:t>Builds upon BatPaC: Peer-reviewed Li-ion model </a:t>
            </a:r>
            <a:r>
              <a:rPr lang="en-US" sz="1600" dirty="0" smtClean="0">
                <a:solidFill>
                  <a:srgbClr val="FF0000"/>
                </a:solidFill>
              </a:rPr>
              <a:t>www.cse.anl.gov/batpac</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7670" y="2462946"/>
            <a:ext cx="6088138" cy="3747354"/>
          </a:xfrm>
          <a:prstGeom prst="rect">
            <a:avLst/>
          </a:prstGeom>
        </p:spPr>
      </p:pic>
    </p:spTree>
    <p:extLst>
      <p:ext uri="{BB962C8B-B14F-4D97-AF65-F5344CB8AC3E}">
        <p14:creationId xmlns:p14="http://schemas.microsoft.com/office/powerpoint/2010/main" val="26402379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Materials in a single layer of Li/O</a:t>
            </a:r>
            <a:r>
              <a:rPr lang="en-US" baseline="-25000" dirty="0" smtClean="0"/>
              <a:t>2</a:t>
            </a:r>
            <a:r>
              <a:rPr lang="en-US" dirty="0" smtClean="0"/>
              <a:t> cell</a:t>
            </a:r>
            <a:endParaRPr lang="en-US"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13</a:t>
            </a:fld>
            <a:endParaRPr lang="en-US"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5535" y="1315514"/>
            <a:ext cx="3655990" cy="4221484"/>
          </a:xfrm>
          <a:prstGeom prst="rect">
            <a:avLst/>
          </a:prstGeom>
        </p:spPr>
      </p:pic>
      <p:sp>
        <p:nvSpPr>
          <p:cNvPr id="24" name="TextBox 23"/>
          <p:cNvSpPr txBox="1"/>
          <p:nvPr/>
        </p:nvSpPr>
        <p:spPr>
          <a:xfrm>
            <a:off x="5253869" y="4175275"/>
            <a:ext cx="804029" cy="584775"/>
          </a:xfrm>
          <a:prstGeom prst="rect">
            <a:avLst/>
          </a:prstGeom>
          <a:noFill/>
        </p:spPr>
        <p:txBody>
          <a:bodyPr wrap="square" rtlCol="0">
            <a:spAutoFit/>
          </a:bodyPr>
          <a:lstStyle/>
          <a:p>
            <a:pPr algn="ctr"/>
            <a:r>
              <a:rPr lang="en-US" sz="1600" dirty="0" smtClean="0"/>
              <a:t>50% excess</a:t>
            </a:r>
            <a:endParaRPr lang="en-US" sz="1600" dirty="0"/>
          </a:p>
        </p:txBody>
      </p:sp>
      <p:sp>
        <p:nvSpPr>
          <p:cNvPr id="19" name="Content Placeholder 2"/>
          <p:cNvSpPr>
            <a:spLocks noGrp="1"/>
          </p:cNvSpPr>
          <p:nvPr>
            <p:ph idx="1"/>
          </p:nvPr>
        </p:nvSpPr>
        <p:spPr>
          <a:xfrm>
            <a:off x="457199" y="1114697"/>
            <a:ext cx="4370833" cy="5103223"/>
          </a:xfrm>
        </p:spPr>
        <p:txBody>
          <a:bodyPr>
            <a:normAutofit/>
          </a:bodyPr>
          <a:lstStyle/>
          <a:p>
            <a:r>
              <a:rPr lang="en-US" sz="2100" dirty="0" smtClean="0"/>
              <a:t>Negative electrode</a:t>
            </a:r>
          </a:p>
          <a:p>
            <a:pPr lvl="1"/>
            <a:r>
              <a:rPr lang="en-US" sz="1900" dirty="0" smtClean="0"/>
              <a:t>Lithium-metal, 50% excess</a:t>
            </a:r>
          </a:p>
          <a:p>
            <a:pPr lvl="1"/>
            <a:r>
              <a:rPr lang="en-US" sz="1900" dirty="0" smtClean="0"/>
              <a:t>Solid ceramic electrolyte</a:t>
            </a:r>
          </a:p>
          <a:p>
            <a:pPr lvl="1"/>
            <a:r>
              <a:rPr lang="en-US" sz="1900" dirty="0" smtClean="0"/>
              <a:t>Hermetic, long-lived seal</a:t>
            </a:r>
          </a:p>
          <a:p>
            <a:r>
              <a:rPr lang="en-US" sz="2100" dirty="0" smtClean="0"/>
              <a:t>Positive electrode</a:t>
            </a:r>
          </a:p>
          <a:p>
            <a:pPr lvl="1"/>
            <a:r>
              <a:rPr lang="en-US" sz="1900" dirty="0" smtClean="0"/>
              <a:t>Carbon-like porous felt</a:t>
            </a:r>
          </a:p>
          <a:p>
            <a:pPr lvl="1"/>
            <a:r>
              <a:rPr lang="en-US" sz="1900" dirty="0" smtClean="0"/>
              <a:t>Liquid electrolyte</a:t>
            </a:r>
          </a:p>
          <a:p>
            <a:pPr lvl="1"/>
            <a:r>
              <a:rPr lang="en-US" sz="1900" dirty="0" smtClean="0"/>
              <a:t>60 </a:t>
            </a:r>
            <a:r>
              <a:rPr lang="en-US" sz="1900" dirty="0" err="1" smtClean="0"/>
              <a:t>vol</a:t>
            </a:r>
            <a:r>
              <a:rPr lang="en-US" sz="1900" dirty="0" smtClean="0"/>
              <a:t>% Li</a:t>
            </a:r>
            <a:r>
              <a:rPr lang="en-US" sz="1900" baseline="-25000" dirty="0" smtClean="0"/>
              <a:t>2</a:t>
            </a:r>
            <a:r>
              <a:rPr lang="en-US" sz="1900" dirty="0" smtClean="0"/>
              <a:t>O</a:t>
            </a:r>
            <a:r>
              <a:rPr lang="en-US" sz="1900" baseline="-25000" dirty="0" smtClean="0"/>
              <a:t>2</a:t>
            </a:r>
            <a:r>
              <a:rPr lang="en-US" sz="1900" dirty="0" smtClean="0"/>
              <a:t> at discharge</a:t>
            </a:r>
          </a:p>
          <a:p>
            <a:r>
              <a:rPr lang="en-US" sz="2100" dirty="0" smtClean="0"/>
              <a:t>Flow-field/positive current collector</a:t>
            </a:r>
          </a:p>
          <a:p>
            <a:pPr lvl="1"/>
            <a:r>
              <a:rPr lang="en-US" sz="1900" dirty="0" smtClean="0"/>
              <a:t>0.3 </a:t>
            </a:r>
            <a:r>
              <a:rPr lang="en-US" sz="1900" dirty="0" err="1" smtClean="0"/>
              <a:t>MPa</a:t>
            </a:r>
            <a:r>
              <a:rPr lang="en-US" sz="1900" baseline="-25000" dirty="0" err="1" smtClean="0"/>
              <a:t>a</a:t>
            </a:r>
            <a:r>
              <a:rPr lang="en-US" sz="1900" dirty="0" smtClean="0"/>
              <a:t> Air: corrugated Al foil</a:t>
            </a:r>
          </a:p>
          <a:p>
            <a:pPr lvl="2"/>
            <a:r>
              <a:rPr lang="en-US" sz="1700" dirty="0" smtClean="0"/>
              <a:t>Sized for 30 </a:t>
            </a:r>
            <a:r>
              <a:rPr lang="en-US" sz="1700" dirty="0" err="1" smtClean="0"/>
              <a:t>kPa</a:t>
            </a:r>
            <a:r>
              <a:rPr lang="en-US" sz="1700" dirty="0" smtClean="0"/>
              <a:t> pressure drop</a:t>
            </a:r>
          </a:p>
          <a:p>
            <a:pPr lvl="2"/>
            <a:r>
              <a:rPr lang="en-US" sz="1700" dirty="0" smtClean="0"/>
              <a:t>Optimistically assume 20 um thickness</a:t>
            </a:r>
          </a:p>
          <a:p>
            <a:pPr lvl="1"/>
            <a:r>
              <a:rPr lang="en-US" sz="1900" dirty="0" smtClean="0"/>
              <a:t>Pure O</a:t>
            </a:r>
            <a:r>
              <a:rPr lang="en-US" sz="1900" baseline="-25000" dirty="0" smtClean="0"/>
              <a:t>2</a:t>
            </a:r>
            <a:r>
              <a:rPr lang="en-US" sz="1900" dirty="0" smtClean="0"/>
              <a:t>: standard battery Al foil</a:t>
            </a:r>
          </a:p>
          <a:p>
            <a:pPr lvl="2"/>
            <a:r>
              <a:rPr lang="en-US" sz="1700" dirty="0" smtClean="0"/>
              <a:t>Porosity of electrode is enough</a:t>
            </a:r>
          </a:p>
          <a:p>
            <a:pPr marL="0" indent="0">
              <a:buNone/>
            </a:pPr>
            <a:endParaRPr lang="en-US" sz="2300" dirty="0" smtClean="0"/>
          </a:p>
          <a:p>
            <a:pPr lvl="1"/>
            <a:endParaRPr lang="en-US" sz="2100" dirty="0" smtClean="0"/>
          </a:p>
          <a:p>
            <a:endParaRPr lang="en-US" sz="2300" dirty="0" smtClean="0"/>
          </a:p>
          <a:p>
            <a:endParaRPr lang="en-US" sz="2300" dirty="0"/>
          </a:p>
          <a:p>
            <a:endParaRPr lang="en-US" sz="2300" dirty="0" smtClean="0"/>
          </a:p>
        </p:txBody>
      </p:sp>
    </p:spTree>
    <p:extLst>
      <p:ext uri="{BB962C8B-B14F-4D97-AF65-F5344CB8AC3E}">
        <p14:creationId xmlns:p14="http://schemas.microsoft.com/office/powerpoint/2010/main" val="26252222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875" y="4397574"/>
            <a:ext cx="3465287" cy="178140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5569" y="2586634"/>
            <a:ext cx="3790950" cy="1948814"/>
          </a:xfrm>
          <a:prstGeom prst="rect">
            <a:avLst/>
          </a:prstGeom>
        </p:spPr>
      </p:pic>
      <p:sp>
        <p:nvSpPr>
          <p:cNvPr id="2" name="Title 1"/>
          <p:cNvSpPr>
            <a:spLocks noGrp="1"/>
          </p:cNvSpPr>
          <p:nvPr>
            <p:ph type="title"/>
          </p:nvPr>
        </p:nvSpPr>
        <p:spPr/>
        <p:txBody>
          <a:bodyPr/>
          <a:lstStyle/>
          <a:p>
            <a:r>
              <a:rPr lang="en-US" dirty="0" smtClean="0"/>
              <a:t>Multiple scales and approaches to design</a:t>
            </a:r>
            <a:endParaRPr lang="en-US"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14</a:t>
            </a:fld>
            <a:endParaRPr lang="en-US" dirty="0"/>
          </a:p>
        </p:txBody>
      </p:sp>
      <p:sp>
        <p:nvSpPr>
          <p:cNvPr id="3" name="Right Arrow 2"/>
          <p:cNvSpPr/>
          <p:nvPr/>
        </p:nvSpPr>
        <p:spPr>
          <a:xfrm>
            <a:off x="3608162" y="1886991"/>
            <a:ext cx="931492" cy="72639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TextBox 14"/>
          <p:cNvSpPr txBox="1"/>
          <p:nvPr/>
        </p:nvSpPr>
        <p:spPr>
          <a:xfrm>
            <a:off x="1467865" y="744201"/>
            <a:ext cx="1683859" cy="369332"/>
          </a:xfrm>
          <a:prstGeom prst="rect">
            <a:avLst/>
          </a:prstGeom>
          <a:noFill/>
        </p:spPr>
        <p:txBody>
          <a:bodyPr wrap="none" rtlCol="0">
            <a:spAutoFit/>
          </a:bodyPr>
          <a:lstStyle/>
          <a:p>
            <a:r>
              <a:rPr lang="en-US" b="1" dirty="0" smtClean="0">
                <a:solidFill>
                  <a:srgbClr val="FF0000"/>
                </a:solidFill>
              </a:rPr>
              <a:t>Electrode Sizing</a:t>
            </a:r>
            <a:endParaRPr lang="en-US" b="1" dirty="0">
              <a:solidFill>
                <a:srgbClr val="FF0000"/>
              </a:solidFill>
            </a:endParaRPr>
          </a:p>
        </p:txBody>
      </p:sp>
      <p:sp>
        <p:nvSpPr>
          <p:cNvPr id="17" name="TextBox 16"/>
          <p:cNvSpPr txBox="1"/>
          <p:nvPr/>
        </p:nvSpPr>
        <p:spPr>
          <a:xfrm>
            <a:off x="2466752" y="4095346"/>
            <a:ext cx="1574277" cy="369332"/>
          </a:xfrm>
          <a:prstGeom prst="rect">
            <a:avLst/>
          </a:prstGeom>
          <a:noFill/>
        </p:spPr>
        <p:txBody>
          <a:bodyPr wrap="none" rtlCol="0">
            <a:spAutoFit/>
          </a:bodyPr>
          <a:lstStyle/>
          <a:p>
            <a:r>
              <a:rPr lang="en-US" b="1" dirty="0" smtClean="0">
                <a:solidFill>
                  <a:srgbClr val="FF0000"/>
                </a:solidFill>
              </a:rPr>
              <a:t>Pack &amp; System</a:t>
            </a:r>
            <a:endParaRPr lang="en-US" b="1" dirty="0">
              <a:solidFill>
                <a:srgbClr val="FF0000"/>
              </a:solidFill>
            </a:endParaRPr>
          </a:p>
        </p:txBody>
      </p:sp>
      <p:sp>
        <p:nvSpPr>
          <p:cNvPr id="8" name="TextBox 7"/>
          <p:cNvSpPr txBox="1"/>
          <p:nvPr/>
        </p:nvSpPr>
        <p:spPr>
          <a:xfrm>
            <a:off x="488151" y="4406057"/>
            <a:ext cx="1387367" cy="338554"/>
          </a:xfrm>
          <a:prstGeom prst="rect">
            <a:avLst/>
          </a:prstGeom>
          <a:noFill/>
        </p:spPr>
        <p:txBody>
          <a:bodyPr wrap="none" rtlCol="0">
            <a:spAutoFit/>
          </a:bodyPr>
          <a:lstStyle/>
          <a:p>
            <a:r>
              <a:rPr lang="en-US" sz="1600" b="1" dirty="0" smtClean="0"/>
              <a:t>Closed system</a:t>
            </a:r>
            <a:endParaRPr lang="en-US" sz="1600" b="1" dirty="0"/>
          </a:p>
        </p:txBody>
      </p:sp>
      <p:sp>
        <p:nvSpPr>
          <p:cNvPr id="21" name="TextBox 20"/>
          <p:cNvSpPr txBox="1"/>
          <p:nvPr/>
        </p:nvSpPr>
        <p:spPr>
          <a:xfrm>
            <a:off x="3927796" y="4406057"/>
            <a:ext cx="1286378" cy="338554"/>
          </a:xfrm>
          <a:prstGeom prst="rect">
            <a:avLst/>
          </a:prstGeom>
          <a:noFill/>
        </p:spPr>
        <p:txBody>
          <a:bodyPr wrap="none" rtlCol="0">
            <a:spAutoFit/>
          </a:bodyPr>
          <a:lstStyle/>
          <a:p>
            <a:r>
              <a:rPr lang="en-US" sz="1600" b="1" dirty="0" smtClean="0"/>
              <a:t>Open system</a:t>
            </a:r>
            <a:endParaRPr lang="en-US" sz="1600" b="1" dirty="0"/>
          </a:p>
        </p:txBody>
      </p:sp>
      <p:sp>
        <p:nvSpPr>
          <p:cNvPr id="9" name="Rounded Rectangle 8"/>
          <p:cNvSpPr/>
          <p:nvPr/>
        </p:nvSpPr>
        <p:spPr>
          <a:xfrm>
            <a:off x="3927796" y="3041433"/>
            <a:ext cx="1223717" cy="759246"/>
          </a:xfrm>
          <a:prstGeom prst="roundRect">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100000" t="100000"/>
            </a:path>
            <a:tileRect r="-100000" b="-100000"/>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t>Li-O</a:t>
            </a:r>
            <a:r>
              <a:rPr lang="en-US" b="1" baseline="-25000" dirty="0" smtClean="0"/>
              <a:t>2</a:t>
            </a:r>
            <a:r>
              <a:rPr lang="en-US" b="1" dirty="0" smtClean="0"/>
              <a:t> Chemistry</a:t>
            </a:r>
            <a:endParaRPr lang="en-US" b="1" dirty="0"/>
          </a:p>
        </p:txBody>
      </p:sp>
      <p:sp>
        <p:nvSpPr>
          <p:cNvPr id="7" name="Down Arrow 6"/>
          <p:cNvSpPr/>
          <p:nvPr/>
        </p:nvSpPr>
        <p:spPr>
          <a:xfrm rot="2971714">
            <a:off x="5040413" y="3772618"/>
            <a:ext cx="828943" cy="59113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5060" y="1113533"/>
            <a:ext cx="2334491" cy="2695581"/>
          </a:xfrm>
          <a:prstGeom prst="rect">
            <a:avLst/>
          </a:prstGeom>
        </p:spPr>
      </p:pic>
      <p:pic>
        <p:nvPicPr>
          <p:cNvPr id="14" name="Picture 13"/>
          <p:cNvPicPr>
            <a:picLocks noChangeAspect="1"/>
          </p:cNvPicPr>
          <p:nvPr/>
        </p:nvPicPr>
        <p:blipFill rotWithShape="1">
          <a:blip r:embed="rId5">
            <a:extLst>
              <a:ext uri="{28A0092B-C50C-407E-A947-70E740481C1C}">
                <a14:useLocalDpi xmlns:a14="http://schemas.microsoft.com/office/drawing/2010/main" val="0"/>
              </a:ext>
            </a:extLst>
          </a:blip>
          <a:srcRect t="28691"/>
          <a:stretch/>
        </p:blipFill>
        <p:spPr>
          <a:xfrm>
            <a:off x="4539654" y="896654"/>
            <a:ext cx="3524267" cy="2211324"/>
          </a:xfrm>
          <a:prstGeom prst="rect">
            <a:avLst/>
          </a:prstGeom>
        </p:spPr>
      </p:pic>
      <p:sp>
        <p:nvSpPr>
          <p:cNvPr id="16" name="TextBox 15"/>
          <p:cNvSpPr txBox="1"/>
          <p:nvPr/>
        </p:nvSpPr>
        <p:spPr>
          <a:xfrm>
            <a:off x="6301787" y="2460184"/>
            <a:ext cx="1545615" cy="369332"/>
          </a:xfrm>
          <a:prstGeom prst="rect">
            <a:avLst/>
          </a:prstGeom>
          <a:solidFill>
            <a:schemeClr val="bg1"/>
          </a:solidFill>
        </p:spPr>
        <p:txBody>
          <a:bodyPr wrap="none" rtlCol="0">
            <a:spAutoFit/>
          </a:bodyPr>
          <a:lstStyle/>
          <a:p>
            <a:pPr algn="ctr"/>
            <a:r>
              <a:rPr lang="en-US" b="1" dirty="0" smtClean="0">
                <a:solidFill>
                  <a:srgbClr val="FF0000"/>
                </a:solidFill>
              </a:rPr>
              <a:t>Cell &amp; Module</a:t>
            </a:r>
            <a:endParaRPr lang="en-US" b="1" dirty="0">
              <a:solidFill>
                <a:srgbClr val="FF0000"/>
              </a:solidFill>
            </a:endParaRPr>
          </a:p>
        </p:txBody>
      </p:sp>
      <p:sp>
        <p:nvSpPr>
          <p:cNvPr id="24" name="TextBox 23"/>
          <p:cNvSpPr txBox="1"/>
          <p:nvPr/>
        </p:nvSpPr>
        <p:spPr>
          <a:xfrm>
            <a:off x="196096" y="2651275"/>
            <a:ext cx="684190" cy="646331"/>
          </a:xfrm>
          <a:prstGeom prst="rect">
            <a:avLst/>
          </a:prstGeom>
          <a:noFill/>
        </p:spPr>
        <p:txBody>
          <a:bodyPr wrap="square" rtlCol="0">
            <a:spAutoFit/>
          </a:bodyPr>
          <a:lstStyle/>
          <a:p>
            <a:r>
              <a:rPr lang="en-US" sz="1200" dirty="0" smtClean="0"/>
              <a:t>50% excess Lithium</a:t>
            </a:r>
            <a:endParaRPr lang="en-US" sz="1200" dirty="0"/>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05225" y="4744611"/>
            <a:ext cx="3229828" cy="1614914"/>
          </a:xfrm>
          <a:prstGeom prst="rect">
            <a:avLst/>
          </a:prstGeom>
        </p:spPr>
      </p:pic>
    </p:spTree>
    <p:extLst>
      <p:ext uri="{BB962C8B-B14F-4D97-AF65-F5344CB8AC3E}">
        <p14:creationId xmlns:p14="http://schemas.microsoft.com/office/powerpoint/2010/main" val="27659588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4164" y="1468929"/>
            <a:ext cx="4669231" cy="3614700"/>
          </a:xfrm>
          <a:prstGeom prst="rect">
            <a:avLst/>
          </a:prstGeom>
        </p:spPr>
      </p:pic>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15</a:t>
            </a:fld>
            <a:endParaRPr lang="en-US" dirty="0"/>
          </a:p>
        </p:txBody>
      </p:sp>
      <p:sp>
        <p:nvSpPr>
          <p:cNvPr id="15" name="Title 1"/>
          <p:cNvSpPr>
            <a:spLocks noGrp="1"/>
          </p:cNvSpPr>
          <p:nvPr>
            <p:ph type="title"/>
          </p:nvPr>
        </p:nvSpPr>
        <p:spPr>
          <a:xfrm>
            <a:off x="457200" y="274638"/>
            <a:ext cx="8229600" cy="957532"/>
          </a:xfrm>
        </p:spPr>
        <p:txBody>
          <a:bodyPr>
            <a:normAutofit/>
          </a:bodyPr>
          <a:lstStyle/>
          <a:p>
            <a:r>
              <a:rPr lang="en-US" dirty="0" smtClean="0"/>
              <a:t>Closed </a:t>
            </a:r>
            <a:r>
              <a:rPr lang="en-US" dirty="0" err="1" smtClean="0"/>
              <a:t>vs</a:t>
            </a:r>
            <a:r>
              <a:rPr lang="en-US" dirty="0" smtClean="0"/>
              <a:t> Open Architecture for Li/O</a:t>
            </a:r>
            <a:r>
              <a:rPr lang="en-US" baseline="-25000" dirty="0" smtClean="0"/>
              <a:t>2</a:t>
            </a:r>
            <a:endParaRPr lang="en-US" baseline="-25000" dirty="0"/>
          </a:p>
        </p:txBody>
      </p:sp>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l="17396" t="10285" r="18750" b="11905"/>
          <a:stretch/>
        </p:blipFill>
        <p:spPr>
          <a:xfrm>
            <a:off x="0" y="2115520"/>
            <a:ext cx="4505326" cy="2822259"/>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29759">
            <a:off x="365265" y="1334207"/>
            <a:ext cx="4427162" cy="794444"/>
          </a:xfrm>
          <a:prstGeom prst="rect">
            <a:avLst/>
          </a:prstGeom>
        </p:spPr>
      </p:pic>
      <p:sp>
        <p:nvSpPr>
          <p:cNvPr id="2" name="TextBox 1"/>
          <p:cNvSpPr txBox="1"/>
          <p:nvPr/>
        </p:nvSpPr>
        <p:spPr>
          <a:xfrm>
            <a:off x="4505326" y="5188412"/>
            <a:ext cx="4061305" cy="923330"/>
          </a:xfrm>
          <a:prstGeom prst="rect">
            <a:avLst/>
          </a:prstGeom>
          <a:noFill/>
        </p:spPr>
        <p:txBody>
          <a:bodyPr wrap="none" rtlCol="0">
            <a:spAutoFit/>
          </a:bodyPr>
          <a:lstStyle/>
          <a:p>
            <a:r>
              <a:rPr lang="en-US" b="1" dirty="0" smtClean="0"/>
              <a:t>Li</a:t>
            </a:r>
            <a:r>
              <a:rPr lang="en-US" b="1" baseline="-25000" dirty="0" smtClean="0"/>
              <a:t>2</a:t>
            </a:r>
            <a:r>
              <a:rPr lang="en-US" b="1" dirty="0" smtClean="0"/>
              <a:t>O</a:t>
            </a:r>
            <a:r>
              <a:rPr lang="en-US" b="1" baseline="-25000" dirty="0" smtClean="0"/>
              <a:t>2</a:t>
            </a:r>
            <a:r>
              <a:rPr lang="en-US" dirty="0" smtClean="0"/>
              <a:t> product reacts </a:t>
            </a:r>
            <a:r>
              <a:rPr lang="en-US" b="1" dirty="0" smtClean="0"/>
              <a:t>irreversibly</a:t>
            </a:r>
            <a:r>
              <a:rPr lang="en-US" dirty="0" smtClean="0"/>
              <a:t> with </a:t>
            </a:r>
            <a:r>
              <a:rPr lang="en-US" b="1" dirty="0" smtClean="0"/>
              <a:t>CO</a:t>
            </a:r>
            <a:r>
              <a:rPr lang="en-US" b="1" baseline="-25000" dirty="0" smtClean="0"/>
              <a:t>2</a:t>
            </a:r>
          </a:p>
          <a:p>
            <a:r>
              <a:rPr lang="en-US" dirty="0" smtClean="0"/>
              <a:t>Water must also be removed</a:t>
            </a:r>
          </a:p>
          <a:p>
            <a:r>
              <a:rPr lang="en-US" dirty="0" smtClean="0"/>
              <a:t>Target impurity levels near 1-10 </a:t>
            </a:r>
            <a:r>
              <a:rPr lang="en-US" dirty="0" err="1" smtClean="0"/>
              <a:t>ppmv</a:t>
            </a:r>
            <a:endParaRPr lang="en-US" dirty="0"/>
          </a:p>
        </p:txBody>
      </p:sp>
    </p:spTree>
    <p:extLst>
      <p:ext uri="{BB962C8B-B14F-4D97-AF65-F5344CB8AC3E}">
        <p14:creationId xmlns:p14="http://schemas.microsoft.com/office/powerpoint/2010/main" val="18689954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7010400" y="6403976"/>
            <a:ext cx="574675" cy="273050"/>
          </a:xfrm>
          <a:prstGeom prst="rect">
            <a:avLst/>
          </a:prstGeom>
        </p:spPr>
        <p:txBody>
          <a:bodyPr/>
          <a:lstStyle/>
          <a:p>
            <a:fld id="{D1E73DD2-6398-41AC-8A17-335338B83047}" type="slidenum">
              <a:rPr lang="en-US" sz="1000">
                <a:solidFill>
                  <a:srgbClr val="404040"/>
                </a:solidFill>
              </a:rPr>
              <a:pPr/>
              <a:t>16</a:t>
            </a:fld>
            <a:endParaRPr lang="en-US" sz="1000" dirty="0">
              <a:solidFill>
                <a:srgbClr val="404040"/>
              </a:solidFill>
            </a:endParaRPr>
          </a:p>
        </p:txBody>
      </p:sp>
      <p:sp>
        <p:nvSpPr>
          <p:cNvPr id="252930" name="Rectangle 2"/>
          <p:cNvSpPr>
            <a:spLocks noGrp="1" noChangeArrowheads="1"/>
          </p:cNvSpPr>
          <p:nvPr>
            <p:ph type="title"/>
          </p:nvPr>
        </p:nvSpPr>
        <p:spPr/>
        <p:txBody>
          <a:bodyPr>
            <a:normAutofit/>
          </a:bodyPr>
          <a:lstStyle/>
          <a:p>
            <a:r>
              <a:rPr lang="en-US" dirty="0" smtClean="0"/>
              <a:t>Compare Li/O</a:t>
            </a:r>
            <a:r>
              <a:rPr lang="en-US" baseline="-25000" dirty="0" smtClean="0"/>
              <a:t>2</a:t>
            </a:r>
            <a:r>
              <a:rPr lang="en-US" dirty="0" smtClean="0"/>
              <a:t> estimates in context of Li-ion</a:t>
            </a:r>
            <a:endParaRPr lang="en-US" dirty="0"/>
          </a:p>
        </p:txBody>
      </p:sp>
      <p:sp>
        <p:nvSpPr>
          <p:cNvPr id="252931" name="Rectangle 3"/>
          <p:cNvSpPr>
            <a:spLocks noGrp="1" noChangeArrowheads="1"/>
          </p:cNvSpPr>
          <p:nvPr>
            <p:ph type="body" idx="1"/>
          </p:nvPr>
        </p:nvSpPr>
        <p:spPr>
          <a:xfrm>
            <a:off x="457200" y="1066800"/>
            <a:ext cx="8229600" cy="4838700"/>
          </a:xfrm>
        </p:spPr>
        <p:txBody>
          <a:bodyPr>
            <a:normAutofit/>
          </a:bodyPr>
          <a:lstStyle/>
          <a:p>
            <a:r>
              <a:rPr lang="en-US" sz="2100" b="1" dirty="0" smtClean="0"/>
              <a:t>Traditional Li-ion </a:t>
            </a:r>
            <a:r>
              <a:rPr lang="en-US" sz="2100" dirty="0" smtClean="0"/>
              <a:t>will continue to improve</a:t>
            </a:r>
            <a:endParaRPr lang="en-US" sz="2100" baseline="-25000" dirty="0" smtClean="0"/>
          </a:p>
          <a:p>
            <a:pPr lvl="1"/>
            <a:r>
              <a:rPr lang="en-US" dirty="0" smtClean="0"/>
              <a:t>Use graphite vs LiNi</a:t>
            </a:r>
            <a:r>
              <a:rPr lang="en-US" baseline="-25000" dirty="0" smtClean="0"/>
              <a:t>1/3</a:t>
            </a:r>
            <a:r>
              <a:rPr lang="en-US" dirty="0" smtClean="0"/>
              <a:t>Mn</a:t>
            </a:r>
            <a:r>
              <a:rPr lang="en-US" baseline="-25000" dirty="0" smtClean="0"/>
              <a:t>1/3</a:t>
            </a:r>
            <a:r>
              <a:rPr lang="en-US" dirty="0" smtClean="0"/>
              <a:t>Co</a:t>
            </a:r>
            <a:r>
              <a:rPr lang="en-US" baseline="-25000" dirty="0" smtClean="0"/>
              <a:t>1/3</a:t>
            </a:r>
            <a:r>
              <a:rPr lang="en-US" dirty="0" smtClean="0"/>
              <a:t>O</a:t>
            </a:r>
            <a:r>
              <a:rPr lang="en-US" baseline="-25000" dirty="0" smtClean="0"/>
              <a:t>2</a:t>
            </a:r>
            <a:r>
              <a:rPr lang="en-US" dirty="0" smtClean="0"/>
              <a:t> as baseline (Gr/NMC333)</a:t>
            </a:r>
          </a:p>
          <a:p>
            <a:pPr lvl="1"/>
            <a:endParaRPr lang="en-US" dirty="0" smtClean="0"/>
          </a:p>
          <a:p>
            <a:r>
              <a:rPr lang="en-US" b="1" dirty="0" smtClean="0"/>
              <a:t>Advanced Li-ion </a:t>
            </a:r>
            <a:r>
              <a:rPr lang="en-US" dirty="0" smtClean="0"/>
              <a:t>will </a:t>
            </a:r>
            <a:r>
              <a:rPr lang="en-US" sz="2100" dirty="0" smtClean="0"/>
              <a:t>build</a:t>
            </a:r>
            <a:r>
              <a:rPr lang="en-US" dirty="0" smtClean="0"/>
              <a:t> upon Li-ion improvements</a:t>
            </a:r>
          </a:p>
          <a:p>
            <a:endParaRPr lang="en-US" dirty="0" smtClean="0"/>
          </a:p>
          <a:p>
            <a:r>
              <a:rPr lang="en-US" dirty="0" smtClean="0"/>
              <a:t>Consider a silicon-alloy composite </a:t>
            </a:r>
            <a:r>
              <a:rPr lang="en-US" sz="2100" dirty="0" smtClean="0"/>
              <a:t>anode</a:t>
            </a:r>
          </a:p>
          <a:p>
            <a:pPr lvl="1"/>
            <a:r>
              <a:rPr lang="en-US" dirty="0" smtClean="0"/>
              <a:t>1300 mAh/g @ 0.32 V vs Li, 50 </a:t>
            </a:r>
            <a:r>
              <a:rPr lang="en-US" dirty="0" err="1" smtClean="0"/>
              <a:t>vol</a:t>
            </a:r>
            <a:r>
              <a:rPr lang="en-US" dirty="0" smtClean="0"/>
              <a:t>% electrolyte in discharged state</a:t>
            </a:r>
          </a:p>
          <a:p>
            <a:pPr lvl="1"/>
            <a:r>
              <a:rPr lang="en-US" dirty="0" err="1" smtClean="0"/>
              <a:t>Prelithiated</a:t>
            </a:r>
            <a:r>
              <a:rPr lang="en-US" dirty="0" smtClean="0"/>
              <a:t> to overcome 1</a:t>
            </a:r>
            <a:r>
              <a:rPr lang="en-US" baseline="30000" dirty="0" smtClean="0"/>
              <a:t>st</a:t>
            </a:r>
            <a:r>
              <a:rPr lang="en-US" dirty="0" smtClean="0"/>
              <a:t> cycle losses</a:t>
            </a:r>
            <a:endParaRPr lang="en-US" dirty="0"/>
          </a:p>
          <a:p>
            <a:r>
              <a:rPr lang="en-US" sz="2100" dirty="0" smtClean="0"/>
              <a:t>Consider</a:t>
            </a:r>
            <a:r>
              <a:rPr lang="en-US" dirty="0" smtClean="0"/>
              <a:t> Lithium- and Manganese-Rich NMC cathode (LMRNMC)</a:t>
            </a:r>
          </a:p>
          <a:p>
            <a:pPr lvl="1"/>
            <a:r>
              <a:rPr lang="en-US" dirty="0" smtClean="0"/>
              <a:t>225 mAh/g @ 3.75 V vs Li</a:t>
            </a:r>
          </a:p>
          <a:p>
            <a:pPr lvl="1"/>
            <a:r>
              <a:rPr lang="en-US" dirty="0" smtClean="0"/>
              <a:t>Assumes no voltage fade and impedance similar to NMC333</a:t>
            </a:r>
          </a:p>
          <a:p>
            <a:endParaRPr lang="en-US" dirty="0"/>
          </a:p>
          <a:p>
            <a:r>
              <a:rPr lang="en-US" dirty="0" smtClean="0"/>
              <a:t>Pair</a:t>
            </a:r>
            <a:r>
              <a:rPr lang="en-US" b="1" dirty="0" smtClean="0"/>
              <a:t> advanced Li-ion</a:t>
            </a:r>
            <a:r>
              <a:rPr lang="en-US" dirty="0" smtClean="0"/>
              <a:t> with a </a:t>
            </a:r>
            <a:r>
              <a:rPr lang="en-US" b="1" dirty="0" smtClean="0"/>
              <a:t>Li-metal</a:t>
            </a:r>
            <a:r>
              <a:rPr lang="en-US" dirty="0" smtClean="0"/>
              <a:t> anode</a:t>
            </a:r>
          </a:p>
        </p:txBody>
      </p:sp>
    </p:spTree>
    <p:extLst>
      <p:ext uri="{BB962C8B-B14F-4D97-AF65-F5344CB8AC3E}">
        <p14:creationId xmlns:p14="http://schemas.microsoft.com/office/powerpoint/2010/main" val="10118082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17</a:t>
            </a:fld>
            <a:endParaRPr lang="en-US" dirty="0"/>
          </a:p>
        </p:txBody>
      </p:sp>
      <p:sp>
        <p:nvSpPr>
          <p:cNvPr id="15" name="Title 1"/>
          <p:cNvSpPr>
            <a:spLocks noGrp="1"/>
          </p:cNvSpPr>
          <p:nvPr>
            <p:ph type="title"/>
          </p:nvPr>
        </p:nvSpPr>
        <p:spPr>
          <a:xfrm>
            <a:off x="457200" y="274638"/>
            <a:ext cx="8229600" cy="957532"/>
          </a:xfrm>
        </p:spPr>
        <p:txBody>
          <a:bodyPr>
            <a:normAutofit/>
          </a:bodyPr>
          <a:lstStyle/>
          <a:p>
            <a:r>
              <a:rPr lang="en-US" sz="2900" b="1" dirty="0" smtClean="0"/>
              <a:t>Systems level energy density and specific energy</a:t>
            </a:r>
            <a:endParaRPr lang="en-US" sz="2900" b="1" dirty="0"/>
          </a:p>
        </p:txBody>
      </p:sp>
      <p:sp>
        <p:nvSpPr>
          <p:cNvPr id="5" name="TextBox 4"/>
          <p:cNvSpPr txBox="1"/>
          <p:nvPr/>
        </p:nvSpPr>
        <p:spPr>
          <a:xfrm>
            <a:off x="4905376" y="1486106"/>
            <a:ext cx="4238624" cy="2800767"/>
          </a:xfrm>
          <a:prstGeom prst="rect">
            <a:avLst/>
          </a:prstGeom>
          <a:noFill/>
        </p:spPr>
        <p:txBody>
          <a:bodyPr wrap="square" rtlCol="0">
            <a:spAutoFit/>
          </a:bodyPr>
          <a:lstStyle/>
          <a:p>
            <a:r>
              <a:rPr lang="en-US" sz="1600" b="1" dirty="0" smtClean="0"/>
              <a:t>What’s in the bubbles?</a:t>
            </a:r>
          </a:p>
          <a:p>
            <a:pPr marL="285750" indent="-285750">
              <a:buFont typeface="Arial" panose="020B0604020202020204" pitchFamily="34" charset="0"/>
              <a:buChar char="•"/>
            </a:pPr>
            <a:r>
              <a:rPr lang="en-US" sz="1600" dirty="0" smtClean="0"/>
              <a:t>Range of performances (electrode thickness)</a:t>
            </a:r>
          </a:p>
          <a:p>
            <a:pPr marL="285750" indent="-285750">
              <a:buFont typeface="Arial" panose="020B0604020202020204" pitchFamily="34" charset="0"/>
              <a:buChar char="•"/>
            </a:pPr>
            <a:r>
              <a:rPr lang="en-US" sz="1600" dirty="0" smtClean="0"/>
              <a:t>Range of cell parallel/series configurations</a:t>
            </a:r>
          </a:p>
          <a:p>
            <a:pPr marL="285750" indent="-285750">
              <a:buFont typeface="Arial" panose="020B0604020202020204" pitchFamily="34" charset="0"/>
              <a:buChar char="•"/>
            </a:pPr>
            <a:r>
              <a:rPr lang="en-US" sz="1600" dirty="0" smtClean="0"/>
              <a:t>This does not include other, more pessimistic outcomes for the Li/O</a:t>
            </a:r>
            <a:r>
              <a:rPr lang="en-US" sz="1600" baseline="-25000" dirty="0" smtClean="0"/>
              <a:t>2 </a:t>
            </a:r>
            <a:r>
              <a:rPr lang="en-US" sz="1600" dirty="0" smtClean="0"/>
              <a:t>systems level projection</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smtClean="0"/>
          </a:p>
          <a:p>
            <a:r>
              <a:rPr lang="en-US" sz="1600" b="1" dirty="0" smtClean="0"/>
              <a:t>Side notes</a:t>
            </a:r>
            <a:endParaRPr lang="en-US" sz="1600" b="1" dirty="0"/>
          </a:p>
          <a:p>
            <a:pPr marL="285750" indent="-285750">
              <a:buFont typeface="Arial" panose="020B0604020202020204" pitchFamily="34" charset="0"/>
              <a:buChar char="•"/>
            </a:pPr>
            <a:r>
              <a:rPr lang="en-US" sz="1600" dirty="0" smtClean="0"/>
              <a:t>Diminishing returns at higher Wh/kg, Wh/L</a:t>
            </a:r>
          </a:p>
          <a:p>
            <a:pPr marL="285750" indent="-285750">
              <a:buFont typeface="Arial" panose="020B0604020202020204" pitchFamily="34" charset="0"/>
              <a:buChar char="•"/>
            </a:pPr>
            <a:r>
              <a:rPr lang="en-US" sz="1600" dirty="0" smtClean="0"/>
              <a:t>Inverse relationship is hard to visualize</a:t>
            </a:r>
            <a:endParaRPr lang="en-US" sz="1600" dirty="0"/>
          </a:p>
        </p:txBody>
      </p:sp>
      <p:sp>
        <p:nvSpPr>
          <p:cNvPr id="7" name="TextBox 6"/>
          <p:cNvSpPr txBox="1"/>
          <p:nvPr/>
        </p:nvSpPr>
        <p:spPr>
          <a:xfrm>
            <a:off x="2730731" y="6430762"/>
            <a:ext cx="3466142" cy="369332"/>
          </a:xfrm>
          <a:prstGeom prst="rect">
            <a:avLst/>
          </a:prstGeom>
          <a:noFill/>
        </p:spPr>
        <p:txBody>
          <a:bodyPr wrap="none" rtlCol="0">
            <a:spAutoFit/>
          </a:bodyPr>
          <a:lstStyle/>
          <a:p>
            <a:r>
              <a:rPr lang="en-US" dirty="0" smtClean="0"/>
              <a:t>80 </a:t>
            </a:r>
            <a:r>
              <a:rPr lang="en-US" dirty="0" err="1" smtClean="0"/>
              <a:t>kW</a:t>
            </a:r>
            <a:r>
              <a:rPr lang="en-US" baseline="-25000" dirty="0" err="1" smtClean="0"/>
              <a:t>net</a:t>
            </a:r>
            <a:r>
              <a:rPr lang="en-US" dirty="0" smtClean="0"/>
              <a:t>, 100 </a:t>
            </a:r>
            <a:r>
              <a:rPr lang="en-US" dirty="0" err="1" smtClean="0"/>
              <a:t>kWh</a:t>
            </a:r>
            <a:r>
              <a:rPr lang="en-US" baseline="-25000" dirty="0" err="1" smtClean="0"/>
              <a:t>use</a:t>
            </a:r>
            <a:r>
              <a:rPr lang="en-US" dirty="0" smtClean="0"/>
              <a:t> 360 V battery</a:t>
            </a: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003" y="1117870"/>
            <a:ext cx="4530272" cy="4829967"/>
          </a:xfrm>
          <a:prstGeom prst="rect">
            <a:avLst/>
          </a:prstGeom>
        </p:spPr>
      </p:pic>
    </p:spTree>
    <p:extLst>
      <p:ext uri="{BB962C8B-B14F-4D97-AF65-F5344CB8AC3E}">
        <p14:creationId xmlns:p14="http://schemas.microsoft.com/office/powerpoint/2010/main" val="13177726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18</a:t>
            </a:fld>
            <a:endParaRPr lang="en-US" dirty="0"/>
          </a:p>
        </p:txBody>
      </p:sp>
      <p:sp>
        <p:nvSpPr>
          <p:cNvPr id="15" name="Title 1"/>
          <p:cNvSpPr>
            <a:spLocks noGrp="1"/>
          </p:cNvSpPr>
          <p:nvPr>
            <p:ph type="title"/>
          </p:nvPr>
        </p:nvSpPr>
        <p:spPr>
          <a:xfrm>
            <a:off x="457200" y="274638"/>
            <a:ext cx="8229600" cy="957532"/>
          </a:xfrm>
        </p:spPr>
        <p:txBody>
          <a:bodyPr>
            <a:normAutofit/>
          </a:bodyPr>
          <a:lstStyle/>
          <a:p>
            <a:r>
              <a:rPr lang="en-US" sz="2900" b="1" dirty="0" smtClean="0"/>
              <a:t>Li/O</a:t>
            </a:r>
            <a:r>
              <a:rPr lang="en-US" sz="2900" b="1" baseline="-25000" dirty="0" smtClean="0"/>
              <a:t>2</a:t>
            </a:r>
            <a:r>
              <a:rPr lang="en-US" sz="2900" b="1" dirty="0" smtClean="0"/>
              <a:t> Closed: volume and energy density breakdown</a:t>
            </a:r>
            <a:endParaRPr lang="en-US" sz="2900" b="1" dirty="0"/>
          </a:p>
        </p:txBody>
      </p:sp>
      <p:sp>
        <p:nvSpPr>
          <p:cNvPr id="7" name="TextBox 6"/>
          <p:cNvSpPr txBox="1"/>
          <p:nvPr/>
        </p:nvSpPr>
        <p:spPr>
          <a:xfrm>
            <a:off x="2727082" y="6427844"/>
            <a:ext cx="3466142" cy="369332"/>
          </a:xfrm>
          <a:prstGeom prst="rect">
            <a:avLst/>
          </a:prstGeom>
          <a:noFill/>
        </p:spPr>
        <p:txBody>
          <a:bodyPr wrap="none" rtlCol="0">
            <a:spAutoFit/>
          </a:bodyPr>
          <a:lstStyle/>
          <a:p>
            <a:r>
              <a:rPr lang="en-US" dirty="0" smtClean="0"/>
              <a:t>80 </a:t>
            </a:r>
            <a:r>
              <a:rPr lang="en-US" dirty="0" err="1" smtClean="0"/>
              <a:t>kW</a:t>
            </a:r>
            <a:r>
              <a:rPr lang="en-US" baseline="-25000" dirty="0" err="1" smtClean="0"/>
              <a:t>net</a:t>
            </a:r>
            <a:r>
              <a:rPr lang="en-US" dirty="0" smtClean="0"/>
              <a:t>, 100 </a:t>
            </a:r>
            <a:r>
              <a:rPr lang="en-US" dirty="0" err="1" smtClean="0"/>
              <a:t>kWh</a:t>
            </a:r>
            <a:r>
              <a:rPr lang="en-US" baseline="-25000" dirty="0" err="1" smtClean="0"/>
              <a:t>use</a:t>
            </a:r>
            <a:r>
              <a:rPr lang="en-US" dirty="0" smtClean="0"/>
              <a:t> 360 V battery</a:t>
            </a:r>
            <a:endParaRPr lang="en-US" dirty="0"/>
          </a:p>
        </p:txBody>
      </p:sp>
      <p:sp>
        <p:nvSpPr>
          <p:cNvPr id="10" name="TextBox 9"/>
          <p:cNvSpPr txBox="1"/>
          <p:nvPr/>
        </p:nvSpPr>
        <p:spPr>
          <a:xfrm>
            <a:off x="5229225" y="1262902"/>
            <a:ext cx="3781425" cy="4031873"/>
          </a:xfrm>
          <a:prstGeom prst="rect">
            <a:avLst/>
          </a:prstGeom>
          <a:noFill/>
        </p:spPr>
        <p:txBody>
          <a:bodyPr wrap="square" rtlCol="0">
            <a:spAutoFit/>
          </a:bodyPr>
          <a:lstStyle/>
          <a:p>
            <a:r>
              <a:rPr lang="en-US" sz="1600" b="1" dirty="0" smtClean="0"/>
              <a:t>The dropping energy density</a:t>
            </a:r>
            <a:endParaRPr lang="en-US" sz="1600" b="1" dirty="0"/>
          </a:p>
          <a:p>
            <a:pPr marL="285750" indent="-285750">
              <a:buFont typeface="Arial" panose="020B0604020202020204" pitchFamily="34" charset="0"/>
              <a:buChar char="•"/>
            </a:pPr>
            <a:r>
              <a:rPr lang="en-US" sz="1600" dirty="0" smtClean="0"/>
              <a:t>First loss is SOC window and efficiency</a:t>
            </a:r>
          </a:p>
          <a:p>
            <a:pPr marL="285750" indent="-285750">
              <a:buFont typeface="Arial" panose="020B0604020202020204" pitchFamily="34" charset="0"/>
              <a:buChar char="•"/>
            </a:pPr>
            <a:r>
              <a:rPr lang="en-US" sz="1600" dirty="0" smtClean="0"/>
              <a:t>Second drop seems huge, but really small contribution to total volume</a:t>
            </a:r>
          </a:p>
          <a:p>
            <a:pPr marL="285750" indent="-285750">
              <a:buFont typeface="Arial" panose="020B0604020202020204" pitchFamily="34" charset="0"/>
              <a:buChar char="•"/>
            </a:pPr>
            <a:r>
              <a:rPr lang="en-US" sz="1600" dirty="0" smtClean="0"/>
              <a:t>Inverse relation to volume is tricky</a:t>
            </a:r>
          </a:p>
          <a:p>
            <a:pPr marL="285750" indent="-285750">
              <a:buFont typeface="Arial" panose="020B0604020202020204" pitchFamily="34" charset="0"/>
              <a:buChar char="•"/>
            </a:pPr>
            <a:r>
              <a:rPr lang="en-US" sz="1600" dirty="0" smtClean="0"/>
              <a:t>The systems level is the largest penalty (same in open-system)</a:t>
            </a:r>
            <a:endParaRPr lang="en-US" sz="1600" dirty="0"/>
          </a:p>
          <a:p>
            <a:endParaRPr lang="en-US" sz="1600" b="1" dirty="0" smtClean="0"/>
          </a:p>
          <a:p>
            <a:r>
              <a:rPr lang="en-US" sz="1600" b="1" dirty="0" smtClean="0"/>
              <a:t>What’s added moving left to right</a:t>
            </a:r>
          </a:p>
          <a:p>
            <a:pPr marL="285750" indent="-285750">
              <a:buFont typeface="Arial" panose="020B0604020202020204" pitchFamily="34" charset="0"/>
              <a:buChar char="•"/>
            </a:pPr>
            <a:r>
              <a:rPr lang="en-US" sz="1600" dirty="0" smtClean="0"/>
              <a:t>Li/Li</a:t>
            </a:r>
            <a:r>
              <a:rPr lang="en-US" sz="1600" baseline="-25000" dirty="0" smtClean="0"/>
              <a:t>2</a:t>
            </a:r>
            <a:r>
              <a:rPr lang="en-US" sz="1600" dirty="0" smtClean="0"/>
              <a:t>O</a:t>
            </a:r>
            <a:r>
              <a:rPr lang="en-US" sz="1600" baseline="-25000" dirty="0" smtClean="0"/>
              <a:t>2</a:t>
            </a:r>
            <a:r>
              <a:rPr lang="en-US" sz="1600" dirty="0" smtClean="0"/>
              <a:t>: both anode and cathode</a:t>
            </a:r>
          </a:p>
          <a:p>
            <a:pPr marL="285750" indent="-285750">
              <a:buFont typeface="Arial" panose="020B0604020202020204" pitchFamily="34" charset="0"/>
              <a:buChar char="•"/>
            </a:pPr>
            <a:r>
              <a:rPr lang="en-US" sz="1600" dirty="0" smtClean="0"/>
              <a:t>Electrodes: excess Li, carbon, binder, electrolyte</a:t>
            </a:r>
          </a:p>
          <a:p>
            <a:pPr marL="285750" indent="-285750">
              <a:buFont typeface="Arial" panose="020B0604020202020204" pitchFamily="34" charset="0"/>
              <a:buChar char="•"/>
            </a:pPr>
            <a:r>
              <a:rPr lang="en-US" sz="1600" dirty="0" smtClean="0"/>
              <a:t>Bilayer: current collectors, ceramic</a:t>
            </a:r>
          </a:p>
          <a:p>
            <a:pPr marL="285750" indent="-285750">
              <a:buFont typeface="Arial" panose="020B0604020202020204" pitchFamily="34" charset="0"/>
              <a:buChar char="•"/>
            </a:pPr>
            <a:r>
              <a:rPr lang="en-US" sz="1600" dirty="0" smtClean="0"/>
              <a:t>Cell: packaging, tabs</a:t>
            </a:r>
          </a:p>
          <a:p>
            <a:pPr marL="285750" indent="-285750">
              <a:buFont typeface="Arial" panose="020B0604020202020204" pitchFamily="34" charset="0"/>
              <a:buChar char="•"/>
            </a:pPr>
            <a:r>
              <a:rPr lang="en-US" sz="1600" dirty="0" smtClean="0"/>
              <a:t>Module: packaging, SOC controllers</a:t>
            </a:r>
          </a:p>
          <a:p>
            <a:pPr marL="285750" indent="-285750">
              <a:buFont typeface="Arial" panose="020B0604020202020204" pitchFamily="34" charset="0"/>
              <a:buChar char="•"/>
            </a:pPr>
            <a:r>
              <a:rPr lang="en-US" sz="1600" dirty="0" smtClean="0"/>
              <a:t>System: pressure vessel</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339" y="1232170"/>
            <a:ext cx="4737586" cy="3924300"/>
          </a:xfrm>
          <a:prstGeom prst="rect">
            <a:avLst/>
          </a:prstGeom>
        </p:spPr>
      </p:pic>
    </p:spTree>
    <p:extLst>
      <p:ext uri="{BB962C8B-B14F-4D97-AF65-F5344CB8AC3E}">
        <p14:creationId xmlns:p14="http://schemas.microsoft.com/office/powerpoint/2010/main" val="38202110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1163367"/>
            <a:ext cx="6000750" cy="3822016"/>
          </a:xfrm>
          <a:prstGeom prst="rect">
            <a:avLst/>
          </a:prstGeom>
        </p:spPr>
      </p:pic>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19</a:t>
            </a:fld>
            <a:endParaRPr lang="en-US" dirty="0"/>
          </a:p>
        </p:txBody>
      </p:sp>
      <p:sp>
        <p:nvSpPr>
          <p:cNvPr id="15" name="Title 1"/>
          <p:cNvSpPr>
            <a:spLocks noGrp="1"/>
          </p:cNvSpPr>
          <p:nvPr>
            <p:ph type="title"/>
          </p:nvPr>
        </p:nvSpPr>
        <p:spPr>
          <a:xfrm>
            <a:off x="457199" y="274638"/>
            <a:ext cx="8486775" cy="957532"/>
          </a:xfrm>
        </p:spPr>
        <p:txBody>
          <a:bodyPr>
            <a:normAutofit/>
          </a:bodyPr>
          <a:lstStyle/>
          <a:p>
            <a:r>
              <a:rPr lang="en-US" b="1" dirty="0" smtClean="0"/>
              <a:t>Systems level cost: Li/O</a:t>
            </a:r>
            <a:r>
              <a:rPr lang="en-US" b="1" baseline="-25000" dirty="0" smtClean="0"/>
              <a:t>2</a:t>
            </a:r>
            <a:r>
              <a:rPr lang="en-US" b="1" dirty="0" smtClean="0"/>
              <a:t> similar to Li/LMRNMC</a:t>
            </a:r>
            <a:endParaRPr lang="en-US" b="1" dirty="0"/>
          </a:p>
        </p:txBody>
      </p:sp>
      <p:sp>
        <p:nvSpPr>
          <p:cNvPr id="9" name="TextBox 8"/>
          <p:cNvSpPr txBox="1"/>
          <p:nvPr/>
        </p:nvSpPr>
        <p:spPr>
          <a:xfrm>
            <a:off x="4800601" y="2857498"/>
            <a:ext cx="4238624" cy="3046988"/>
          </a:xfrm>
          <a:prstGeom prst="rect">
            <a:avLst/>
          </a:prstGeom>
          <a:noFill/>
        </p:spPr>
        <p:txBody>
          <a:bodyPr wrap="square" rtlCol="0">
            <a:spAutoFit/>
          </a:bodyPr>
          <a:lstStyle/>
          <a:p>
            <a:r>
              <a:rPr lang="en-US" sz="1600" b="1" dirty="0" smtClean="0"/>
              <a:t>What’s in the bar graph?</a:t>
            </a:r>
          </a:p>
          <a:p>
            <a:pPr marL="285750" indent="-285750">
              <a:buFont typeface="Arial" panose="020B0604020202020204" pitchFamily="34" charset="0"/>
              <a:buChar char="•"/>
            </a:pPr>
            <a:r>
              <a:rPr lang="en-US" sz="1600" dirty="0" smtClean="0"/>
              <a:t>Inactive materials: ceramic, current collectors, electrolyte, carbon, binder</a:t>
            </a:r>
          </a:p>
          <a:p>
            <a:pPr marL="285750" indent="-285750">
              <a:buFont typeface="Arial" panose="020B0604020202020204" pitchFamily="34" charset="0"/>
              <a:buChar char="•"/>
            </a:pPr>
            <a:r>
              <a:rPr lang="en-US" sz="1600" dirty="0" smtClean="0"/>
              <a:t>Purchased items: tabs, packaging, state of charge controller</a:t>
            </a:r>
          </a:p>
          <a:p>
            <a:pPr marL="285750" indent="-285750">
              <a:buFont typeface="Arial" panose="020B0604020202020204" pitchFamily="34" charset="0"/>
              <a:buChar char="•"/>
            </a:pPr>
            <a:r>
              <a:rPr lang="en-US" sz="1600" dirty="0" smtClean="0"/>
              <a:t>Non-materials: depreciation, labor, overhead, profit, and warranty</a:t>
            </a:r>
          </a:p>
          <a:p>
            <a:endParaRPr lang="en-US" sz="1600" dirty="0" smtClean="0"/>
          </a:p>
          <a:p>
            <a:r>
              <a:rPr lang="en-US" sz="1600" b="1" dirty="0" smtClean="0"/>
              <a:t>What’s in the uncertainty range?</a:t>
            </a:r>
            <a:endParaRPr lang="en-US" sz="1600" b="1" dirty="0"/>
          </a:p>
          <a:p>
            <a:pPr marL="285750" indent="-285750">
              <a:buFont typeface="Arial" panose="020B0604020202020204" pitchFamily="34" charset="0"/>
              <a:buChar char="•"/>
            </a:pPr>
            <a:r>
              <a:rPr lang="en-US" sz="1600" dirty="0" smtClean="0"/>
              <a:t>Same designs in previous slide</a:t>
            </a:r>
          </a:p>
          <a:p>
            <a:pPr marL="285750" indent="-285750">
              <a:buFont typeface="Arial" panose="020B0604020202020204" pitchFamily="34" charset="0"/>
              <a:buChar char="•"/>
            </a:pPr>
            <a:r>
              <a:rPr lang="en-US" sz="1600" dirty="0" smtClean="0"/>
              <a:t>Uncertainty in input costs</a:t>
            </a:r>
          </a:p>
          <a:p>
            <a:pPr marL="285750" indent="-285750">
              <a:buFont typeface="Arial" panose="020B0604020202020204" pitchFamily="34" charset="0"/>
              <a:buChar char="•"/>
            </a:pPr>
            <a:r>
              <a:rPr lang="en-US" sz="1600" dirty="0" smtClean="0"/>
              <a:t>Catalyst cost is not in minimum cost estimate</a:t>
            </a:r>
            <a:endParaRPr lang="en-US" sz="1600" dirty="0"/>
          </a:p>
        </p:txBody>
      </p:sp>
      <p:sp>
        <p:nvSpPr>
          <p:cNvPr id="11" name="TextBox 10"/>
          <p:cNvSpPr txBox="1"/>
          <p:nvPr/>
        </p:nvSpPr>
        <p:spPr>
          <a:xfrm>
            <a:off x="2727082" y="6427844"/>
            <a:ext cx="3466142" cy="369332"/>
          </a:xfrm>
          <a:prstGeom prst="rect">
            <a:avLst/>
          </a:prstGeom>
          <a:noFill/>
        </p:spPr>
        <p:txBody>
          <a:bodyPr wrap="none" rtlCol="0">
            <a:spAutoFit/>
          </a:bodyPr>
          <a:lstStyle/>
          <a:p>
            <a:r>
              <a:rPr lang="en-US" dirty="0" smtClean="0"/>
              <a:t>80 </a:t>
            </a:r>
            <a:r>
              <a:rPr lang="en-US" dirty="0" err="1" smtClean="0"/>
              <a:t>kW</a:t>
            </a:r>
            <a:r>
              <a:rPr lang="en-US" baseline="-25000" dirty="0" err="1" smtClean="0"/>
              <a:t>net</a:t>
            </a:r>
            <a:r>
              <a:rPr lang="en-US" dirty="0" smtClean="0"/>
              <a:t>, 100 </a:t>
            </a:r>
            <a:r>
              <a:rPr lang="en-US" dirty="0" err="1" smtClean="0"/>
              <a:t>kWh</a:t>
            </a:r>
            <a:r>
              <a:rPr lang="en-US" baseline="-25000" dirty="0" err="1" smtClean="0"/>
              <a:t>use</a:t>
            </a:r>
            <a:r>
              <a:rPr lang="en-US" dirty="0" smtClean="0"/>
              <a:t> 360 V battery</a:t>
            </a:r>
            <a:endParaRPr lang="en-US" dirty="0"/>
          </a:p>
        </p:txBody>
      </p:sp>
      <p:sp>
        <p:nvSpPr>
          <p:cNvPr id="2" name="TextBox 1"/>
          <p:cNvSpPr txBox="1"/>
          <p:nvPr/>
        </p:nvSpPr>
        <p:spPr>
          <a:xfrm>
            <a:off x="939800" y="794035"/>
            <a:ext cx="3185937" cy="369332"/>
          </a:xfrm>
          <a:prstGeom prst="rect">
            <a:avLst/>
          </a:prstGeom>
          <a:noFill/>
        </p:spPr>
        <p:txBody>
          <a:bodyPr wrap="none" rtlCol="0">
            <a:spAutoFit/>
          </a:bodyPr>
          <a:lstStyle/>
          <a:p>
            <a:r>
              <a:rPr lang="en-US" dirty="0" smtClean="0"/>
              <a:t>Today’s costs $300-500/</a:t>
            </a:r>
            <a:r>
              <a:rPr lang="en-US" dirty="0" err="1" smtClean="0"/>
              <a:t>kWh</a:t>
            </a:r>
            <a:r>
              <a:rPr lang="en-US" baseline="-25000" dirty="0" err="1" smtClean="0"/>
              <a:t>use</a:t>
            </a:r>
            <a:endParaRPr lang="en-US" baseline="-25000" dirty="0"/>
          </a:p>
        </p:txBody>
      </p:sp>
    </p:spTree>
    <p:extLst>
      <p:ext uri="{BB962C8B-B14F-4D97-AF65-F5344CB8AC3E}">
        <p14:creationId xmlns:p14="http://schemas.microsoft.com/office/powerpoint/2010/main" val="39064047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20</a:t>
            </a:fld>
            <a:endParaRPr lang="en-US" dirty="0"/>
          </a:p>
        </p:txBody>
      </p:sp>
      <p:sp>
        <p:nvSpPr>
          <p:cNvPr id="15" name="Title 1"/>
          <p:cNvSpPr>
            <a:spLocks noGrp="1"/>
          </p:cNvSpPr>
          <p:nvPr>
            <p:ph type="title"/>
          </p:nvPr>
        </p:nvSpPr>
        <p:spPr>
          <a:xfrm>
            <a:off x="457200" y="274638"/>
            <a:ext cx="8229600" cy="957532"/>
          </a:xfrm>
        </p:spPr>
        <p:txBody>
          <a:bodyPr/>
          <a:lstStyle/>
          <a:p>
            <a:r>
              <a:rPr lang="en-US" b="1" dirty="0" smtClean="0"/>
              <a:t>Summary of analysis to this point</a:t>
            </a:r>
            <a:endParaRPr lang="en-US" b="1" dirty="0"/>
          </a:p>
        </p:txBody>
      </p:sp>
      <p:sp>
        <p:nvSpPr>
          <p:cNvPr id="9" name="TextBox 8"/>
          <p:cNvSpPr txBox="1"/>
          <p:nvPr/>
        </p:nvSpPr>
        <p:spPr>
          <a:xfrm>
            <a:off x="238033" y="1547507"/>
            <a:ext cx="8345135" cy="3908762"/>
          </a:xfrm>
          <a:prstGeom prst="rect">
            <a:avLst/>
          </a:prstGeom>
          <a:noFill/>
        </p:spPr>
        <p:txBody>
          <a:bodyPr wrap="square" rtlCol="0">
            <a:spAutoFit/>
          </a:bodyPr>
          <a:lstStyle/>
          <a:p>
            <a:pPr marL="342900" indent="-342900">
              <a:buFont typeface="Arial" panose="020B0604020202020204" pitchFamily="34" charset="0"/>
              <a:buChar char="•"/>
            </a:pPr>
            <a:r>
              <a:rPr lang="en-US" sz="2400" dirty="0" smtClean="0"/>
              <a:t>Li/O</a:t>
            </a:r>
            <a:r>
              <a:rPr lang="en-US" sz="2400" baseline="-25000" dirty="0" smtClean="0"/>
              <a:t>2</a:t>
            </a:r>
            <a:r>
              <a:rPr lang="en-US" sz="2400" dirty="0" smtClean="0"/>
              <a:t> closed architecture is more likely to meet automotive requirements than open approach, if developed.</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For a large 100 </a:t>
            </a:r>
            <a:r>
              <a:rPr lang="en-US" sz="2400" dirty="0" err="1" smtClean="0"/>
              <a:t>kWh</a:t>
            </a:r>
            <a:r>
              <a:rPr lang="en-US" sz="2400" baseline="-25000" dirty="0" err="1" smtClean="0"/>
              <a:t>use</a:t>
            </a:r>
            <a:r>
              <a:rPr lang="en-US" sz="2400" dirty="0" smtClean="0"/>
              <a:t>, 80 </a:t>
            </a:r>
            <a:r>
              <a:rPr lang="en-US" sz="2400" dirty="0" err="1" smtClean="0"/>
              <a:t>kW</a:t>
            </a:r>
            <a:r>
              <a:rPr lang="en-US" sz="2400" baseline="-25000" dirty="0" err="1" smtClean="0"/>
              <a:t>net</a:t>
            </a:r>
            <a:r>
              <a:rPr lang="en-US" sz="2400" dirty="0" smtClean="0"/>
              <a:t> energy-storage system</a:t>
            </a:r>
          </a:p>
          <a:p>
            <a:pPr marL="800100" lvl="1" indent="-342900">
              <a:buFont typeface="Arial" panose="020B0604020202020204" pitchFamily="34" charset="0"/>
              <a:buChar char="•"/>
            </a:pPr>
            <a:r>
              <a:rPr lang="en-US" sz="2100" dirty="0" smtClean="0"/>
              <a:t>Cost (1</a:t>
            </a:r>
            <a:r>
              <a:rPr lang="en-US" sz="2100" baseline="30000" dirty="0" smtClean="0"/>
              <a:t>st</a:t>
            </a:r>
            <a:r>
              <a:rPr lang="en-US" sz="2100" dirty="0" smtClean="0"/>
              <a:t> priority): Li/O</a:t>
            </a:r>
            <a:r>
              <a:rPr lang="en-US" sz="2100" baseline="-25000" dirty="0" smtClean="0"/>
              <a:t>2</a:t>
            </a:r>
            <a:r>
              <a:rPr lang="en-US" sz="2100" dirty="0" smtClean="0"/>
              <a:t> is on par with Li/LMRNMC</a:t>
            </a:r>
          </a:p>
          <a:p>
            <a:pPr marL="800100" lvl="1" indent="-342900">
              <a:buFont typeface="Arial" panose="020B0604020202020204" pitchFamily="34" charset="0"/>
              <a:buChar char="•"/>
            </a:pPr>
            <a:r>
              <a:rPr lang="en-US" sz="2100" dirty="0" smtClean="0"/>
              <a:t>Volume (2</a:t>
            </a:r>
            <a:r>
              <a:rPr lang="en-US" sz="2100" baseline="30000" dirty="0" smtClean="0"/>
              <a:t>nd</a:t>
            </a:r>
            <a:r>
              <a:rPr lang="en-US" sz="2100" dirty="0" smtClean="0"/>
              <a:t>): Li/LMRNMC is smaller than Li/O</a:t>
            </a:r>
            <a:r>
              <a:rPr lang="en-US" sz="2100" baseline="-25000" dirty="0" smtClean="0"/>
              <a:t>2</a:t>
            </a:r>
          </a:p>
          <a:p>
            <a:pPr marL="800100" lvl="1" indent="-342900">
              <a:buFont typeface="Arial" panose="020B0604020202020204" pitchFamily="34" charset="0"/>
              <a:buChar char="•"/>
            </a:pPr>
            <a:r>
              <a:rPr lang="en-US" sz="2100" dirty="0" smtClean="0"/>
              <a:t>Mass (3</a:t>
            </a:r>
            <a:r>
              <a:rPr lang="en-US" sz="2100" baseline="30000" dirty="0" smtClean="0"/>
              <a:t>rd</a:t>
            </a:r>
            <a:r>
              <a:rPr lang="en-US" sz="2100" dirty="0" smtClean="0"/>
              <a:t>): Open system may be lighter, but closed system equivalent to Li/LMRNMC</a:t>
            </a:r>
          </a:p>
          <a:p>
            <a:pPr marL="800100" lvl="1"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400" dirty="0" smtClean="0"/>
              <a:t>Examine some sensitivities of the model </a:t>
            </a:r>
          </a:p>
          <a:p>
            <a:pPr marL="342900" indent="-342900">
              <a:buFont typeface="Arial" panose="020B0604020202020204" pitchFamily="34" charset="0"/>
              <a:buChar char="•"/>
            </a:pPr>
            <a:r>
              <a:rPr lang="en-US" sz="2400" dirty="0" smtClean="0"/>
              <a:t>What role does risk play in R&amp;D?</a:t>
            </a:r>
          </a:p>
        </p:txBody>
      </p:sp>
    </p:spTree>
    <p:extLst>
      <p:ext uri="{BB962C8B-B14F-4D97-AF65-F5344CB8AC3E}">
        <p14:creationId xmlns:p14="http://schemas.microsoft.com/office/powerpoint/2010/main" val="7004168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99" y="395779"/>
            <a:ext cx="4467225" cy="5963745"/>
          </a:xfrm>
          <a:prstGeom prst="rect">
            <a:avLst/>
          </a:prstGeom>
        </p:spPr>
      </p:pic>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21</a:t>
            </a:fld>
            <a:endParaRPr lang="en-US" dirty="0"/>
          </a:p>
        </p:txBody>
      </p:sp>
      <p:sp>
        <p:nvSpPr>
          <p:cNvPr id="15" name="Title 1"/>
          <p:cNvSpPr>
            <a:spLocks noGrp="1"/>
          </p:cNvSpPr>
          <p:nvPr>
            <p:ph type="title"/>
          </p:nvPr>
        </p:nvSpPr>
        <p:spPr>
          <a:xfrm>
            <a:off x="457200" y="274638"/>
            <a:ext cx="8229600" cy="957532"/>
          </a:xfrm>
        </p:spPr>
        <p:txBody>
          <a:bodyPr/>
          <a:lstStyle/>
          <a:p>
            <a:r>
              <a:rPr lang="en-US" b="1" dirty="0"/>
              <a:t>Li/O</a:t>
            </a:r>
            <a:r>
              <a:rPr lang="en-US" b="1" baseline="-25000" dirty="0"/>
              <a:t>2</a:t>
            </a:r>
            <a:r>
              <a:rPr lang="en-US" b="1" dirty="0"/>
              <a:t> </a:t>
            </a:r>
            <a:r>
              <a:rPr lang="en-US" b="1" dirty="0" smtClean="0"/>
              <a:t>Open: components volume sensitivity</a:t>
            </a:r>
            <a:endParaRPr lang="en-US" b="1" dirty="0"/>
          </a:p>
        </p:txBody>
      </p:sp>
      <p:sp>
        <p:nvSpPr>
          <p:cNvPr id="9" name="TextBox 8"/>
          <p:cNvSpPr txBox="1"/>
          <p:nvPr/>
        </p:nvSpPr>
        <p:spPr>
          <a:xfrm>
            <a:off x="238033" y="1547507"/>
            <a:ext cx="4553041" cy="3462486"/>
          </a:xfrm>
          <a:prstGeom prst="rect">
            <a:avLst/>
          </a:prstGeom>
          <a:noFill/>
        </p:spPr>
        <p:txBody>
          <a:bodyPr wrap="square" rtlCol="0">
            <a:spAutoFit/>
          </a:bodyPr>
          <a:lstStyle/>
          <a:p>
            <a:pPr marL="342900" indent="-342900">
              <a:buFont typeface="Arial" panose="020B0604020202020204" pitchFamily="34" charset="0"/>
              <a:buChar char="•"/>
            </a:pPr>
            <a:r>
              <a:rPr lang="en-US" sz="2100" dirty="0" smtClean="0"/>
              <a:t>Size of the gas utilization components is a key sensitivity</a:t>
            </a:r>
          </a:p>
          <a:p>
            <a:pPr marL="342900" indent="-342900">
              <a:buFont typeface="Arial" panose="020B0604020202020204" pitchFamily="34" charset="0"/>
              <a:buChar char="•"/>
            </a:pPr>
            <a:r>
              <a:rPr lang="en-US" sz="2100" dirty="0" smtClean="0"/>
              <a:t>Scales with power and not energy</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smtClean="0"/>
              <a:t>Advances needed for 55 L volume</a:t>
            </a:r>
          </a:p>
          <a:p>
            <a:pPr marL="800100" lvl="1" indent="-342900">
              <a:buFont typeface="Arial" panose="020B0604020202020204" pitchFamily="34" charset="0"/>
              <a:buChar char="•"/>
            </a:pPr>
            <a:r>
              <a:rPr lang="en-US" dirty="0" smtClean="0"/>
              <a:t>Zero vapor pressure electrolyte</a:t>
            </a:r>
          </a:p>
          <a:p>
            <a:pPr marL="800100" lvl="1" indent="-342900">
              <a:buFont typeface="Arial" panose="020B0604020202020204" pitchFamily="34" charset="0"/>
              <a:buChar char="•"/>
            </a:pPr>
            <a:r>
              <a:rPr lang="en-US" dirty="0" smtClean="0"/>
              <a:t>Reduced sensitivity to CO</a:t>
            </a:r>
            <a:r>
              <a:rPr lang="en-US" baseline="-25000" dirty="0" smtClean="0"/>
              <a:t>2</a:t>
            </a:r>
            <a:r>
              <a:rPr lang="en-US" dirty="0" smtClean="0"/>
              <a:t>/H</a:t>
            </a:r>
            <a:r>
              <a:rPr lang="en-US" baseline="-25000" dirty="0" smtClean="0"/>
              <a:t>2</a:t>
            </a:r>
            <a:r>
              <a:rPr lang="en-US" dirty="0" smtClean="0"/>
              <a:t>O</a:t>
            </a:r>
          </a:p>
          <a:p>
            <a:pPr marL="800100" lvl="1" indent="-342900">
              <a:buFont typeface="Arial" panose="020B0604020202020204" pitchFamily="34" charset="0"/>
              <a:buChar char="•"/>
            </a:pPr>
            <a:endParaRPr lang="en-US" dirty="0"/>
          </a:p>
          <a:p>
            <a:pPr marL="342900" indent="-342900">
              <a:buFont typeface="Arial" panose="020B0604020202020204" pitchFamily="34" charset="0"/>
              <a:buChar char="•"/>
            </a:pPr>
            <a:r>
              <a:rPr lang="en-US" sz="2000" dirty="0" smtClean="0"/>
              <a:t>55 L components still leads to systems-level energy density less than Li/LMRNMC</a:t>
            </a:r>
          </a:p>
        </p:txBody>
      </p:sp>
      <p:sp>
        <p:nvSpPr>
          <p:cNvPr id="3" name="Oval 2"/>
          <p:cNvSpPr/>
          <p:nvPr/>
        </p:nvSpPr>
        <p:spPr>
          <a:xfrm>
            <a:off x="5495925" y="2171700"/>
            <a:ext cx="323850" cy="333375"/>
          </a:xfrm>
          <a:prstGeom prst="ellipse">
            <a:avLst/>
          </a:prstGeom>
          <a:no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91426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22</a:t>
            </a:fld>
            <a:endParaRPr lang="en-US" dirty="0"/>
          </a:p>
        </p:txBody>
      </p:sp>
      <p:sp>
        <p:nvSpPr>
          <p:cNvPr id="15" name="Title 1"/>
          <p:cNvSpPr>
            <a:spLocks noGrp="1"/>
          </p:cNvSpPr>
          <p:nvPr>
            <p:ph type="title"/>
          </p:nvPr>
        </p:nvSpPr>
        <p:spPr>
          <a:xfrm>
            <a:off x="457200" y="274638"/>
            <a:ext cx="8229600" cy="957532"/>
          </a:xfrm>
        </p:spPr>
        <p:txBody>
          <a:bodyPr/>
          <a:lstStyle/>
          <a:p>
            <a:r>
              <a:rPr lang="en-US" b="1" dirty="0" smtClean="0"/>
              <a:t>Li/O</a:t>
            </a:r>
            <a:r>
              <a:rPr lang="en-US" b="1" baseline="-25000" dirty="0" smtClean="0"/>
              <a:t>2</a:t>
            </a:r>
            <a:r>
              <a:rPr lang="en-US" b="1" dirty="0" smtClean="0"/>
              <a:t> Closed: pressure vessel design variations</a:t>
            </a:r>
            <a:endParaRPr lang="en-US" b="1" dirty="0"/>
          </a:p>
        </p:txBody>
      </p:sp>
      <p:sp>
        <p:nvSpPr>
          <p:cNvPr id="9" name="TextBox 8"/>
          <p:cNvSpPr txBox="1"/>
          <p:nvPr/>
        </p:nvSpPr>
        <p:spPr>
          <a:xfrm>
            <a:off x="399960" y="1023632"/>
            <a:ext cx="8419300" cy="1892826"/>
          </a:xfrm>
          <a:prstGeom prst="rect">
            <a:avLst/>
          </a:prstGeom>
          <a:noFill/>
        </p:spPr>
        <p:txBody>
          <a:bodyPr wrap="square" rtlCol="0">
            <a:spAutoFit/>
          </a:bodyPr>
          <a:lstStyle/>
          <a:p>
            <a:pPr marL="342900" indent="-342900">
              <a:buFont typeface="Arial" panose="020B0604020202020204" pitchFamily="34" charset="0"/>
              <a:buChar char="•"/>
            </a:pPr>
            <a:r>
              <a:rPr lang="en-US" sz="2100" dirty="0" smtClean="0"/>
              <a:t>Al alloy has low mass &amp; cost – used as baseline case in analysis</a:t>
            </a:r>
          </a:p>
          <a:p>
            <a:pPr marL="342900" indent="-342900">
              <a:buFont typeface="Arial" panose="020B0604020202020204" pitchFamily="34" charset="0"/>
              <a:buChar char="•"/>
            </a:pPr>
            <a:r>
              <a:rPr lang="en-US" sz="2100" dirty="0" smtClean="0"/>
              <a:t>Carbon fiber attractive, fundamental challenges limit path forward</a:t>
            </a:r>
          </a:p>
          <a:p>
            <a:pPr marL="800100" lvl="1" indent="-342900">
              <a:buFont typeface="Arial" panose="020B0604020202020204" pitchFamily="34" charset="0"/>
              <a:buChar char="•"/>
            </a:pPr>
            <a:r>
              <a:rPr lang="en-US" dirty="0" smtClean="0"/>
              <a:t>Can’t flange (structural) or form tank around cells (temperature)</a:t>
            </a:r>
          </a:p>
          <a:p>
            <a:pPr marL="800100" lvl="1" indent="-342900">
              <a:buFont typeface="Arial" panose="020B0604020202020204" pitchFamily="34" charset="0"/>
              <a:buChar char="•"/>
            </a:pPr>
            <a:r>
              <a:rPr lang="en-US" dirty="0" smtClean="0"/>
              <a:t>Low thermal conductivity issue for heat transfer</a:t>
            </a:r>
          </a:p>
          <a:p>
            <a:pPr marL="342900" indent="-342900">
              <a:buFont typeface="Arial" panose="020B0604020202020204" pitchFamily="34" charset="0"/>
              <a:buChar char="•"/>
            </a:pPr>
            <a:r>
              <a:rPr lang="en-US" sz="2100" dirty="0"/>
              <a:t>Smaller inner diameter leads to </a:t>
            </a:r>
            <a:r>
              <a:rPr lang="en-US" sz="2100" dirty="0" smtClean="0"/>
              <a:t>higher mass, thus higher costs</a:t>
            </a:r>
            <a:endParaRPr lang="en-US" sz="2100" dirty="0"/>
          </a:p>
          <a:p>
            <a:pPr marL="342900" indent="-342900">
              <a:buFont typeface="Arial" panose="020B0604020202020204" pitchFamily="34" charset="0"/>
              <a:buChar char="•"/>
            </a:pPr>
            <a:endParaRPr lang="en-US" dirty="0" smtClean="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b="5478"/>
          <a:stretch/>
        </p:blipFill>
        <p:spPr>
          <a:xfrm>
            <a:off x="249600" y="2772810"/>
            <a:ext cx="8720020" cy="3266040"/>
          </a:xfrm>
          <a:prstGeom prst="rect">
            <a:avLst/>
          </a:prstGeom>
        </p:spPr>
      </p:pic>
      <p:sp>
        <p:nvSpPr>
          <p:cNvPr id="2" name="Oval 1"/>
          <p:cNvSpPr/>
          <p:nvPr/>
        </p:nvSpPr>
        <p:spPr>
          <a:xfrm>
            <a:off x="5641730" y="2739473"/>
            <a:ext cx="806695" cy="828675"/>
          </a:xfrm>
          <a:prstGeom prst="ellipse">
            <a:avLst/>
          </a:prstGeom>
          <a:solidFill>
            <a:schemeClr val="bg1"/>
          </a:solidFill>
          <a:ln w="57150">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5689354" y="2792895"/>
            <a:ext cx="711446" cy="723900"/>
          </a:xfrm>
          <a:prstGeom prst="ellipse">
            <a:avLst/>
          </a:prstGeom>
          <a:solidFill>
            <a:schemeClr val="tx1">
              <a:lumMod val="65000"/>
              <a:lumOff val="35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cell</a:t>
            </a:r>
            <a:endParaRPr lang="en-US" sz="1400" dirty="0"/>
          </a:p>
        </p:txBody>
      </p:sp>
      <p:sp>
        <p:nvSpPr>
          <p:cNvPr id="11" name="Oval 10"/>
          <p:cNvSpPr/>
          <p:nvPr/>
        </p:nvSpPr>
        <p:spPr>
          <a:xfrm>
            <a:off x="7010670" y="2637597"/>
            <a:ext cx="980940" cy="1032426"/>
          </a:xfrm>
          <a:prstGeom prst="ellipse">
            <a:avLst/>
          </a:prstGeom>
          <a:solidFill>
            <a:schemeClr val="bg1"/>
          </a:solidFill>
          <a:ln w="28575">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7148715" y="2853772"/>
            <a:ext cx="704850" cy="600076"/>
          </a:xfrm>
          <a:prstGeom prst="rect">
            <a:avLst/>
          </a:prstGeom>
          <a:solidFill>
            <a:schemeClr val="tx1">
              <a:lumMod val="65000"/>
              <a:lumOff val="35000"/>
            </a:schemeClr>
          </a:solidFill>
          <a:ln>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cell</a:t>
            </a:r>
            <a:endParaRPr lang="en-US" sz="1400" dirty="0"/>
          </a:p>
        </p:txBody>
      </p:sp>
      <p:cxnSp>
        <p:nvCxnSpPr>
          <p:cNvPr id="8" name="Straight Arrow Connector 7"/>
          <p:cNvCxnSpPr/>
          <p:nvPr/>
        </p:nvCxnSpPr>
        <p:spPr>
          <a:xfrm flipH="1">
            <a:off x="6534150" y="3067050"/>
            <a:ext cx="40005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2727082" y="6427844"/>
            <a:ext cx="3466142" cy="369332"/>
          </a:xfrm>
          <a:prstGeom prst="rect">
            <a:avLst/>
          </a:prstGeom>
          <a:noFill/>
        </p:spPr>
        <p:txBody>
          <a:bodyPr wrap="none" rtlCol="0">
            <a:spAutoFit/>
          </a:bodyPr>
          <a:lstStyle/>
          <a:p>
            <a:r>
              <a:rPr lang="en-US" dirty="0" smtClean="0"/>
              <a:t>80 </a:t>
            </a:r>
            <a:r>
              <a:rPr lang="en-US" dirty="0" err="1" smtClean="0"/>
              <a:t>kW</a:t>
            </a:r>
            <a:r>
              <a:rPr lang="en-US" baseline="-25000" dirty="0" err="1" smtClean="0"/>
              <a:t>net</a:t>
            </a:r>
            <a:r>
              <a:rPr lang="en-US" dirty="0" smtClean="0"/>
              <a:t>, 100 </a:t>
            </a:r>
            <a:r>
              <a:rPr lang="en-US" dirty="0" err="1" smtClean="0"/>
              <a:t>kWh</a:t>
            </a:r>
            <a:r>
              <a:rPr lang="en-US" baseline="-25000" dirty="0" err="1" smtClean="0"/>
              <a:t>use</a:t>
            </a:r>
            <a:r>
              <a:rPr lang="en-US" dirty="0" smtClean="0"/>
              <a:t> 360 V battery</a:t>
            </a:r>
            <a:endParaRPr lang="en-US" dirty="0"/>
          </a:p>
        </p:txBody>
      </p:sp>
    </p:spTree>
    <p:extLst>
      <p:ext uri="{BB962C8B-B14F-4D97-AF65-F5344CB8AC3E}">
        <p14:creationId xmlns:p14="http://schemas.microsoft.com/office/powerpoint/2010/main" val="41119711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a:xfrm>
            <a:off x="7241321" y="5721742"/>
            <a:ext cx="479983" cy="298415"/>
          </a:xfrm>
          <a:prstGeom prst="roundRect">
            <a:avLst/>
          </a:prstGeom>
          <a:solidFill>
            <a:srgbClr val="0099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ounded Rectangle 23"/>
          <p:cNvSpPr/>
          <p:nvPr/>
        </p:nvSpPr>
        <p:spPr>
          <a:xfrm>
            <a:off x="5822721" y="5736332"/>
            <a:ext cx="992727" cy="298415"/>
          </a:xfrm>
          <a:prstGeom prst="round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ounded Rectangle 12"/>
          <p:cNvSpPr/>
          <p:nvPr/>
        </p:nvSpPr>
        <p:spPr>
          <a:xfrm>
            <a:off x="5294297" y="5737760"/>
            <a:ext cx="487111" cy="298415"/>
          </a:xfrm>
          <a:prstGeom prst="round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274638"/>
            <a:ext cx="8362060" cy="1118326"/>
          </a:xfrm>
        </p:spPr>
        <p:txBody>
          <a:bodyPr>
            <a:normAutofit/>
          </a:bodyPr>
          <a:lstStyle/>
          <a:p>
            <a:r>
              <a:rPr lang="en-US" b="1" dirty="0" smtClean="0"/>
              <a:t>Comparative risk to achieving projected values:</a:t>
            </a:r>
            <a:endParaRPr lang="en-US" sz="2400" b="1"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23</a:t>
            </a:fld>
            <a:endParaRPr lang="en-US" dirty="0"/>
          </a:p>
        </p:txBody>
      </p:sp>
      <p:sp>
        <p:nvSpPr>
          <p:cNvPr id="5" name="TextBox 4"/>
          <p:cNvSpPr txBox="1"/>
          <p:nvPr/>
        </p:nvSpPr>
        <p:spPr>
          <a:xfrm>
            <a:off x="399960" y="978293"/>
            <a:ext cx="8419300" cy="1708160"/>
          </a:xfrm>
          <a:prstGeom prst="rect">
            <a:avLst/>
          </a:prstGeom>
          <a:noFill/>
        </p:spPr>
        <p:txBody>
          <a:bodyPr wrap="square" rtlCol="0">
            <a:spAutoFit/>
          </a:bodyPr>
          <a:lstStyle/>
          <a:p>
            <a:pPr marL="342900" indent="-342900">
              <a:buFont typeface="Arial" panose="020B0604020202020204" pitchFamily="34" charset="0"/>
              <a:buChar char="•"/>
            </a:pPr>
            <a:r>
              <a:rPr lang="en-US" sz="2100" dirty="0" smtClean="0"/>
              <a:t>Estimated values show mostly similar system-level values</a:t>
            </a:r>
          </a:p>
          <a:p>
            <a:pPr marL="800100" lvl="1" indent="-342900">
              <a:buFont typeface="Arial" panose="020B0604020202020204" pitchFamily="34" charset="0"/>
              <a:buChar char="•"/>
            </a:pPr>
            <a:r>
              <a:rPr lang="en-US" dirty="0" smtClean="0"/>
              <a:t>Si/LMRNMC being slightly costlier, moderately heavier</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smtClean="0"/>
              <a:t>Value is best assessed in context of risk associated with achieving projected results</a:t>
            </a:r>
            <a:endParaRPr lang="en-US" sz="2100" dirty="0"/>
          </a:p>
        </p:txBody>
      </p:sp>
      <p:sp>
        <p:nvSpPr>
          <p:cNvPr id="12" name="TextBox 11"/>
          <p:cNvSpPr txBox="1"/>
          <p:nvPr/>
        </p:nvSpPr>
        <p:spPr>
          <a:xfrm>
            <a:off x="89872" y="5683935"/>
            <a:ext cx="7731027" cy="369332"/>
          </a:xfrm>
          <a:prstGeom prst="rect">
            <a:avLst/>
          </a:prstGeom>
          <a:noFill/>
        </p:spPr>
        <p:txBody>
          <a:bodyPr wrap="none" rtlCol="0">
            <a:spAutoFit/>
          </a:bodyPr>
          <a:lstStyle/>
          <a:p>
            <a:r>
              <a:rPr lang="en-US" dirty="0" smtClean="0"/>
              <a:t>Qualitative risk factors compared to commercial Li-ion: High, Moderate, and Low</a:t>
            </a:r>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3052535392"/>
              </p:ext>
            </p:extLst>
          </p:nvPr>
        </p:nvGraphicFramePr>
        <p:xfrm>
          <a:off x="120576" y="2957329"/>
          <a:ext cx="9023424" cy="2590800"/>
        </p:xfrm>
        <a:graphic>
          <a:graphicData uri="http://schemas.openxmlformats.org/drawingml/2006/table">
            <a:tbl>
              <a:tblPr firstRow="1" bandRow="1">
                <a:tableStyleId>{5C22544A-7EE6-4342-B048-85BDC9FD1C3A}</a:tableStyleId>
              </a:tblPr>
              <a:tblGrid>
                <a:gridCol w="1364930"/>
                <a:gridCol w="1761453"/>
                <a:gridCol w="1914623"/>
                <a:gridCol w="1991210"/>
                <a:gridCol w="1991208"/>
              </a:tblGrid>
              <a:tr h="431800">
                <a:tc>
                  <a:txBody>
                    <a:bodyPr/>
                    <a:lstStyle/>
                    <a:p>
                      <a:pPr algn="ctr"/>
                      <a:r>
                        <a:rPr lang="en-US" sz="1400" b="1" dirty="0" smtClean="0"/>
                        <a:t>Cell Couple</a:t>
                      </a:r>
                    </a:p>
                    <a:p>
                      <a:pPr algn="ctr"/>
                      <a:r>
                        <a:rPr lang="en-US" sz="1400" b="1" dirty="0" smtClean="0"/>
                        <a:t>Anode/Cathode</a:t>
                      </a:r>
                      <a:endParaRPr lang="en-US" sz="1400" b="1" dirty="0"/>
                    </a:p>
                  </a:txBody>
                  <a:tcPr/>
                </a:tc>
                <a:tc>
                  <a:txBody>
                    <a:bodyPr/>
                    <a:lstStyle/>
                    <a:p>
                      <a:pPr algn="ctr"/>
                      <a:r>
                        <a:rPr lang="en-US" sz="1400" b="1" dirty="0" smtClean="0"/>
                        <a:t>Anode Chemistry Risk</a:t>
                      </a:r>
                      <a:endParaRPr lang="en-US" sz="1400" b="1" dirty="0"/>
                    </a:p>
                  </a:txBody>
                  <a:tcPr/>
                </a:tc>
                <a:tc>
                  <a:txBody>
                    <a:bodyPr/>
                    <a:lstStyle/>
                    <a:p>
                      <a:pPr algn="ctr"/>
                      <a:r>
                        <a:rPr lang="en-US" sz="1400" b="1" dirty="0" smtClean="0"/>
                        <a:t>Cathode Chemistry</a:t>
                      </a:r>
                      <a:r>
                        <a:rPr lang="en-US" sz="1400" b="1" baseline="0" dirty="0" smtClean="0"/>
                        <a:t> Risk</a:t>
                      </a:r>
                      <a:endParaRPr lang="en-US" sz="1400" b="1" dirty="0"/>
                    </a:p>
                  </a:txBody>
                  <a:tcPr/>
                </a:tc>
                <a:tc>
                  <a:txBody>
                    <a:bodyPr/>
                    <a:lstStyle/>
                    <a:p>
                      <a:pPr algn="ctr"/>
                      <a:r>
                        <a:rPr lang="en-US" sz="1400" b="1" dirty="0" smtClean="0"/>
                        <a:t>Cell </a:t>
                      </a:r>
                      <a:r>
                        <a:rPr lang="en-US" sz="1400" b="1" baseline="0" dirty="0" smtClean="0"/>
                        <a:t>Engineering </a:t>
                      </a:r>
                    </a:p>
                    <a:p>
                      <a:pPr algn="ctr"/>
                      <a:r>
                        <a:rPr lang="en-US" sz="1400" b="1" baseline="0" dirty="0" smtClean="0"/>
                        <a:t>Risk</a:t>
                      </a:r>
                      <a:endParaRPr lang="en-US" sz="1400" b="1" dirty="0"/>
                    </a:p>
                  </a:txBody>
                  <a:tcPr/>
                </a:tc>
                <a:tc>
                  <a:txBody>
                    <a:bodyPr/>
                    <a:lstStyle/>
                    <a:p>
                      <a:pPr algn="ctr"/>
                      <a:r>
                        <a:rPr lang="en-US" sz="1400" b="1" dirty="0" smtClean="0"/>
                        <a:t>System</a:t>
                      </a:r>
                      <a:r>
                        <a:rPr lang="en-US" sz="1400" b="1" baseline="0" dirty="0" smtClean="0"/>
                        <a:t> Engineering </a:t>
                      </a:r>
                    </a:p>
                    <a:p>
                      <a:pPr algn="ctr"/>
                      <a:r>
                        <a:rPr lang="en-US" sz="1400" b="1" baseline="0" dirty="0" smtClean="0"/>
                        <a:t>Risk</a:t>
                      </a:r>
                      <a:endParaRPr lang="en-US" sz="1400" b="1" dirty="0"/>
                    </a:p>
                  </a:txBody>
                  <a:tcPr/>
                </a:tc>
              </a:tr>
              <a:tr h="320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Li/O</a:t>
                      </a:r>
                      <a:r>
                        <a:rPr lang="en-US" sz="1400" b="1" baseline="-25000" dirty="0" smtClean="0"/>
                        <a:t>2</a:t>
                      </a:r>
                      <a:r>
                        <a:rPr lang="en-US" sz="1400" b="1" dirty="0" smtClean="0"/>
                        <a:t> open</a:t>
                      </a:r>
                      <a:endParaRPr lang="en-US" sz="1400" b="1" dirty="0"/>
                    </a:p>
                  </a:txBody>
                  <a:tcPr/>
                </a:tc>
                <a:tc>
                  <a:txBody>
                    <a:bodyPr/>
                    <a:lstStyle/>
                    <a:p>
                      <a:pPr algn="ctr"/>
                      <a:r>
                        <a:rPr lang="en-US" sz="1400" b="1" dirty="0" smtClean="0">
                          <a:solidFill>
                            <a:schemeClr val="tx1"/>
                          </a:solidFill>
                        </a:rPr>
                        <a:t>Morphology control Side reactions</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Unknown</a:t>
                      </a:r>
                      <a:r>
                        <a:rPr lang="en-US" sz="1400" b="1" baseline="0" dirty="0" smtClean="0">
                          <a:solidFill>
                            <a:schemeClr val="tx1"/>
                          </a:solidFill>
                        </a:rPr>
                        <a:t> electrolyte</a:t>
                      </a:r>
                    </a:p>
                    <a:p>
                      <a:pPr algn="ctr"/>
                      <a:r>
                        <a:rPr lang="en-US" sz="1400" b="1" baseline="0" dirty="0" smtClean="0">
                          <a:solidFill>
                            <a:schemeClr val="tx1"/>
                          </a:solidFill>
                        </a:rPr>
                        <a:t>Insulating product</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Li</a:t>
                      </a:r>
                      <a:r>
                        <a:rPr lang="en-US" sz="1400" b="1" baseline="0" dirty="0" smtClean="0">
                          <a:solidFill>
                            <a:schemeClr val="tx1"/>
                          </a:solidFill>
                        </a:rPr>
                        <a:t> seal; Flow field; </a:t>
                      </a:r>
                    </a:p>
                    <a:p>
                      <a:pPr algn="ctr"/>
                      <a:r>
                        <a:rPr lang="en-US" sz="1400" b="1" baseline="0" dirty="0" smtClean="0">
                          <a:solidFill>
                            <a:schemeClr val="tx1"/>
                          </a:solidFill>
                        </a:rPr>
                        <a:t>Li volume change</a:t>
                      </a:r>
                    </a:p>
                  </a:txBody>
                  <a:tcPr>
                    <a:solidFill>
                      <a:srgbClr val="FFFF00"/>
                    </a:solidFill>
                  </a:tcPr>
                </a:tc>
                <a:tc>
                  <a:txBody>
                    <a:bodyPr/>
                    <a:lstStyle/>
                    <a:p>
                      <a:pPr algn="ctr"/>
                      <a:r>
                        <a:rPr lang="en-US" sz="1400" b="1" dirty="0" smtClean="0">
                          <a:solidFill>
                            <a:schemeClr val="tx1"/>
                          </a:solidFill>
                        </a:rPr>
                        <a:t>CO</a:t>
                      </a:r>
                      <a:r>
                        <a:rPr lang="en-US" sz="1400" b="1" baseline="-25000" dirty="0" smtClean="0">
                          <a:solidFill>
                            <a:schemeClr val="tx1"/>
                          </a:solidFill>
                        </a:rPr>
                        <a:t>2</a:t>
                      </a:r>
                      <a:r>
                        <a:rPr lang="en-US" sz="1400" b="1" dirty="0" smtClean="0">
                          <a:solidFill>
                            <a:schemeClr val="tx1"/>
                          </a:solidFill>
                        </a:rPr>
                        <a:t>/H</a:t>
                      </a:r>
                      <a:r>
                        <a:rPr lang="en-US" sz="1400" b="1" baseline="-25000" dirty="0" smtClean="0">
                          <a:solidFill>
                            <a:schemeClr val="tx1"/>
                          </a:solidFill>
                        </a:rPr>
                        <a:t>2</a:t>
                      </a:r>
                      <a:r>
                        <a:rPr lang="en-US" sz="1400" b="1" dirty="0" smtClean="0">
                          <a:solidFill>
                            <a:schemeClr val="tx1"/>
                          </a:solidFill>
                        </a:rPr>
                        <a:t>O removal</a:t>
                      </a:r>
                    </a:p>
                    <a:p>
                      <a:pPr algn="ctr"/>
                      <a:r>
                        <a:rPr lang="en-US" sz="1400" b="1" dirty="0" smtClean="0">
                          <a:solidFill>
                            <a:schemeClr val="tx1"/>
                          </a:solidFill>
                        </a:rPr>
                        <a:t>Solvent capture</a:t>
                      </a:r>
                      <a:endParaRPr lang="en-US" sz="1400" b="1" dirty="0">
                        <a:solidFill>
                          <a:schemeClr val="tx1"/>
                        </a:solidFill>
                      </a:endParaRPr>
                    </a:p>
                  </a:txBody>
                  <a:tcPr>
                    <a:solidFill>
                      <a:srgbClr val="FF0000"/>
                    </a:solidFill>
                  </a:tcPr>
                </a:tc>
              </a:tr>
              <a:tr h="370840">
                <a:tc>
                  <a:txBody>
                    <a:bodyPr/>
                    <a:lstStyle/>
                    <a:p>
                      <a:r>
                        <a:rPr lang="en-US" sz="1400" b="1" dirty="0" smtClean="0"/>
                        <a:t>Li/O</a:t>
                      </a:r>
                      <a:r>
                        <a:rPr lang="en-US" sz="1400" b="1" baseline="-25000" dirty="0" smtClean="0"/>
                        <a:t>2</a:t>
                      </a:r>
                      <a:r>
                        <a:rPr lang="en-US" sz="1400" b="1" dirty="0" smtClean="0"/>
                        <a:t> closed</a:t>
                      </a:r>
                      <a:endParaRPr lang="en-US" sz="1400" b="1" dirty="0"/>
                    </a:p>
                  </a:txBody>
                  <a:tcPr/>
                </a:tc>
                <a:tc>
                  <a:txBody>
                    <a:bodyPr/>
                    <a:lstStyle/>
                    <a:p>
                      <a:pPr algn="ctr"/>
                      <a:r>
                        <a:rPr lang="en-US" sz="1400" b="1" dirty="0" smtClean="0">
                          <a:solidFill>
                            <a:schemeClr val="tx1"/>
                          </a:solidFill>
                        </a:rPr>
                        <a:t>Morphology control Side reactions</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Unknown</a:t>
                      </a:r>
                      <a:r>
                        <a:rPr lang="en-US" sz="1400" b="1" baseline="0" dirty="0" smtClean="0">
                          <a:solidFill>
                            <a:schemeClr val="tx1"/>
                          </a:solidFill>
                        </a:rPr>
                        <a:t> electrolyte</a:t>
                      </a:r>
                    </a:p>
                    <a:p>
                      <a:pPr algn="ctr"/>
                      <a:r>
                        <a:rPr lang="en-US" sz="1400" b="1" baseline="0" dirty="0" smtClean="0">
                          <a:solidFill>
                            <a:schemeClr val="tx1"/>
                          </a:solidFill>
                        </a:rPr>
                        <a:t>Insulating product</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Li</a:t>
                      </a:r>
                      <a:r>
                        <a:rPr lang="en-US" sz="1400" b="1" baseline="0" dirty="0" smtClean="0">
                          <a:solidFill>
                            <a:schemeClr val="tx1"/>
                          </a:solidFill>
                        </a:rPr>
                        <a:t> seal </a:t>
                      </a:r>
                    </a:p>
                    <a:p>
                      <a:pPr algn="ctr"/>
                      <a:r>
                        <a:rPr lang="en-US" sz="1400" b="1" baseline="0" dirty="0" smtClean="0">
                          <a:solidFill>
                            <a:schemeClr val="tx1"/>
                          </a:solidFill>
                        </a:rPr>
                        <a:t>Li volume change</a:t>
                      </a:r>
                    </a:p>
                  </a:txBody>
                  <a:tcPr>
                    <a:solidFill>
                      <a:srgbClr val="FFFF00"/>
                    </a:solidFill>
                  </a:tcPr>
                </a:tc>
                <a:tc>
                  <a:txBody>
                    <a:bodyPr/>
                    <a:lstStyle/>
                    <a:p>
                      <a:pPr algn="ctr"/>
                      <a:r>
                        <a:rPr lang="en-US" sz="1400" b="1" baseline="0" dirty="0" smtClean="0">
                          <a:solidFill>
                            <a:schemeClr val="tx1"/>
                          </a:solidFill>
                        </a:rPr>
                        <a:t>Pressure vessel</a:t>
                      </a:r>
                    </a:p>
                    <a:p>
                      <a:pPr algn="ctr"/>
                      <a:r>
                        <a:rPr lang="en-US" sz="1400" b="1" baseline="0" dirty="0" smtClean="0">
                          <a:solidFill>
                            <a:schemeClr val="tx1"/>
                          </a:solidFill>
                        </a:rPr>
                        <a:t>Thermal management</a:t>
                      </a:r>
                      <a:endParaRPr lang="en-US" sz="1400" b="1" dirty="0">
                        <a:solidFill>
                          <a:schemeClr val="tx1"/>
                        </a:solidFill>
                      </a:endParaRPr>
                    </a:p>
                  </a:txBody>
                  <a:tcPr>
                    <a:solidFill>
                      <a:srgbClr val="FFFF00"/>
                    </a:solidFill>
                  </a:tcPr>
                </a:tc>
              </a:tr>
              <a:tr h="370840">
                <a:tc>
                  <a:txBody>
                    <a:bodyPr/>
                    <a:lstStyle/>
                    <a:p>
                      <a:r>
                        <a:rPr lang="en-US" sz="1400" b="1" dirty="0" smtClean="0"/>
                        <a:t>Li/LMRNMC</a:t>
                      </a:r>
                      <a:endParaRPr lang="en-US" sz="1400" b="1" dirty="0"/>
                    </a:p>
                  </a:txBody>
                  <a:tcPr/>
                </a:tc>
                <a:tc>
                  <a:txBody>
                    <a:bodyPr/>
                    <a:lstStyle/>
                    <a:p>
                      <a:pPr algn="ctr"/>
                      <a:r>
                        <a:rPr lang="en-US" sz="1400" b="1" dirty="0" smtClean="0">
                          <a:solidFill>
                            <a:schemeClr val="tx1"/>
                          </a:solidFill>
                        </a:rPr>
                        <a:t>Morphology control Side reactions</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Voltage fade</a:t>
                      </a:r>
                    </a:p>
                    <a:p>
                      <a:pPr algn="ctr"/>
                      <a:r>
                        <a:rPr lang="en-US" sz="1400" b="1" dirty="0" smtClean="0">
                          <a:solidFill>
                            <a:schemeClr val="tx1"/>
                          </a:solidFill>
                        </a:rPr>
                        <a:t>Side reactions</a:t>
                      </a:r>
                      <a:endParaRPr lang="en-US" sz="1400" b="1" dirty="0">
                        <a:solidFill>
                          <a:schemeClr val="tx1"/>
                        </a:solidFill>
                      </a:endParaRPr>
                    </a:p>
                  </a:txBody>
                  <a:tcPr>
                    <a:solidFill>
                      <a:srgbClr val="FFFF00"/>
                    </a:solidFill>
                  </a:tcPr>
                </a:tc>
                <a:tc>
                  <a:txBody>
                    <a:bodyPr/>
                    <a:lstStyle/>
                    <a:p>
                      <a:pPr algn="ctr"/>
                      <a:r>
                        <a:rPr lang="en-US" sz="1400" b="1" baseline="0" dirty="0" smtClean="0">
                          <a:solidFill>
                            <a:schemeClr val="tx1"/>
                          </a:solidFill>
                        </a:rPr>
                        <a:t>Li volume change</a:t>
                      </a:r>
                    </a:p>
                  </a:txBody>
                  <a:tcPr>
                    <a:solidFill>
                      <a:srgbClr val="FFFF00"/>
                    </a:solidFill>
                  </a:tcPr>
                </a:tc>
                <a:tc>
                  <a:txBody>
                    <a:bodyPr/>
                    <a:lstStyle/>
                    <a:p>
                      <a:pPr algn="ctr"/>
                      <a:r>
                        <a:rPr lang="en-US" sz="1400" b="1" dirty="0" smtClean="0">
                          <a:solidFill>
                            <a:schemeClr val="tx1"/>
                          </a:solidFill>
                        </a:rPr>
                        <a:t>Same as Li-ion</a:t>
                      </a:r>
                      <a:endParaRPr lang="en-US" sz="1400" b="1" dirty="0">
                        <a:solidFill>
                          <a:schemeClr val="tx1"/>
                        </a:solidFill>
                      </a:endParaRPr>
                    </a:p>
                  </a:txBody>
                  <a:tcPr>
                    <a:solidFill>
                      <a:srgbClr val="009900"/>
                    </a:solidFill>
                  </a:tcPr>
                </a:tc>
              </a:tr>
              <a:tr h="370840">
                <a:tc>
                  <a:txBody>
                    <a:bodyPr/>
                    <a:lstStyle/>
                    <a:p>
                      <a:r>
                        <a:rPr lang="en-US" sz="1400" b="1" dirty="0" smtClean="0"/>
                        <a:t>Si/LMRNMC</a:t>
                      </a:r>
                      <a:endParaRPr lang="en-US" sz="1400" b="1" dirty="0"/>
                    </a:p>
                  </a:txBody>
                  <a:tcPr/>
                </a:tc>
                <a:tc>
                  <a:txBody>
                    <a:bodyPr/>
                    <a:lstStyle/>
                    <a:p>
                      <a:pPr algn="ctr"/>
                      <a:r>
                        <a:rPr lang="en-US" sz="1400" b="1" dirty="0" smtClean="0">
                          <a:solidFill>
                            <a:schemeClr val="tx1"/>
                          </a:solidFill>
                        </a:rPr>
                        <a:t>Side reactions</a:t>
                      </a:r>
                      <a:endParaRPr lang="en-US" sz="1400" b="1" dirty="0">
                        <a:solidFill>
                          <a:schemeClr val="tx1"/>
                        </a:solidFill>
                      </a:endParaRPr>
                    </a:p>
                  </a:txBody>
                  <a:tcPr>
                    <a:solidFill>
                      <a:srgbClr val="FFFF00"/>
                    </a:solidFill>
                  </a:tcPr>
                </a:tc>
                <a:tc>
                  <a:txBody>
                    <a:bodyPr/>
                    <a:lstStyle/>
                    <a:p>
                      <a:pPr algn="ctr"/>
                      <a:r>
                        <a:rPr lang="en-US" sz="1400" b="1" dirty="0" smtClean="0">
                          <a:solidFill>
                            <a:schemeClr val="tx1"/>
                          </a:solidFill>
                        </a:rPr>
                        <a:t>Voltage fade</a:t>
                      </a:r>
                    </a:p>
                    <a:p>
                      <a:pPr algn="ctr"/>
                      <a:r>
                        <a:rPr lang="en-US" sz="1400" b="1" dirty="0" smtClean="0">
                          <a:solidFill>
                            <a:schemeClr val="tx1"/>
                          </a:solidFill>
                        </a:rPr>
                        <a:t>Side reactions</a:t>
                      </a:r>
                      <a:endParaRPr lang="en-US" sz="1400" b="1" dirty="0">
                        <a:solidFill>
                          <a:schemeClr val="tx1"/>
                        </a:solidFill>
                      </a:endParaRPr>
                    </a:p>
                  </a:txBody>
                  <a:tcPr>
                    <a:solidFill>
                      <a:srgbClr val="FFFF00"/>
                    </a:solidFill>
                  </a:tcPr>
                </a:tc>
                <a:tc>
                  <a:txBody>
                    <a:bodyPr/>
                    <a:lstStyle/>
                    <a:p>
                      <a:pPr algn="ctr"/>
                      <a:r>
                        <a:rPr lang="en-US" sz="1400" b="1" baseline="0" dirty="0" smtClean="0">
                          <a:solidFill>
                            <a:schemeClr val="tx1"/>
                          </a:solidFill>
                        </a:rPr>
                        <a:t>Si volume change</a:t>
                      </a:r>
                    </a:p>
                  </a:txBody>
                  <a:tcPr>
                    <a:solidFill>
                      <a:srgbClr val="009900"/>
                    </a:solidFill>
                  </a:tcPr>
                </a:tc>
                <a:tc>
                  <a:txBody>
                    <a:bodyPr/>
                    <a:lstStyle/>
                    <a:p>
                      <a:pPr algn="ctr"/>
                      <a:r>
                        <a:rPr lang="en-US" sz="1400" b="1" dirty="0" smtClean="0">
                          <a:solidFill>
                            <a:schemeClr val="tx1"/>
                          </a:solidFill>
                        </a:rPr>
                        <a:t>Same as Li-ion</a:t>
                      </a:r>
                      <a:endParaRPr lang="en-US" sz="1400" b="1" dirty="0">
                        <a:solidFill>
                          <a:schemeClr val="tx1"/>
                        </a:solidFill>
                      </a:endParaRPr>
                    </a:p>
                  </a:txBody>
                  <a:tcPr>
                    <a:solidFill>
                      <a:srgbClr val="009900"/>
                    </a:solidFill>
                  </a:tcPr>
                </a:tc>
              </a:tr>
            </a:tbl>
          </a:graphicData>
        </a:graphic>
      </p:graphicFrame>
    </p:spTree>
    <p:extLst>
      <p:ext uri="{BB962C8B-B14F-4D97-AF65-F5344CB8AC3E}">
        <p14:creationId xmlns:p14="http://schemas.microsoft.com/office/powerpoint/2010/main" val="324341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a:xfrm>
            <a:off x="7241321" y="5721742"/>
            <a:ext cx="479983" cy="298415"/>
          </a:xfrm>
          <a:prstGeom prst="roundRect">
            <a:avLst/>
          </a:prstGeom>
          <a:solidFill>
            <a:srgbClr val="0099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ounded Rectangle 23"/>
          <p:cNvSpPr/>
          <p:nvPr/>
        </p:nvSpPr>
        <p:spPr>
          <a:xfrm>
            <a:off x="5822721" y="5736332"/>
            <a:ext cx="992727" cy="298415"/>
          </a:xfrm>
          <a:prstGeom prst="round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ounded Rectangle 12"/>
          <p:cNvSpPr/>
          <p:nvPr/>
        </p:nvSpPr>
        <p:spPr>
          <a:xfrm>
            <a:off x="5294297" y="5737760"/>
            <a:ext cx="487111" cy="298415"/>
          </a:xfrm>
          <a:prstGeom prst="roundRect">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274638"/>
            <a:ext cx="8362060" cy="1118326"/>
          </a:xfrm>
        </p:spPr>
        <p:txBody>
          <a:bodyPr>
            <a:normAutofit/>
          </a:bodyPr>
          <a:lstStyle/>
          <a:p>
            <a:r>
              <a:rPr lang="en-US" b="1" dirty="0" smtClean="0"/>
              <a:t>Comparative risk to achieving projected values:</a:t>
            </a:r>
            <a:endParaRPr lang="en-US" sz="2400" b="1"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24</a:t>
            </a:fld>
            <a:endParaRPr lang="en-US" dirty="0"/>
          </a:p>
        </p:txBody>
      </p:sp>
      <p:sp>
        <p:nvSpPr>
          <p:cNvPr id="5" name="TextBox 4"/>
          <p:cNvSpPr txBox="1"/>
          <p:nvPr/>
        </p:nvSpPr>
        <p:spPr>
          <a:xfrm>
            <a:off x="399960" y="978293"/>
            <a:ext cx="8419300" cy="1923604"/>
          </a:xfrm>
          <a:prstGeom prst="rect">
            <a:avLst/>
          </a:prstGeom>
          <a:noFill/>
        </p:spPr>
        <p:txBody>
          <a:bodyPr wrap="square" rtlCol="0">
            <a:spAutoFit/>
          </a:bodyPr>
          <a:lstStyle/>
          <a:p>
            <a:pPr marL="342900" indent="-342900">
              <a:buFont typeface="Arial" panose="020B0604020202020204" pitchFamily="34" charset="0"/>
              <a:buChar char="•"/>
            </a:pPr>
            <a:r>
              <a:rPr lang="en-US" sz="2100" dirty="0" smtClean="0"/>
              <a:t>Lithium metal is critical pathway to below $100/</a:t>
            </a:r>
            <a:r>
              <a:rPr lang="en-US" sz="2100" dirty="0" err="1" smtClean="0"/>
              <a:t>kWh</a:t>
            </a:r>
            <a:r>
              <a:rPr lang="en-US" sz="2100" baseline="-25000" dirty="0" err="1" smtClean="0"/>
              <a:t>use</a:t>
            </a:r>
            <a:endParaRPr lang="en-US" sz="2100" baseline="-25000" dirty="0" smtClean="0"/>
          </a:p>
          <a:p>
            <a:pPr marL="342900" indent="-342900">
              <a:buFont typeface="Arial" panose="020B0604020202020204" pitchFamily="34" charset="0"/>
              <a:buChar char="•"/>
            </a:pPr>
            <a:endParaRPr lang="en-US" sz="2100" dirty="0" smtClean="0"/>
          </a:p>
          <a:p>
            <a:pPr marL="342900" indent="-342900">
              <a:buFont typeface="Arial" panose="020B0604020202020204" pitchFamily="34" charset="0"/>
              <a:buChar char="•"/>
            </a:pPr>
            <a:r>
              <a:rPr lang="en-US" sz="2100" dirty="0" smtClean="0"/>
              <a:t>Si/LMRNMC presents moderate risk pathway to less than $125/</a:t>
            </a:r>
            <a:r>
              <a:rPr lang="en-US" sz="2100" dirty="0" err="1" smtClean="0"/>
              <a:t>kWh</a:t>
            </a:r>
            <a:r>
              <a:rPr lang="en-US" sz="2100" baseline="-25000" dirty="0" err="1" smtClean="0"/>
              <a:t>use</a:t>
            </a:r>
            <a:endParaRPr lang="en-US" sz="2100" baseline="-25000" dirty="0" smtClean="0"/>
          </a:p>
          <a:p>
            <a:pPr marL="342900" indent="-342900">
              <a:buFont typeface="Arial" panose="020B0604020202020204" pitchFamily="34" charset="0"/>
              <a:buChar char="•"/>
            </a:pPr>
            <a:endParaRPr lang="en-US" sz="2100" baseline="-25000" dirty="0"/>
          </a:p>
          <a:p>
            <a:pPr marL="342900" indent="-342900">
              <a:buFont typeface="Arial" panose="020B0604020202020204" pitchFamily="34" charset="0"/>
              <a:buChar char="•"/>
            </a:pPr>
            <a:r>
              <a:rPr lang="en-US" sz="2100" dirty="0" smtClean="0"/>
              <a:t>Considering risks and potential rewards: Li/O</a:t>
            </a:r>
            <a:r>
              <a:rPr lang="en-US" sz="2100" baseline="-25000" dirty="0" smtClean="0"/>
              <a:t>2</a:t>
            </a:r>
            <a:r>
              <a:rPr lang="en-US" sz="2100" dirty="0" smtClean="0"/>
              <a:t> should be considered only in a fundamental science context, not technology development for EVs</a:t>
            </a:r>
            <a:endParaRPr lang="en-US" sz="2100" dirty="0"/>
          </a:p>
        </p:txBody>
      </p:sp>
      <p:sp>
        <p:nvSpPr>
          <p:cNvPr id="12" name="TextBox 11"/>
          <p:cNvSpPr txBox="1"/>
          <p:nvPr/>
        </p:nvSpPr>
        <p:spPr>
          <a:xfrm>
            <a:off x="89872" y="5683935"/>
            <a:ext cx="7731027" cy="369332"/>
          </a:xfrm>
          <a:prstGeom prst="rect">
            <a:avLst/>
          </a:prstGeom>
          <a:noFill/>
        </p:spPr>
        <p:txBody>
          <a:bodyPr wrap="none" rtlCol="0">
            <a:spAutoFit/>
          </a:bodyPr>
          <a:lstStyle/>
          <a:p>
            <a:r>
              <a:rPr lang="en-US" dirty="0" smtClean="0"/>
              <a:t>Qualitative risk factors compared to commercial Li-ion: High, Moderate, and Low</a:t>
            </a:r>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2040471801"/>
              </p:ext>
            </p:extLst>
          </p:nvPr>
        </p:nvGraphicFramePr>
        <p:xfrm>
          <a:off x="120576" y="2957329"/>
          <a:ext cx="9023424" cy="2590800"/>
        </p:xfrm>
        <a:graphic>
          <a:graphicData uri="http://schemas.openxmlformats.org/drawingml/2006/table">
            <a:tbl>
              <a:tblPr firstRow="1" bandRow="1">
                <a:tableStyleId>{5C22544A-7EE6-4342-B048-85BDC9FD1C3A}</a:tableStyleId>
              </a:tblPr>
              <a:tblGrid>
                <a:gridCol w="1364930"/>
                <a:gridCol w="1761453"/>
                <a:gridCol w="1914623"/>
                <a:gridCol w="1991210"/>
                <a:gridCol w="1991208"/>
              </a:tblGrid>
              <a:tr h="431800">
                <a:tc>
                  <a:txBody>
                    <a:bodyPr/>
                    <a:lstStyle/>
                    <a:p>
                      <a:pPr algn="ctr"/>
                      <a:r>
                        <a:rPr lang="en-US" sz="1400" b="1" dirty="0" smtClean="0"/>
                        <a:t>Cell Couple</a:t>
                      </a:r>
                    </a:p>
                    <a:p>
                      <a:pPr algn="ctr"/>
                      <a:r>
                        <a:rPr lang="en-US" sz="1400" b="1" dirty="0" smtClean="0"/>
                        <a:t>Anode/Cathode</a:t>
                      </a:r>
                      <a:endParaRPr lang="en-US" sz="1400" b="1" dirty="0"/>
                    </a:p>
                  </a:txBody>
                  <a:tcPr/>
                </a:tc>
                <a:tc>
                  <a:txBody>
                    <a:bodyPr/>
                    <a:lstStyle/>
                    <a:p>
                      <a:pPr algn="ctr"/>
                      <a:r>
                        <a:rPr lang="en-US" sz="1400" b="1" dirty="0" smtClean="0"/>
                        <a:t>Anode Chemistry Risk</a:t>
                      </a:r>
                      <a:endParaRPr lang="en-US" sz="1400" b="1" dirty="0"/>
                    </a:p>
                  </a:txBody>
                  <a:tcPr/>
                </a:tc>
                <a:tc>
                  <a:txBody>
                    <a:bodyPr/>
                    <a:lstStyle/>
                    <a:p>
                      <a:pPr algn="ctr"/>
                      <a:r>
                        <a:rPr lang="en-US" sz="1400" b="1" dirty="0" smtClean="0"/>
                        <a:t>Cathode Chemistry</a:t>
                      </a:r>
                      <a:r>
                        <a:rPr lang="en-US" sz="1400" b="1" baseline="0" dirty="0" smtClean="0"/>
                        <a:t> Risk</a:t>
                      </a:r>
                      <a:endParaRPr lang="en-US" sz="1400" b="1" dirty="0"/>
                    </a:p>
                  </a:txBody>
                  <a:tcPr/>
                </a:tc>
                <a:tc>
                  <a:txBody>
                    <a:bodyPr/>
                    <a:lstStyle/>
                    <a:p>
                      <a:pPr algn="ctr"/>
                      <a:r>
                        <a:rPr lang="en-US" sz="1400" b="1" dirty="0" smtClean="0"/>
                        <a:t>Cell </a:t>
                      </a:r>
                      <a:r>
                        <a:rPr lang="en-US" sz="1400" b="1" baseline="0" dirty="0" smtClean="0"/>
                        <a:t>Engineering </a:t>
                      </a:r>
                    </a:p>
                    <a:p>
                      <a:pPr algn="ctr"/>
                      <a:r>
                        <a:rPr lang="en-US" sz="1400" b="1" baseline="0" dirty="0" smtClean="0"/>
                        <a:t>Risk</a:t>
                      </a:r>
                      <a:endParaRPr lang="en-US" sz="1400" b="1" dirty="0"/>
                    </a:p>
                  </a:txBody>
                  <a:tcPr/>
                </a:tc>
                <a:tc>
                  <a:txBody>
                    <a:bodyPr/>
                    <a:lstStyle/>
                    <a:p>
                      <a:pPr algn="ctr"/>
                      <a:r>
                        <a:rPr lang="en-US" sz="1400" b="1" dirty="0" smtClean="0"/>
                        <a:t>System</a:t>
                      </a:r>
                      <a:r>
                        <a:rPr lang="en-US" sz="1400" b="1" baseline="0" dirty="0" smtClean="0"/>
                        <a:t> Engineering </a:t>
                      </a:r>
                    </a:p>
                    <a:p>
                      <a:pPr algn="ctr"/>
                      <a:r>
                        <a:rPr lang="en-US" sz="1400" b="1" baseline="0" dirty="0" smtClean="0"/>
                        <a:t>Risk</a:t>
                      </a:r>
                      <a:endParaRPr lang="en-US" sz="1400" b="1" dirty="0"/>
                    </a:p>
                  </a:txBody>
                  <a:tcPr/>
                </a:tc>
              </a:tr>
              <a:tr h="320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t>Li/O</a:t>
                      </a:r>
                      <a:r>
                        <a:rPr lang="en-US" sz="1400" b="1" baseline="-25000" dirty="0" smtClean="0"/>
                        <a:t>2</a:t>
                      </a:r>
                      <a:r>
                        <a:rPr lang="en-US" sz="1400" b="1" dirty="0" smtClean="0"/>
                        <a:t> open</a:t>
                      </a:r>
                      <a:endParaRPr lang="en-US" sz="1400" b="1" dirty="0"/>
                    </a:p>
                  </a:txBody>
                  <a:tcPr/>
                </a:tc>
                <a:tc>
                  <a:txBody>
                    <a:bodyPr/>
                    <a:lstStyle/>
                    <a:p>
                      <a:pPr algn="ctr"/>
                      <a:r>
                        <a:rPr lang="en-US" sz="1400" b="1" dirty="0" smtClean="0">
                          <a:solidFill>
                            <a:schemeClr val="tx1"/>
                          </a:solidFill>
                        </a:rPr>
                        <a:t>Morphology control Side reactions</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Unknown</a:t>
                      </a:r>
                      <a:r>
                        <a:rPr lang="en-US" sz="1400" b="1" baseline="0" dirty="0" smtClean="0">
                          <a:solidFill>
                            <a:schemeClr val="tx1"/>
                          </a:solidFill>
                        </a:rPr>
                        <a:t> electrolyte</a:t>
                      </a:r>
                    </a:p>
                    <a:p>
                      <a:pPr algn="ctr"/>
                      <a:r>
                        <a:rPr lang="en-US" sz="1400" b="1" baseline="0" dirty="0" smtClean="0">
                          <a:solidFill>
                            <a:schemeClr val="tx1"/>
                          </a:solidFill>
                        </a:rPr>
                        <a:t>Insulating product</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Li</a:t>
                      </a:r>
                      <a:r>
                        <a:rPr lang="en-US" sz="1400" b="1" baseline="0" dirty="0" smtClean="0">
                          <a:solidFill>
                            <a:schemeClr val="tx1"/>
                          </a:solidFill>
                        </a:rPr>
                        <a:t> seal; Flow field; </a:t>
                      </a:r>
                    </a:p>
                    <a:p>
                      <a:pPr algn="ctr"/>
                      <a:r>
                        <a:rPr lang="en-US" sz="1400" b="1" baseline="0" dirty="0" smtClean="0">
                          <a:solidFill>
                            <a:schemeClr val="tx1"/>
                          </a:solidFill>
                        </a:rPr>
                        <a:t>Li volume change</a:t>
                      </a:r>
                    </a:p>
                  </a:txBody>
                  <a:tcPr>
                    <a:solidFill>
                      <a:srgbClr val="FFFF00"/>
                    </a:solidFill>
                  </a:tcPr>
                </a:tc>
                <a:tc>
                  <a:txBody>
                    <a:bodyPr/>
                    <a:lstStyle/>
                    <a:p>
                      <a:pPr algn="ctr"/>
                      <a:r>
                        <a:rPr lang="en-US" sz="1400" b="1" dirty="0" smtClean="0">
                          <a:solidFill>
                            <a:schemeClr val="tx1"/>
                          </a:solidFill>
                        </a:rPr>
                        <a:t>CO</a:t>
                      </a:r>
                      <a:r>
                        <a:rPr lang="en-US" sz="1400" b="1" baseline="-25000" dirty="0" smtClean="0">
                          <a:solidFill>
                            <a:schemeClr val="tx1"/>
                          </a:solidFill>
                        </a:rPr>
                        <a:t>2</a:t>
                      </a:r>
                      <a:r>
                        <a:rPr lang="en-US" sz="1400" b="1" dirty="0" smtClean="0">
                          <a:solidFill>
                            <a:schemeClr val="tx1"/>
                          </a:solidFill>
                        </a:rPr>
                        <a:t>/H</a:t>
                      </a:r>
                      <a:r>
                        <a:rPr lang="en-US" sz="1400" b="1" baseline="-25000" dirty="0" smtClean="0">
                          <a:solidFill>
                            <a:schemeClr val="tx1"/>
                          </a:solidFill>
                        </a:rPr>
                        <a:t>2</a:t>
                      </a:r>
                      <a:r>
                        <a:rPr lang="en-US" sz="1400" b="1" dirty="0" smtClean="0">
                          <a:solidFill>
                            <a:schemeClr val="tx1"/>
                          </a:solidFill>
                        </a:rPr>
                        <a:t>O removal</a:t>
                      </a:r>
                    </a:p>
                    <a:p>
                      <a:pPr algn="ctr"/>
                      <a:r>
                        <a:rPr lang="en-US" sz="1400" b="1" dirty="0" smtClean="0">
                          <a:solidFill>
                            <a:schemeClr val="tx1"/>
                          </a:solidFill>
                        </a:rPr>
                        <a:t>Solvent capture</a:t>
                      </a:r>
                      <a:endParaRPr lang="en-US" sz="1400" b="1" dirty="0">
                        <a:solidFill>
                          <a:schemeClr val="tx1"/>
                        </a:solidFill>
                      </a:endParaRPr>
                    </a:p>
                  </a:txBody>
                  <a:tcPr>
                    <a:solidFill>
                      <a:srgbClr val="FF0000"/>
                    </a:solidFill>
                  </a:tcPr>
                </a:tc>
              </a:tr>
              <a:tr h="370840">
                <a:tc>
                  <a:txBody>
                    <a:bodyPr/>
                    <a:lstStyle/>
                    <a:p>
                      <a:r>
                        <a:rPr lang="en-US" sz="1400" b="1" dirty="0" smtClean="0"/>
                        <a:t>Li/O</a:t>
                      </a:r>
                      <a:r>
                        <a:rPr lang="en-US" sz="1400" b="1" baseline="-25000" dirty="0" smtClean="0"/>
                        <a:t>2</a:t>
                      </a:r>
                      <a:r>
                        <a:rPr lang="en-US" sz="1400" b="1" dirty="0" smtClean="0"/>
                        <a:t> closed</a:t>
                      </a:r>
                      <a:endParaRPr lang="en-US" sz="1400" b="1" dirty="0"/>
                    </a:p>
                  </a:txBody>
                  <a:tcPr/>
                </a:tc>
                <a:tc>
                  <a:txBody>
                    <a:bodyPr/>
                    <a:lstStyle/>
                    <a:p>
                      <a:pPr algn="ctr"/>
                      <a:r>
                        <a:rPr lang="en-US" sz="1400" b="1" dirty="0" smtClean="0">
                          <a:solidFill>
                            <a:schemeClr val="tx1"/>
                          </a:solidFill>
                        </a:rPr>
                        <a:t>Morphology control Side reactions</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Unknown</a:t>
                      </a:r>
                      <a:r>
                        <a:rPr lang="en-US" sz="1400" b="1" baseline="0" dirty="0" smtClean="0">
                          <a:solidFill>
                            <a:schemeClr val="tx1"/>
                          </a:solidFill>
                        </a:rPr>
                        <a:t> electrolyte</a:t>
                      </a:r>
                    </a:p>
                    <a:p>
                      <a:pPr algn="ctr"/>
                      <a:r>
                        <a:rPr lang="en-US" sz="1400" b="1" baseline="0" dirty="0" smtClean="0">
                          <a:solidFill>
                            <a:schemeClr val="tx1"/>
                          </a:solidFill>
                        </a:rPr>
                        <a:t>Insulating product</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Li</a:t>
                      </a:r>
                      <a:r>
                        <a:rPr lang="en-US" sz="1400" b="1" baseline="0" dirty="0" smtClean="0">
                          <a:solidFill>
                            <a:schemeClr val="tx1"/>
                          </a:solidFill>
                        </a:rPr>
                        <a:t> seal </a:t>
                      </a:r>
                    </a:p>
                    <a:p>
                      <a:pPr algn="ctr"/>
                      <a:r>
                        <a:rPr lang="en-US" sz="1400" b="1" baseline="0" dirty="0" smtClean="0">
                          <a:solidFill>
                            <a:schemeClr val="tx1"/>
                          </a:solidFill>
                        </a:rPr>
                        <a:t>Li volume change</a:t>
                      </a:r>
                    </a:p>
                  </a:txBody>
                  <a:tcPr>
                    <a:solidFill>
                      <a:srgbClr val="FFFF00"/>
                    </a:solidFill>
                  </a:tcPr>
                </a:tc>
                <a:tc>
                  <a:txBody>
                    <a:bodyPr/>
                    <a:lstStyle/>
                    <a:p>
                      <a:pPr algn="ctr"/>
                      <a:r>
                        <a:rPr lang="en-US" sz="1400" b="1" baseline="0" dirty="0" smtClean="0">
                          <a:solidFill>
                            <a:schemeClr val="tx1"/>
                          </a:solidFill>
                        </a:rPr>
                        <a:t>Pressure vessel</a:t>
                      </a:r>
                    </a:p>
                    <a:p>
                      <a:pPr algn="ctr"/>
                      <a:r>
                        <a:rPr lang="en-US" sz="1400" b="1" baseline="0" dirty="0" smtClean="0">
                          <a:solidFill>
                            <a:schemeClr val="tx1"/>
                          </a:solidFill>
                        </a:rPr>
                        <a:t>Thermal management</a:t>
                      </a:r>
                      <a:endParaRPr lang="en-US" sz="1400" b="1" dirty="0">
                        <a:solidFill>
                          <a:schemeClr val="tx1"/>
                        </a:solidFill>
                      </a:endParaRPr>
                    </a:p>
                  </a:txBody>
                  <a:tcPr>
                    <a:solidFill>
                      <a:srgbClr val="FFFF00"/>
                    </a:solidFill>
                  </a:tcPr>
                </a:tc>
              </a:tr>
              <a:tr h="370840">
                <a:tc>
                  <a:txBody>
                    <a:bodyPr/>
                    <a:lstStyle/>
                    <a:p>
                      <a:r>
                        <a:rPr lang="en-US" sz="1400" b="1" dirty="0" smtClean="0"/>
                        <a:t>Li/LMRNMC</a:t>
                      </a:r>
                      <a:endParaRPr lang="en-US" sz="1400" b="1" dirty="0"/>
                    </a:p>
                  </a:txBody>
                  <a:tcPr/>
                </a:tc>
                <a:tc>
                  <a:txBody>
                    <a:bodyPr/>
                    <a:lstStyle/>
                    <a:p>
                      <a:pPr algn="ctr"/>
                      <a:r>
                        <a:rPr lang="en-US" sz="1400" b="1" dirty="0" smtClean="0">
                          <a:solidFill>
                            <a:schemeClr val="tx1"/>
                          </a:solidFill>
                        </a:rPr>
                        <a:t>Morphology control Side reactions</a:t>
                      </a:r>
                      <a:endParaRPr lang="en-US" sz="1400" b="1" dirty="0">
                        <a:solidFill>
                          <a:schemeClr val="tx1"/>
                        </a:solidFill>
                      </a:endParaRPr>
                    </a:p>
                  </a:txBody>
                  <a:tcPr>
                    <a:solidFill>
                      <a:srgbClr val="FF0000"/>
                    </a:solidFill>
                  </a:tcPr>
                </a:tc>
                <a:tc>
                  <a:txBody>
                    <a:bodyPr/>
                    <a:lstStyle/>
                    <a:p>
                      <a:pPr algn="ctr"/>
                      <a:r>
                        <a:rPr lang="en-US" sz="1400" b="1" dirty="0" smtClean="0">
                          <a:solidFill>
                            <a:schemeClr val="tx1"/>
                          </a:solidFill>
                        </a:rPr>
                        <a:t>Voltage fade</a:t>
                      </a:r>
                    </a:p>
                    <a:p>
                      <a:pPr algn="ctr"/>
                      <a:r>
                        <a:rPr lang="en-US" sz="1400" b="1" dirty="0" smtClean="0">
                          <a:solidFill>
                            <a:schemeClr val="tx1"/>
                          </a:solidFill>
                        </a:rPr>
                        <a:t>Side reactions</a:t>
                      </a:r>
                      <a:endParaRPr lang="en-US" sz="1400" b="1" dirty="0">
                        <a:solidFill>
                          <a:schemeClr val="tx1"/>
                        </a:solidFill>
                      </a:endParaRPr>
                    </a:p>
                  </a:txBody>
                  <a:tcPr>
                    <a:solidFill>
                      <a:srgbClr val="FFFF00"/>
                    </a:solidFill>
                  </a:tcPr>
                </a:tc>
                <a:tc>
                  <a:txBody>
                    <a:bodyPr/>
                    <a:lstStyle/>
                    <a:p>
                      <a:pPr algn="ctr"/>
                      <a:r>
                        <a:rPr lang="en-US" sz="1400" b="1" baseline="0" dirty="0" smtClean="0">
                          <a:solidFill>
                            <a:schemeClr val="tx1"/>
                          </a:solidFill>
                        </a:rPr>
                        <a:t>Li volume change</a:t>
                      </a:r>
                    </a:p>
                  </a:txBody>
                  <a:tcPr>
                    <a:solidFill>
                      <a:srgbClr val="FFFF00"/>
                    </a:solidFill>
                  </a:tcPr>
                </a:tc>
                <a:tc>
                  <a:txBody>
                    <a:bodyPr/>
                    <a:lstStyle/>
                    <a:p>
                      <a:pPr algn="ctr"/>
                      <a:r>
                        <a:rPr lang="en-US" sz="1400" b="1" dirty="0" smtClean="0">
                          <a:solidFill>
                            <a:schemeClr val="tx1"/>
                          </a:solidFill>
                        </a:rPr>
                        <a:t>Same as Li-ion</a:t>
                      </a:r>
                      <a:endParaRPr lang="en-US" sz="1400" b="1" dirty="0">
                        <a:solidFill>
                          <a:schemeClr val="tx1"/>
                        </a:solidFill>
                      </a:endParaRPr>
                    </a:p>
                  </a:txBody>
                  <a:tcPr>
                    <a:solidFill>
                      <a:srgbClr val="009900"/>
                    </a:solidFill>
                  </a:tcPr>
                </a:tc>
              </a:tr>
              <a:tr h="370840">
                <a:tc>
                  <a:txBody>
                    <a:bodyPr/>
                    <a:lstStyle/>
                    <a:p>
                      <a:r>
                        <a:rPr lang="en-US" sz="1400" b="1" dirty="0" smtClean="0"/>
                        <a:t>Si/LMRNMC</a:t>
                      </a:r>
                      <a:endParaRPr lang="en-US" sz="1400" b="1" dirty="0"/>
                    </a:p>
                  </a:txBody>
                  <a:tcPr/>
                </a:tc>
                <a:tc>
                  <a:txBody>
                    <a:bodyPr/>
                    <a:lstStyle/>
                    <a:p>
                      <a:pPr algn="ctr"/>
                      <a:r>
                        <a:rPr lang="en-US" sz="1400" b="1" dirty="0" smtClean="0">
                          <a:solidFill>
                            <a:schemeClr val="tx1"/>
                          </a:solidFill>
                        </a:rPr>
                        <a:t>Side reactions</a:t>
                      </a:r>
                      <a:endParaRPr lang="en-US" sz="1400" b="1" dirty="0">
                        <a:solidFill>
                          <a:schemeClr val="tx1"/>
                        </a:solidFill>
                      </a:endParaRPr>
                    </a:p>
                  </a:txBody>
                  <a:tcPr>
                    <a:solidFill>
                      <a:srgbClr val="FFFF00"/>
                    </a:solidFill>
                  </a:tcPr>
                </a:tc>
                <a:tc>
                  <a:txBody>
                    <a:bodyPr/>
                    <a:lstStyle/>
                    <a:p>
                      <a:pPr algn="ctr"/>
                      <a:r>
                        <a:rPr lang="en-US" sz="1400" b="1" dirty="0" smtClean="0">
                          <a:solidFill>
                            <a:schemeClr val="tx1"/>
                          </a:solidFill>
                        </a:rPr>
                        <a:t>Voltage fade</a:t>
                      </a:r>
                    </a:p>
                    <a:p>
                      <a:pPr algn="ctr"/>
                      <a:r>
                        <a:rPr lang="en-US" sz="1400" b="1" dirty="0" smtClean="0">
                          <a:solidFill>
                            <a:schemeClr val="tx1"/>
                          </a:solidFill>
                        </a:rPr>
                        <a:t>Side reactions</a:t>
                      </a:r>
                      <a:endParaRPr lang="en-US" sz="1400" b="1" dirty="0">
                        <a:solidFill>
                          <a:schemeClr val="tx1"/>
                        </a:solidFill>
                      </a:endParaRPr>
                    </a:p>
                  </a:txBody>
                  <a:tcPr>
                    <a:solidFill>
                      <a:srgbClr val="FFFF00"/>
                    </a:solidFill>
                  </a:tcPr>
                </a:tc>
                <a:tc>
                  <a:txBody>
                    <a:bodyPr/>
                    <a:lstStyle/>
                    <a:p>
                      <a:pPr algn="ctr"/>
                      <a:r>
                        <a:rPr lang="en-US" sz="1400" b="1" baseline="0" dirty="0" smtClean="0">
                          <a:solidFill>
                            <a:schemeClr val="tx1"/>
                          </a:solidFill>
                        </a:rPr>
                        <a:t>Si volume change</a:t>
                      </a:r>
                    </a:p>
                  </a:txBody>
                  <a:tcPr>
                    <a:solidFill>
                      <a:srgbClr val="009900"/>
                    </a:solidFill>
                  </a:tcPr>
                </a:tc>
                <a:tc>
                  <a:txBody>
                    <a:bodyPr/>
                    <a:lstStyle/>
                    <a:p>
                      <a:pPr algn="ctr"/>
                      <a:r>
                        <a:rPr lang="en-US" sz="1400" b="1" dirty="0" smtClean="0">
                          <a:solidFill>
                            <a:schemeClr val="tx1"/>
                          </a:solidFill>
                        </a:rPr>
                        <a:t>Same as Li-ion</a:t>
                      </a:r>
                      <a:endParaRPr lang="en-US" sz="1400" b="1" dirty="0">
                        <a:solidFill>
                          <a:schemeClr val="tx1"/>
                        </a:solidFill>
                      </a:endParaRPr>
                    </a:p>
                  </a:txBody>
                  <a:tcPr>
                    <a:solidFill>
                      <a:srgbClr val="009900"/>
                    </a:solidFill>
                  </a:tcPr>
                </a:tc>
              </a:tr>
            </a:tbl>
          </a:graphicData>
        </a:graphic>
      </p:graphicFrame>
    </p:spTree>
    <p:extLst>
      <p:ext uri="{BB962C8B-B14F-4D97-AF65-F5344CB8AC3E}">
        <p14:creationId xmlns:p14="http://schemas.microsoft.com/office/powerpoint/2010/main" val="33499762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2060" cy="1118326"/>
          </a:xfrm>
        </p:spPr>
        <p:txBody>
          <a:bodyPr>
            <a:normAutofit/>
          </a:bodyPr>
          <a:lstStyle/>
          <a:p>
            <a:r>
              <a:rPr lang="en-US" b="1" dirty="0" smtClean="0"/>
              <a:t>Acknowledgements</a:t>
            </a:r>
            <a:endParaRPr lang="en-US" sz="2400" b="1"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25</a:t>
            </a:fld>
            <a:endParaRPr lang="en-US" dirty="0"/>
          </a:p>
        </p:txBody>
      </p:sp>
      <p:sp>
        <p:nvSpPr>
          <p:cNvPr id="7" name="TextBox 6"/>
          <p:cNvSpPr txBox="1"/>
          <p:nvPr/>
        </p:nvSpPr>
        <p:spPr>
          <a:xfrm>
            <a:off x="399960" y="4662182"/>
            <a:ext cx="8419300" cy="1323439"/>
          </a:xfrm>
          <a:prstGeom prst="rect">
            <a:avLst/>
          </a:prstGeom>
          <a:noFill/>
        </p:spPr>
        <p:txBody>
          <a:bodyPr wrap="square" rtlCol="0">
            <a:spAutoFit/>
          </a:bodyPr>
          <a:lstStyle/>
          <a:p>
            <a:r>
              <a:rPr lang="en-US" sz="1600" dirty="0"/>
              <a:t>This work was supported as part of the Joint Center for Energy Storage Research, an Energy Innovation Hub funded by the U.S. Department of Energy, Office of Science, Basic Energy Sciences. </a:t>
            </a:r>
            <a:r>
              <a:rPr lang="en-US" sz="1600" dirty="0" smtClean="0"/>
              <a:t>This presentation has </a:t>
            </a:r>
            <a:r>
              <a:rPr lang="en-US" sz="1600" dirty="0"/>
              <a:t>been created by </a:t>
            </a:r>
            <a:r>
              <a:rPr lang="en-US" sz="1600" dirty="0" err="1"/>
              <a:t>UChicago</a:t>
            </a:r>
            <a:r>
              <a:rPr lang="en-US" sz="1600" dirty="0"/>
              <a:t> Argonne, LLC, Operator of Argonne National Laboratory (“Argonne”). Argonne, a U.S. Department of Energy Office of Science laboratory, is operated under Contract No. DE-AC02-06CH11357. </a:t>
            </a:r>
          </a:p>
        </p:txBody>
      </p:sp>
      <p:sp>
        <p:nvSpPr>
          <p:cNvPr id="8" name="TextBox 7"/>
          <p:cNvSpPr txBox="1"/>
          <p:nvPr/>
        </p:nvSpPr>
        <p:spPr>
          <a:xfrm>
            <a:off x="457199" y="1071257"/>
            <a:ext cx="8601075" cy="1708160"/>
          </a:xfrm>
          <a:prstGeom prst="rect">
            <a:avLst/>
          </a:prstGeom>
          <a:noFill/>
        </p:spPr>
        <p:txBody>
          <a:bodyPr wrap="square" rtlCol="0">
            <a:spAutoFit/>
          </a:bodyPr>
          <a:lstStyle/>
          <a:p>
            <a:pPr marL="285750" indent="-285750">
              <a:buFont typeface="Arial" panose="020B0604020202020204" pitchFamily="34" charset="0"/>
              <a:buChar char="•"/>
            </a:pPr>
            <a:r>
              <a:rPr lang="en-US" sz="2100" dirty="0" smtClean="0"/>
              <a:t>Funding: DOE Office of Science, Joint Center for Energy Storage Research</a:t>
            </a:r>
          </a:p>
          <a:p>
            <a:pPr marL="285750" indent="-285750">
              <a:buFont typeface="Arial" panose="020B0604020202020204" pitchFamily="34" charset="0"/>
              <a:buChar char="•"/>
            </a:pPr>
            <a:endParaRPr lang="en-US" sz="2100" dirty="0"/>
          </a:p>
          <a:p>
            <a:pPr marL="285750" indent="-285750">
              <a:buFont typeface="Arial" panose="020B0604020202020204" pitchFamily="34" charset="0"/>
              <a:buChar char="•"/>
            </a:pPr>
            <a:r>
              <a:rPr lang="en-US" sz="2100" dirty="0" smtClean="0"/>
              <a:t>Many colleagues within JCESR and throughout the larger GM organization provided guidance throughout this analysis</a:t>
            </a:r>
          </a:p>
          <a:p>
            <a:pPr marL="285750" indent="-285750">
              <a:buFont typeface="Arial" panose="020B0604020202020204" pitchFamily="34" charset="0"/>
              <a:buChar char="•"/>
            </a:pPr>
            <a:endParaRPr lang="en-US" sz="21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1926" y="3298303"/>
            <a:ext cx="1128222" cy="1128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1625" y="3449493"/>
            <a:ext cx="2028824" cy="764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1217" y="3298303"/>
            <a:ext cx="1324434" cy="1128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8893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9620" y="1232170"/>
            <a:ext cx="4175782" cy="4644755"/>
          </a:xfrm>
          <a:prstGeom prst="rect">
            <a:avLst/>
          </a:prstGeom>
        </p:spPr>
      </p:pic>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26</a:t>
            </a:fld>
            <a:endParaRPr lang="en-US" dirty="0"/>
          </a:p>
        </p:txBody>
      </p:sp>
      <p:sp>
        <p:nvSpPr>
          <p:cNvPr id="15" name="Title 1"/>
          <p:cNvSpPr>
            <a:spLocks noGrp="1"/>
          </p:cNvSpPr>
          <p:nvPr>
            <p:ph type="title"/>
          </p:nvPr>
        </p:nvSpPr>
        <p:spPr>
          <a:xfrm>
            <a:off x="457200" y="274638"/>
            <a:ext cx="8229600" cy="957532"/>
          </a:xfrm>
        </p:spPr>
        <p:txBody>
          <a:bodyPr>
            <a:normAutofit/>
          </a:bodyPr>
          <a:lstStyle/>
          <a:p>
            <a:r>
              <a:rPr lang="en-US" sz="2900" b="1" dirty="0" smtClean="0"/>
              <a:t>50 kWh Designs: Li/O</a:t>
            </a:r>
            <a:r>
              <a:rPr lang="en-US" sz="2900" b="1" baseline="-25000" dirty="0" smtClean="0"/>
              <a:t>2</a:t>
            </a:r>
            <a:r>
              <a:rPr lang="en-US" sz="2900" b="1" dirty="0" smtClean="0"/>
              <a:t> open scales poorly with energy</a:t>
            </a:r>
            <a:endParaRPr lang="en-US" sz="2900" b="1" dirty="0"/>
          </a:p>
        </p:txBody>
      </p:sp>
      <p:sp>
        <p:nvSpPr>
          <p:cNvPr id="9" name="TextBox 8"/>
          <p:cNvSpPr txBox="1"/>
          <p:nvPr/>
        </p:nvSpPr>
        <p:spPr>
          <a:xfrm>
            <a:off x="261832" y="1232170"/>
            <a:ext cx="4685834" cy="1292662"/>
          </a:xfrm>
          <a:prstGeom prst="rect">
            <a:avLst/>
          </a:prstGeom>
          <a:noFill/>
        </p:spPr>
        <p:txBody>
          <a:bodyPr wrap="square" rtlCol="0">
            <a:spAutoFit/>
          </a:bodyPr>
          <a:lstStyle/>
          <a:p>
            <a:r>
              <a:rPr lang="en-US" sz="2100" dirty="0" smtClean="0"/>
              <a:t>Why your EV is more likely to be 50 kWh rather than 100 kWh (170mi vs 330mi):</a:t>
            </a:r>
          </a:p>
          <a:p>
            <a:pPr marL="285750" indent="-285750">
              <a:buFont typeface="Arial" panose="020B0604020202020204" pitchFamily="34" charset="0"/>
              <a:buChar char="•"/>
            </a:pPr>
            <a:r>
              <a:rPr lang="en-US" dirty="0" smtClean="0"/>
              <a:t>Cars have a fixed volume (100-150 L)</a:t>
            </a:r>
          </a:p>
          <a:p>
            <a:pPr marL="285750" indent="-285750">
              <a:buFont typeface="Arial" panose="020B0604020202020204" pitchFamily="34" charset="0"/>
              <a:buChar char="•"/>
            </a:pPr>
            <a:r>
              <a:rPr lang="en-US" dirty="0" smtClean="0"/>
              <a:t>Faster payback time on investment</a:t>
            </a:r>
            <a:endParaRPr lang="en-US" dirty="0"/>
          </a:p>
        </p:txBody>
      </p:sp>
      <p:sp>
        <p:nvSpPr>
          <p:cNvPr id="16" name="TextBox 15"/>
          <p:cNvSpPr txBox="1"/>
          <p:nvPr/>
        </p:nvSpPr>
        <p:spPr>
          <a:xfrm>
            <a:off x="2727082" y="6427844"/>
            <a:ext cx="3466142" cy="369332"/>
          </a:xfrm>
          <a:prstGeom prst="rect">
            <a:avLst/>
          </a:prstGeom>
          <a:noFill/>
        </p:spPr>
        <p:txBody>
          <a:bodyPr wrap="none" rtlCol="0">
            <a:spAutoFit/>
          </a:bodyPr>
          <a:lstStyle/>
          <a:p>
            <a:r>
              <a:rPr lang="en-US" dirty="0" smtClean="0"/>
              <a:t>80 </a:t>
            </a:r>
            <a:r>
              <a:rPr lang="en-US" dirty="0" err="1" smtClean="0"/>
              <a:t>kW</a:t>
            </a:r>
            <a:r>
              <a:rPr lang="en-US" baseline="-25000" dirty="0" err="1" smtClean="0"/>
              <a:t>net</a:t>
            </a:r>
            <a:r>
              <a:rPr lang="en-US" dirty="0" smtClean="0"/>
              <a:t>, 50 </a:t>
            </a:r>
            <a:r>
              <a:rPr lang="en-US" dirty="0" err="1" smtClean="0"/>
              <a:t>kWh</a:t>
            </a:r>
            <a:r>
              <a:rPr lang="en-US" baseline="-25000" dirty="0" err="1" smtClean="0"/>
              <a:t>use</a:t>
            </a:r>
            <a:r>
              <a:rPr lang="en-US" dirty="0" smtClean="0"/>
              <a:t> 360 V battery</a:t>
            </a:r>
            <a:endParaRPr lang="en-US"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466" y="2819413"/>
            <a:ext cx="4396362" cy="2861017"/>
          </a:xfrm>
          <a:prstGeom prst="rect">
            <a:avLst/>
          </a:prstGeom>
        </p:spPr>
      </p:pic>
    </p:spTree>
    <p:extLst>
      <p:ext uri="{BB962C8B-B14F-4D97-AF65-F5344CB8AC3E}">
        <p14:creationId xmlns:p14="http://schemas.microsoft.com/office/powerpoint/2010/main" val="39889431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2060" cy="1118326"/>
          </a:xfrm>
        </p:spPr>
        <p:txBody>
          <a:bodyPr>
            <a:normAutofit/>
          </a:bodyPr>
          <a:lstStyle/>
          <a:p>
            <a:r>
              <a:rPr lang="en-US" b="1" dirty="0" smtClean="0"/>
              <a:t>Li/O</a:t>
            </a:r>
            <a:r>
              <a:rPr lang="en-US" b="1" baseline="-25000" dirty="0" smtClean="0"/>
              <a:t>2</a:t>
            </a:r>
            <a:r>
              <a:rPr lang="en-US" b="1" dirty="0" smtClean="0"/>
              <a:t> Open: volume and mass breakdown</a:t>
            </a:r>
            <a:endParaRPr lang="en-US" sz="2400" b="1" dirty="0"/>
          </a:p>
        </p:txBody>
      </p:sp>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27</a:t>
            </a:fld>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8374" y="929881"/>
            <a:ext cx="3908323" cy="5256693"/>
          </a:xfrm>
          <a:prstGeom prst="rect">
            <a:avLst/>
          </a:prstGeom>
        </p:spPr>
      </p:pic>
    </p:spTree>
    <p:extLst>
      <p:ext uri="{BB962C8B-B14F-4D97-AF65-F5344CB8AC3E}">
        <p14:creationId xmlns:p14="http://schemas.microsoft.com/office/powerpoint/2010/main" val="39761915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28</a:t>
            </a:fld>
            <a:endParaRPr lang="en-US" dirty="0"/>
          </a:p>
        </p:txBody>
      </p:sp>
      <p:sp>
        <p:nvSpPr>
          <p:cNvPr id="15" name="Title 1"/>
          <p:cNvSpPr>
            <a:spLocks noGrp="1"/>
          </p:cNvSpPr>
          <p:nvPr>
            <p:ph type="title"/>
          </p:nvPr>
        </p:nvSpPr>
        <p:spPr>
          <a:xfrm>
            <a:off x="457200" y="274638"/>
            <a:ext cx="8229600" cy="957532"/>
          </a:xfrm>
        </p:spPr>
        <p:txBody>
          <a:bodyPr>
            <a:normAutofit fontScale="90000"/>
          </a:bodyPr>
          <a:lstStyle/>
          <a:p>
            <a:r>
              <a:rPr lang="en-US" dirty="0" smtClean="0"/>
              <a:t>Cell level: Simulated Li/O</a:t>
            </a:r>
            <a:r>
              <a:rPr lang="en-US" baseline="-25000" dirty="0" smtClean="0"/>
              <a:t>2</a:t>
            </a:r>
            <a:r>
              <a:rPr lang="en-US" dirty="0" smtClean="0"/>
              <a:t> performance curves (I – V)</a:t>
            </a:r>
            <a:endParaRPr lang="en-US" dirty="0"/>
          </a:p>
        </p:txBody>
      </p:sp>
      <p:pic>
        <p:nvPicPr>
          <p:cNvPr id="10" name="Picture 1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3761" y="1130005"/>
            <a:ext cx="5587564" cy="452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Connector 4"/>
          <p:cNvCxnSpPr/>
          <p:nvPr/>
        </p:nvCxnSpPr>
        <p:spPr>
          <a:xfrm>
            <a:off x="2219325" y="2790825"/>
            <a:ext cx="4238625" cy="76200"/>
          </a:xfrm>
          <a:prstGeom prst="line">
            <a:avLst/>
          </a:prstGeom>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6208970" y="2543858"/>
            <a:ext cx="2047876" cy="646331"/>
          </a:xfrm>
          <a:prstGeom prst="rect">
            <a:avLst/>
          </a:prstGeom>
          <a:noFill/>
        </p:spPr>
        <p:txBody>
          <a:bodyPr wrap="square" rtlCol="0">
            <a:spAutoFit/>
          </a:bodyPr>
          <a:lstStyle/>
          <a:p>
            <a:pPr algn="ctr"/>
            <a:r>
              <a:rPr lang="en-US" dirty="0" smtClean="0"/>
              <a:t>Target voltage at rated power</a:t>
            </a:r>
            <a:endParaRPr lang="en-US" dirty="0"/>
          </a:p>
        </p:txBody>
      </p:sp>
      <p:cxnSp>
        <p:nvCxnSpPr>
          <p:cNvPr id="11" name="Straight Arrow Connector 10"/>
          <p:cNvCxnSpPr/>
          <p:nvPr/>
        </p:nvCxnSpPr>
        <p:spPr>
          <a:xfrm>
            <a:off x="4972050" y="2867025"/>
            <a:ext cx="9525" cy="1971675"/>
          </a:xfrm>
          <a:prstGeom prst="straightConnector1">
            <a:avLst/>
          </a:prstGeom>
          <a:ln>
            <a:prstDash val="dash"/>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p:nvPr/>
        </p:nvCxnSpPr>
        <p:spPr>
          <a:xfrm>
            <a:off x="3781425" y="2828925"/>
            <a:ext cx="9525" cy="1971675"/>
          </a:xfrm>
          <a:prstGeom prst="straightConnector1">
            <a:avLst/>
          </a:prstGeom>
          <a:ln>
            <a:prstDash val="dash"/>
            <a:tailEnd type="arrow"/>
          </a:ln>
        </p:spPr>
        <p:style>
          <a:lnRef idx="2">
            <a:schemeClr val="dk1"/>
          </a:lnRef>
          <a:fillRef idx="0">
            <a:schemeClr val="dk1"/>
          </a:fillRef>
          <a:effectRef idx="1">
            <a:schemeClr val="dk1"/>
          </a:effectRef>
          <a:fontRef idx="minor">
            <a:schemeClr val="tx1"/>
          </a:fontRef>
        </p:style>
      </p:cxnSp>
      <p:cxnSp>
        <p:nvCxnSpPr>
          <p:cNvPr id="16" name="Straight Arrow Connector 15"/>
          <p:cNvCxnSpPr/>
          <p:nvPr/>
        </p:nvCxnSpPr>
        <p:spPr>
          <a:xfrm>
            <a:off x="2895600" y="2828925"/>
            <a:ext cx="9525" cy="1971675"/>
          </a:xfrm>
          <a:prstGeom prst="straightConnector1">
            <a:avLst/>
          </a:prstGeom>
          <a:ln>
            <a:prstDash val="dash"/>
            <a:tailEnd type="arrow"/>
          </a:ln>
        </p:spPr>
        <p:style>
          <a:lnRef idx="2">
            <a:schemeClr val="dk1"/>
          </a:lnRef>
          <a:fillRef idx="0">
            <a:schemeClr val="dk1"/>
          </a:fillRef>
          <a:effectRef idx="1">
            <a:schemeClr val="dk1"/>
          </a:effectRef>
          <a:fontRef idx="minor">
            <a:schemeClr val="tx1"/>
          </a:fontRef>
        </p:style>
      </p:cxnSp>
      <p:sp>
        <p:nvSpPr>
          <p:cNvPr id="12" name="TextBox 11"/>
          <p:cNvSpPr txBox="1"/>
          <p:nvPr/>
        </p:nvSpPr>
        <p:spPr>
          <a:xfrm>
            <a:off x="1650879" y="5857875"/>
            <a:ext cx="5140446" cy="369332"/>
          </a:xfrm>
          <a:prstGeom prst="rect">
            <a:avLst/>
          </a:prstGeom>
          <a:noFill/>
        </p:spPr>
        <p:txBody>
          <a:bodyPr wrap="none" rtlCol="0">
            <a:spAutoFit/>
          </a:bodyPr>
          <a:lstStyle/>
          <a:p>
            <a:r>
              <a:rPr lang="en-US" dirty="0" smtClean="0"/>
              <a:t>Electrode thickness designed from polarization curve</a:t>
            </a:r>
            <a:endParaRPr lang="en-US" dirty="0"/>
          </a:p>
        </p:txBody>
      </p:sp>
    </p:spTree>
    <p:extLst>
      <p:ext uri="{BB962C8B-B14F-4D97-AF65-F5344CB8AC3E}">
        <p14:creationId xmlns:p14="http://schemas.microsoft.com/office/powerpoint/2010/main" val="6580179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29</a:t>
            </a:fld>
            <a:endParaRPr lang="en-US" dirty="0"/>
          </a:p>
        </p:txBody>
      </p:sp>
      <p:sp>
        <p:nvSpPr>
          <p:cNvPr id="15" name="Title 1"/>
          <p:cNvSpPr>
            <a:spLocks noGrp="1"/>
          </p:cNvSpPr>
          <p:nvPr>
            <p:ph type="title"/>
          </p:nvPr>
        </p:nvSpPr>
        <p:spPr>
          <a:xfrm>
            <a:off x="457200" y="274638"/>
            <a:ext cx="8229600" cy="957532"/>
          </a:xfrm>
        </p:spPr>
        <p:txBody>
          <a:bodyPr/>
          <a:lstStyle/>
          <a:p>
            <a:r>
              <a:rPr lang="en-US" dirty="0" smtClean="0"/>
              <a:t>Systems level: The challenge of utilizing oxygen</a:t>
            </a:r>
            <a:endParaRPr lang="en-US" dirty="0"/>
          </a:p>
        </p:txBody>
      </p:sp>
      <p:sp>
        <p:nvSpPr>
          <p:cNvPr id="9" name="TextBox 8"/>
          <p:cNvSpPr txBox="1"/>
          <p:nvPr/>
        </p:nvSpPr>
        <p:spPr>
          <a:xfrm>
            <a:off x="399960" y="1023632"/>
            <a:ext cx="8419300" cy="5355312"/>
          </a:xfrm>
          <a:prstGeom prst="rect">
            <a:avLst/>
          </a:prstGeom>
          <a:noFill/>
        </p:spPr>
        <p:txBody>
          <a:bodyPr wrap="square" rtlCol="0">
            <a:spAutoFit/>
          </a:bodyPr>
          <a:lstStyle/>
          <a:p>
            <a:pPr marL="342900" indent="-342900">
              <a:buFont typeface="Arial" panose="020B0604020202020204" pitchFamily="34" charset="0"/>
              <a:buChar char="•"/>
            </a:pPr>
            <a:r>
              <a:rPr lang="en-US" sz="2400" b="1" dirty="0" smtClean="0"/>
              <a:t>Open system </a:t>
            </a:r>
            <a:r>
              <a:rPr lang="en-US" sz="2400" dirty="0" smtClean="0"/>
              <a:t>requires pretreatment of air</a:t>
            </a:r>
          </a:p>
          <a:p>
            <a:pPr marL="342900" indent="-342900">
              <a:buFont typeface="Arial" panose="020B0604020202020204" pitchFamily="34" charset="0"/>
              <a:buChar char="•"/>
            </a:pPr>
            <a:r>
              <a:rPr lang="en-US" sz="2400" dirty="0" smtClean="0"/>
              <a:t>Li</a:t>
            </a:r>
            <a:r>
              <a:rPr lang="en-US" sz="2400" baseline="-25000" dirty="0" smtClean="0"/>
              <a:t>2</a:t>
            </a:r>
            <a:r>
              <a:rPr lang="en-US" sz="2400" dirty="0" smtClean="0"/>
              <a:t>O</a:t>
            </a:r>
            <a:r>
              <a:rPr lang="en-US" sz="2400" baseline="-25000" dirty="0" smtClean="0"/>
              <a:t>2</a:t>
            </a:r>
            <a:r>
              <a:rPr lang="en-US" sz="2400" dirty="0" smtClean="0"/>
              <a:t> discharge product reacts with CO</a:t>
            </a:r>
            <a:r>
              <a:rPr lang="en-US" sz="2400" baseline="-25000" dirty="0" smtClean="0"/>
              <a:t>2</a:t>
            </a:r>
            <a:r>
              <a:rPr lang="en-US" sz="2400" dirty="0" smtClean="0"/>
              <a:t> and H</a:t>
            </a:r>
            <a:r>
              <a:rPr lang="en-US" sz="2400" baseline="-25000" dirty="0" smtClean="0"/>
              <a:t>2</a:t>
            </a:r>
            <a:r>
              <a:rPr lang="en-US" sz="2400" dirty="0" smtClean="0"/>
              <a:t>O</a:t>
            </a:r>
            <a:r>
              <a:rPr lang="en-US" sz="2100" dirty="0" smtClean="0"/>
              <a:t> </a:t>
            </a:r>
          </a:p>
          <a:p>
            <a:pPr marL="800100" lvl="1" indent="-342900">
              <a:buFont typeface="Arial" panose="020B0604020202020204" pitchFamily="34" charset="0"/>
              <a:buChar char="•"/>
            </a:pPr>
            <a:r>
              <a:rPr lang="en-US" sz="2100" dirty="0" smtClean="0"/>
              <a:t>Removal of CO</a:t>
            </a:r>
            <a:r>
              <a:rPr lang="en-US" sz="2100" baseline="-25000" dirty="0" smtClean="0"/>
              <a:t>2</a:t>
            </a:r>
            <a:r>
              <a:rPr lang="en-US" sz="2100" dirty="0" smtClean="0"/>
              <a:t> and H</a:t>
            </a:r>
            <a:r>
              <a:rPr lang="en-US" sz="2100" baseline="-25000" dirty="0" smtClean="0"/>
              <a:t>2</a:t>
            </a:r>
            <a:r>
              <a:rPr lang="en-US" sz="2100" dirty="0" smtClean="0"/>
              <a:t>O is necessary</a:t>
            </a:r>
          </a:p>
          <a:p>
            <a:pPr marL="800100" lvl="1" indent="-342900">
              <a:buFont typeface="Arial" panose="020B0604020202020204" pitchFamily="34" charset="0"/>
              <a:buChar char="•"/>
            </a:pPr>
            <a:r>
              <a:rPr lang="en-US" sz="2100" dirty="0" smtClean="0"/>
              <a:t>Target level uncertain, likely 1-10 ppm based on Li consumption</a:t>
            </a:r>
          </a:p>
          <a:p>
            <a:pPr marL="342900" indent="-342900">
              <a:buFont typeface="Arial" panose="020B0604020202020204" pitchFamily="34" charset="0"/>
              <a:buChar char="•"/>
            </a:pPr>
            <a:r>
              <a:rPr lang="en-US" sz="2400" dirty="0" smtClean="0"/>
              <a:t>Pressure swing adsorption (PSA) provides continuous operation</a:t>
            </a:r>
          </a:p>
          <a:p>
            <a:pPr marL="800100" lvl="1" indent="-342900">
              <a:buFont typeface="Arial" panose="020B0604020202020204" pitchFamily="34" charset="0"/>
              <a:buChar char="•"/>
            </a:pPr>
            <a:r>
              <a:rPr lang="en-US" sz="2100" dirty="0" smtClean="0"/>
              <a:t>Temperature swing has unfavorable thermal lag time</a:t>
            </a:r>
          </a:p>
          <a:p>
            <a:pPr marL="800100" lvl="1" indent="-342900">
              <a:buFont typeface="Arial" panose="020B0604020202020204" pitchFamily="34" charset="0"/>
              <a:buChar char="•"/>
            </a:pPr>
            <a:r>
              <a:rPr lang="en-US" sz="2100" dirty="0" smtClean="0"/>
              <a:t>Expert sized 0.7 </a:t>
            </a:r>
            <a:r>
              <a:rPr lang="en-US" sz="2100" dirty="0" err="1" smtClean="0"/>
              <a:t>MPa</a:t>
            </a:r>
            <a:r>
              <a:rPr lang="en-US" sz="2100" baseline="-25000" dirty="0" err="1" smtClean="0"/>
              <a:t>a</a:t>
            </a:r>
            <a:r>
              <a:rPr lang="en-US" sz="2100" dirty="0" smtClean="0"/>
              <a:t> PSA for automotive applications</a:t>
            </a:r>
          </a:p>
          <a:p>
            <a:pPr marL="800100" lvl="1" indent="-342900">
              <a:buFont typeface="Arial" panose="020B0604020202020204" pitchFamily="34" charset="0"/>
              <a:buChar char="•"/>
            </a:pPr>
            <a:r>
              <a:rPr lang="en-US" sz="2100" dirty="0" smtClean="0"/>
              <a:t>Optimistically scaled for 0.3 </a:t>
            </a:r>
            <a:r>
              <a:rPr lang="en-US" sz="2100" dirty="0" err="1" smtClean="0"/>
              <a:t>MPa</a:t>
            </a:r>
            <a:r>
              <a:rPr lang="en-US" sz="2100" baseline="-25000" dirty="0" err="1" smtClean="0"/>
              <a:t>a</a:t>
            </a:r>
            <a:r>
              <a:rPr lang="en-US" sz="2100" dirty="0" smtClean="0"/>
              <a:t> (requires significant advances)</a:t>
            </a:r>
          </a:p>
          <a:p>
            <a:pPr marL="342900" indent="-342900">
              <a:buFont typeface="Arial" panose="020B0604020202020204" pitchFamily="34" charset="0"/>
              <a:buChar char="•"/>
            </a:pPr>
            <a:r>
              <a:rPr lang="en-US" sz="2100" dirty="0" smtClean="0"/>
              <a:t>Volatile electrolyte requires solvent addition and capture</a:t>
            </a:r>
            <a:endParaRPr lang="en-US" sz="2100" dirty="0"/>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b="1" dirty="0" smtClean="0"/>
              <a:t>Closed system </a:t>
            </a:r>
            <a:r>
              <a:rPr lang="en-US" sz="2100" dirty="0" smtClean="0"/>
              <a:t>requires enclosure of pure oxygen</a:t>
            </a:r>
          </a:p>
          <a:p>
            <a:pPr marL="342900" indent="-342900">
              <a:buFont typeface="Arial" panose="020B0604020202020204" pitchFamily="34" charset="0"/>
              <a:buChar char="•"/>
            </a:pPr>
            <a:r>
              <a:rPr lang="en-US" sz="2100" dirty="0" smtClean="0"/>
              <a:t>Cylindrical pressure vessel required</a:t>
            </a:r>
          </a:p>
          <a:p>
            <a:pPr marL="800100" lvl="1" indent="-342900">
              <a:buFont typeface="Arial" panose="020B0604020202020204" pitchFamily="34" charset="0"/>
              <a:buChar char="•"/>
            </a:pPr>
            <a:r>
              <a:rPr lang="en-US" sz="2100" dirty="0" smtClean="0"/>
              <a:t>How would one recharge tank?</a:t>
            </a:r>
          </a:p>
          <a:p>
            <a:pPr marL="800100" lvl="1" indent="-342900">
              <a:buFont typeface="Arial" panose="020B0604020202020204" pitchFamily="34" charset="0"/>
              <a:buChar char="•"/>
            </a:pPr>
            <a:r>
              <a:rPr lang="en-US" sz="2100" dirty="0" smtClean="0"/>
              <a:t>High pressure compressor unreasonable on or off-board</a:t>
            </a:r>
          </a:p>
          <a:p>
            <a:pPr marL="800100" lvl="1" indent="-342900">
              <a:buFont typeface="Arial" panose="020B0604020202020204" pitchFamily="34" charset="0"/>
              <a:buChar char="•"/>
            </a:pPr>
            <a:endParaRPr lang="en-US" sz="2100" dirty="0" smtClean="0"/>
          </a:p>
          <a:p>
            <a:pPr lvl="1"/>
            <a:endParaRPr lang="en-US" dirty="0" smtClean="0"/>
          </a:p>
        </p:txBody>
      </p:sp>
    </p:spTree>
    <p:extLst>
      <p:ext uri="{BB962C8B-B14F-4D97-AF65-F5344CB8AC3E}">
        <p14:creationId xmlns:p14="http://schemas.microsoft.com/office/powerpoint/2010/main" val="308208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30</a:t>
            </a:fld>
            <a:endParaRPr lang="en-US" dirty="0"/>
          </a:p>
        </p:txBody>
      </p:sp>
      <p:sp>
        <p:nvSpPr>
          <p:cNvPr id="15" name="Title 1"/>
          <p:cNvSpPr>
            <a:spLocks noGrp="1"/>
          </p:cNvSpPr>
          <p:nvPr>
            <p:ph type="title"/>
          </p:nvPr>
        </p:nvSpPr>
        <p:spPr>
          <a:xfrm>
            <a:off x="457200" y="274638"/>
            <a:ext cx="8229600" cy="957532"/>
          </a:xfrm>
        </p:spPr>
        <p:txBody>
          <a:bodyPr/>
          <a:lstStyle/>
          <a:p>
            <a:r>
              <a:rPr lang="en-US" dirty="0" smtClean="0"/>
              <a:t>Li/O</a:t>
            </a:r>
            <a:r>
              <a:rPr lang="en-US" baseline="-25000" dirty="0" smtClean="0"/>
              <a:t>2</a:t>
            </a:r>
            <a:r>
              <a:rPr lang="en-US" dirty="0" smtClean="0"/>
              <a:t> Open: Engineering solutions enabling O</a:t>
            </a:r>
            <a:r>
              <a:rPr lang="en-US" baseline="-25000" dirty="0" smtClean="0"/>
              <a:t>2</a:t>
            </a:r>
            <a:endParaRPr lang="en-US" baseline="-25000" dirty="0"/>
          </a:p>
        </p:txBody>
      </p:sp>
      <p:sp>
        <p:nvSpPr>
          <p:cNvPr id="9" name="TextBox 8"/>
          <p:cNvSpPr txBox="1"/>
          <p:nvPr/>
        </p:nvSpPr>
        <p:spPr>
          <a:xfrm>
            <a:off x="399960" y="966482"/>
            <a:ext cx="4854538" cy="2677656"/>
          </a:xfrm>
          <a:prstGeom prst="rect">
            <a:avLst/>
          </a:prstGeom>
          <a:noFill/>
        </p:spPr>
        <p:txBody>
          <a:bodyPr wrap="square" rtlCol="0">
            <a:spAutoFit/>
          </a:bodyPr>
          <a:lstStyle/>
          <a:p>
            <a:pPr marL="342900" indent="-342900">
              <a:buFont typeface="Arial" panose="020B0604020202020204" pitchFamily="34" charset="0"/>
              <a:buChar char="•"/>
            </a:pPr>
            <a:r>
              <a:rPr lang="en-US" sz="2100" dirty="0" smtClean="0"/>
              <a:t>Complicated system, but possible to meet purity requirements</a:t>
            </a:r>
          </a:p>
          <a:p>
            <a:pPr marL="342900" indent="-342900">
              <a:buFont typeface="Arial" panose="020B0604020202020204" pitchFamily="34" charset="0"/>
              <a:buChar char="•"/>
            </a:pPr>
            <a:r>
              <a:rPr lang="en-US" sz="2100" dirty="0" smtClean="0"/>
              <a:t>Parasitic power and energy from compressing ambient air</a:t>
            </a:r>
          </a:p>
          <a:p>
            <a:pPr marL="342900" indent="-342900">
              <a:buFont typeface="Arial" panose="020B0604020202020204" pitchFamily="34" charset="0"/>
              <a:buChar char="•"/>
            </a:pPr>
            <a:r>
              <a:rPr lang="en-US" sz="2100" dirty="0" smtClean="0"/>
              <a:t>Optimistic components for 80 </a:t>
            </a:r>
            <a:r>
              <a:rPr lang="en-US" sz="2100" dirty="0" err="1" smtClean="0"/>
              <a:t>kW</a:t>
            </a:r>
            <a:r>
              <a:rPr lang="en-US" sz="2100" baseline="-25000" dirty="0" err="1" smtClean="0"/>
              <a:t>net</a:t>
            </a:r>
            <a:endParaRPr lang="en-US" sz="2100" baseline="-25000" dirty="0" smtClean="0"/>
          </a:p>
          <a:p>
            <a:pPr marL="800100" lvl="1" indent="-342900">
              <a:buFont typeface="Arial" panose="020B0604020202020204" pitchFamily="34" charset="0"/>
              <a:buChar char="•"/>
            </a:pPr>
            <a:r>
              <a:rPr lang="en-US" sz="2100" dirty="0" smtClean="0"/>
              <a:t>89 L</a:t>
            </a:r>
          </a:p>
          <a:p>
            <a:pPr marL="800100" lvl="1" indent="-342900">
              <a:buFont typeface="Arial" panose="020B0604020202020204" pitchFamily="34" charset="0"/>
              <a:buChar char="•"/>
            </a:pPr>
            <a:r>
              <a:rPr lang="en-US" sz="2100" dirty="0" smtClean="0"/>
              <a:t>85 kg</a:t>
            </a:r>
          </a:p>
          <a:p>
            <a:pPr marL="800100" lvl="1" indent="-342900">
              <a:buFont typeface="Arial" panose="020B0604020202020204" pitchFamily="34" charset="0"/>
              <a:buChar char="•"/>
            </a:pPr>
            <a:r>
              <a:rPr lang="en-US" sz="2100" dirty="0" smtClean="0"/>
              <a:t>$1445</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4498" y="946414"/>
            <a:ext cx="3583601" cy="2774256"/>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3022794902"/>
              </p:ext>
            </p:extLst>
          </p:nvPr>
        </p:nvGraphicFramePr>
        <p:xfrm>
          <a:off x="1666877" y="4281538"/>
          <a:ext cx="7381872" cy="1937401"/>
        </p:xfrm>
        <a:graphic>
          <a:graphicData uri="http://schemas.openxmlformats.org/drawingml/2006/table">
            <a:tbl>
              <a:tblPr firstRow="1" firstCol="1" bandRow="1">
                <a:tableStyleId>{5C22544A-7EE6-4342-B048-85BDC9FD1C3A}</a:tableStyleId>
              </a:tblPr>
              <a:tblGrid>
                <a:gridCol w="4214004"/>
                <a:gridCol w="1105070"/>
                <a:gridCol w="1031399"/>
                <a:gridCol w="1031399"/>
              </a:tblGrid>
              <a:tr h="214129">
                <a:tc>
                  <a:txBody>
                    <a:bodyPr/>
                    <a:lstStyle/>
                    <a:p>
                      <a:pPr marL="0" marR="0">
                        <a:spcBef>
                          <a:spcPts val="0"/>
                        </a:spcBef>
                        <a:spcAft>
                          <a:spcPts val="0"/>
                        </a:spcAft>
                      </a:pPr>
                      <a:r>
                        <a:rPr lang="en-US" sz="1200" dirty="0">
                          <a:effectLst/>
                        </a:rPr>
                        <a:t>Component</a:t>
                      </a:r>
                      <a:endParaRPr lang="en-US" sz="1200" dirty="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Volume (L)</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Mass (kg)</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Cost ($)</a:t>
                      </a:r>
                      <a:endParaRPr lang="en-US" sz="1200">
                        <a:effectLst/>
                        <a:latin typeface="Times New Roman"/>
                        <a:ea typeface="Calibri"/>
                      </a:endParaRPr>
                    </a:p>
                  </a:txBody>
                  <a:tcPr marL="68580" marR="68580" marT="0" marB="0"/>
                </a:tc>
              </a:tr>
              <a:tr h="214129">
                <a:tc>
                  <a:txBody>
                    <a:bodyPr/>
                    <a:lstStyle/>
                    <a:p>
                      <a:pPr marL="0" marR="0">
                        <a:spcBef>
                          <a:spcPts val="0"/>
                        </a:spcBef>
                        <a:spcAft>
                          <a:spcPts val="0"/>
                        </a:spcAft>
                      </a:pPr>
                      <a:r>
                        <a:rPr lang="en-US" sz="1200">
                          <a:effectLst/>
                        </a:rPr>
                        <a:t>Air filter</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4</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2</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15</a:t>
                      </a:r>
                      <a:endParaRPr lang="en-US" sz="1200">
                        <a:effectLst/>
                        <a:latin typeface="Times New Roman"/>
                        <a:ea typeface="Calibri"/>
                      </a:endParaRPr>
                    </a:p>
                  </a:txBody>
                  <a:tcPr marL="68580" marR="68580" marT="0" marB="0"/>
                </a:tc>
              </a:tr>
              <a:tr h="241009">
                <a:tc>
                  <a:txBody>
                    <a:bodyPr/>
                    <a:lstStyle/>
                    <a:p>
                      <a:pPr marL="0" marR="0">
                        <a:spcBef>
                          <a:spcPts val="0"/>
                        </a:spcBef>
                        <a:spcAft>
                          <a:spcPts val="0"/>
                        </a:spcAft>
                      </a:pPr>
                      <a:r>
                        <a:rPr lang="en-US" sz="1200">
                          <a:effectLst/>
                        </a:rPr>
                        <a:t>Single-stage 0.3 MPa screw compressor, motor, cooling</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15</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18</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650</a:t>
                      </a:r>
                      <a:endParaRPr lang="en-US" sz="1200">
                        <a:effectLst/>
                        <a:latin typeface="Times New Roman"/>
                        <a:ea typeface="Calibri"/>
                      </a:endParaRPr>
                    </a:p>
                  </a:txBody>
                  <a:tcPr marL="68580" marR="68580" marT="0" marB="0"/>
                </a:tc>
              </a:tr>
              <a:tr h="197489">
                <a:tc>
                  <a:txBody>
                    <a:bodyPr/>
                    <a:lstStyle/>
                    <a:p>
                      <a:pPr marL="0" marR="0">
                        <a:spcBef>
                          <a:spcPts val="0"/>
                        </a:spcBef>
                        <a:spcAft>
                          <a:spcPts val="0"/>
                        </a:spcAft>
                      </a:pPr>
                      <a:r>
                        <a:rPr lang="en-US" sz="1200" dirty="0">
                          <a:effectLst/>
                        </a:rPr>
                        <a:t>Two-stage 0.7 </a:t>
                      </a:r>
                      <a:r>
                        <a:rPr lang="en-US" sz="1200" dirty="0" err="1">
                          <a:effectLst/>
                        </a:rPr>
                        <a:t>MPa</a:t>
                      </a:r>
                      <a:r>
                        <a:rPr lang="en-US" sz="1200" dirty="0">
                          <a:effectLst/>
                        </a:rPr>
                        <a:t> screw compressor, motors, cooling</a:t>
                      </a:r>
                      <a:endParaRPr lang="en-US" sz="1200" dirty="0">
                        <a:effectLst/>
                        <a:latin typeface="Times New Roman"/>
                        <a:ea typeface="Calibri"/>
                      </a:endParaRPr>
                    </a:p>
                  </a:txBody>
                  <a:tcPr marL="68580" marR="68580" marT="0" marB="0"/>
                </a:tc>
                <a:tc>
                  <a:txBody>
                    <a:bodyPr/>
                    <a:lstStyle/>
                    <a:p>
                      <a:pPr marL="0" marR="0" algn="ctr">
                        <a:spcBef>
                          <a:spcPts val="0"/>
                        </a:spcBef>
                        <a:spcAft>
                          <a:spcPts val="0"/>
                        </a:spcAft>
                      </a:pPr>
                      <a:r>
                        <a:rPr lang="en-US" sz="1200" dirty="0">
                          <a:effectLst/>
                        </a:rPr>
                        <a:t>30</a:t>
                      </a:r>
                      <a:endParaRPr lang="en-US" sz="1200" dirty="0">
                        <a:effectLst/>
                        <a:latin typeface="Times New Roman"/>
                        <a:ea typeface="Calibri"/>
                      </a:endParaRPr>
                    </a:p>
                  </a:txBody>
                  <a:tcPr marL="68580" marR="68580" marT="0" marB="0"/>
                </a:tc>
                <a:tc>
                  <a:txBody>
                    <a:bodyPr/>
                    <a:lstStyle/>
                    <a:p>
                      <a:pPr marL="0" marR="0" algn="ctr">
                        <a:spcBef>
                          <a:spcPts val="0"/>
                        </a:spcBef>
                        <a:spcAft>
                          <a:spcPts val="0"/>
                        </a:spcAft>
                      </a:pPr>
                      <a:r>
                        <a:rPr lang="en-US" sz="1200" dirty="0">
                          <a:effectLst/>
                        </a:rPr>
                        <a:t>36</a:t>
                      </a:r>
                      <a:endParaRPr lang="en-US" sz="1200" dirty="0">
                        <a:effectLst/>
                        <a:latin typeface="Times New Roman"/>
                        <a:ea typeface="Calibri"/>
                      </a:endParaRPr>
                    </a:p>
                  </a:txBody>
                  <a:tcPr marL="68580" marR="68580" marT="0" marB="0"/>
                </a:tc>
                <a:tc>
                  <a:txBody>
                    <a:bodyPr/>
                    <a:lstStyle/>
                    <a:p>
                      <a:pPr marL="0" marR="0" algn="ctr">
                        <a:spcBef>
                          <a:spcPts val="0"/>
                        </a:spcBef>
                        <a:spcAft>
                          <a:spcPts val="0"/>
                        </a:spcAft>
                      </a:pPr>
                      <a:r>
                        <a:rPr lang="en-US" sz="1200" dirty="0">
                          <a:effectLst/>
                        </a:rPr>
                        <a:t>1300</a:t>
                      </a:r>
                      <a:endParaRPr lang="en-US" sz="1200" dirty="0">
                        <a:effectLst/>
                        <a:latin typeface="Times New Roman"/>
                        <a:ea typeface="Calibri"/>
                      </a:endParaRPr>
                    </a:p>
                  </a:txBody>
                  <a:tcPr marL="68580" marR="68580" marT="0" marB="0"/>
                </a:tc>
              </a:tr>
              <a:tr h="214129">
                <a:tc>
                  <a:txBody>
                    <a:bodyPr/>
                    <a:lstStyle/>
                    <a:p>
                      <a:pPr marL="0" marR="0">
                        <a:spcBef>
                          <a:spcPts val="0"/>
                        </a:spcBef>
                        <a:spcAft>
                          <a:spcPts val="0"/>
                        </a:spcAft>
                      </a:pPr>
                      <a:r>
                        <a:rPr lang="en-US" sz="1200" dirty="0">
                          <a:effectLst/>
                        </a:rPr>
                        <a:t>0.3 </a:t>
                      </a:r>
                      <a:r>
                        <a:rPr lang="en-US" sz="1200" dirty="0" err="1">
                          <a:effectLst/>
                        </a:rPr>
                        <a:t>MPa</a:t>
                      </a:r>
                      <a:r>
                        <a:rPr lang="en-US" sz="1200" dirty="0">
                          <a:effectLst/>
                        </a:rPr>
                        <a:t> pressure-swing adsorption system</a:t>
                      </a:r>
                      <a:endParaRPr lang="en-US" sz="1200" dirty="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38</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38</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600</a:t>
                      </a:r>
                      <a:endParaRPr lang="en-US" sz="1200">
                        <a:effectLst/>
                        <a:latin typeface="Times New Roman"/>
                        <a:ea typeface="Calibri"/>
                      </a:endParaRPr>
                    </a:p>
                  </a:txBody>
                  <a:tcPr marL="68580" marR="68580" marT="0" marB="0"/>
                </a:tc>
              </a:tr>
              <a:tr h="214129">
                <a:tc>
                  <a:txBody>
                    <a:bodyPr/>
                    <a:lstStyle/>
                    <a:p>
                      <a:pPr marL="0" marR="0">
                        <a:spcBef>
                          <a:spcPts val="0"/>
                        </a:spcBef>
                        <a:spcAft>
                          <a:spcPts val="0"/>
                        </a:spcAft>
                      </a:pPr>
                      <a:r>
                        <a:rPr lang="en-US" sz="1200">
                          <a:effectLst/>
                        </a:rPr>
                        <a:t>0.7 MPa pressure-swing adsorption system</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25</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25</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500</a:t>
                      </a:r>
                      <a:endParaRPr lang="en-US" sz="1200">
                        <a:effectLst/>
                        <a:latin typeface="Times New Roman"/>
                        <a:ea typeface="Calibri"/>
                      </a:endParaRPr>
                    </a:p>
                  </a:txBody>
                  <a:tcPr marL="68580" marR="68580" marT="0" marB="0"/>
                </a:tc>
              </a:tr>
              <a:tr h="214129">
                <a:tc>
                  <a:txBody>
                    <a:bodyPr/>
                    <a:lstStyle/>
                    <a:p>
                      <a:pPr marL="0" marR="0">
                        <a:spcBef>
                          <a:spcPts val="0"/>
                        </a:spcBef>
                        <a:spcAft>
                          <a:spcPts val="0"/>
                        </a:spcAft>
                      </a:pPr>
                      <a:r>
                        <a:rPr lang="en-US" sz="1200">
                          <a:effectLst/>
                        </a:rPr>
                        <a:t>Solvent addition (100% vapor loss)</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14</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12</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70</a:t>
                      </a:r>
                      <a:endParaRPr lang="en-US" sz="1200">
                        <a:effectLst/>
                        <a:latin typeface="Times New Roman"/>
                        <a:ea typeface="Calibri"/>
                      </a:endParaRPr>
                    </a:p>
                  </a:txBody>
                  <a:tcPr marL="68580" marR="68580" marT="0" marB="0"/>
                </a:tc>
              </a:tr>
              <a:tr h="214129">
                <a:tc>
                  <a:txBody>
                    <a:bodyPr/>
                    <a:lstStyle/>
                    <a:p>
                      <a:pPr marL="0" marR="0">
                        <a:spcBef>
                          <a:spcPts val="0"/>
                        </a:spcBef>
                        <a:spcAft>
                          <a:spcPts val="0"/>
                        </a:spcAft>
                      </a:pPr>
                      <a:r>
                        <a:rPr lang="en-US" sz="1200">
                          <a:effectLst/>
                        </a:rPr>
                        <a:t>Solvent capture (100% vapor loss)</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15</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13</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100</a:t>
                      </a:r>
                      <a:endParaRPr lang="en-US" sz="1200">
                        <a:effectLst/>
                        <a:latin typeface="Times New Roman"/>
                        <a:ea typeface="Calibri"/>
                      </a:endParaRPr>
                    </a:p>
                  </a:txBody>
                  <a:tcPr marL="68580" marR="68580" marT="0" marB="0"/>
                </a:tc>
              </a:tr>
              <a:tr h="214129">
                <a:tc>
                  <a:txBody>
                    <a:bodyPr/>
                    <a:lstStyle/>
                    <a:p>
                      <a:pPr marL="0" marR="0">
                        <a:spcBef>
                          <a:spcPts val="0"/>
                        </a:spcBef>
                        <a:spcAft>
                          <a:spcPts val="0"/>
                        </a:spcAft>
                      </a:pPr>
                      <a:r>
                        <a:rPr lang="en-US" sz="1200">
                          <a:effectLst/>
                        </a:rPr>
                        <a:t>Fan for oxygen dilution to atmosphere</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3</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a:effectLst/>
                        </a:rPr>
                        <a:t>2</a:t>
                      </a:r>
                      <a:endParaRPr lang="en-US" sz="1200">
                        <a:effectLst/>
                        <a:latin typeface="Times New Roman"/>
                        <a:ea typeface="Calibri"/>
                      </a:endParaRPr>
                    </a:p>
                  </a:txBody>
                  <a:tcPr marL="68580" marR="68580" marT="0" marB="0"/>
                </a:tc>
                <a:tc>
                  <a:txBody>
                    <a:bodyPr/>
                    <a:lstStyle/>
                    <a:p>
                      <a:pPr marL="0" marR="0" algn="ctr">
                        <a:spcBef>
                          <a:spcPts val="0"/>
                        </a:spcBef>
                        <a:spcAft>
                          <a:spcPts val="0"/>
                        </a:spcAft>
                      </a:pPr>
                      <a:r>
                        <a:rPr lang="en-US" sz="1200" dirty="0">
                          <a:effectLst/>
                        </a:rPr>
                        <a:t>10</a:t>
                      </a:r>
                      <a:endParaRPr lang="en-US" sz="1200" dirty="0">
                        <a:effectLst/>
                        <a:latin typeface="Times New Roman"/>
                        <a:ea typeface="Calibri"/>
                      </a:endParaRPr>
                    </a:p>
                  </a:txBody>
                  <a:tcPr marL="68580" marR="68580" marT="0" marB="0"/>
                </a:tc>
              </a:tr>
            </a:tbl>
          </a:graphicData>
        </a:graphic>
      </p:graphicFrame>
      <p:sp>
        <p:nvSpPr>
          <p:cNvPr id="8" name="TextBox 7"/>
          <p:cNvSpPr txBox="1"/>
          <p:nvPr/>
        </p:nvSpPr>
        <p:spPr>
          <a:xfrm>
            <a:off x="3050908" y="3720670"/>
            <a:ext cx="5997841" cy="523220"/>
          </a:xfrm>
          <a:prstGeom prst="rect">
            <a:avLst/>
          </a:prstGeom>
          <a:noFill/>
        </p:spPr>
        <p:txBody>
          <a:bodyPr wrap="square" rtlCol="0">
            <a:spAutoFit/>
          </a:bodyPr>
          <a:lstStyle/>
          <a:p>
            <a:r>
              <a:rPr lang="en-US" sz="1400" dirty="0" smtClean="0"/>
              <a:t>Selected most optimistic, 0.3 </a:t>
            </a:r>
            <a:r>
              <a:rPr lang="en-US" sz="1400" dirty="0" err="1" smtClean="0"/>
              <a:t>MPa</a:t>
            </a:r>
            <a:r>
              <a:rPr lang="en-US" sz="1400" baseline="-25000" dirty="0" err="1" smtClean="0"/>
              <a:t>a</a:t>
            </a:r>
            <a:r>
              <a:rPr lang="en-US" sz="1400" dirty="0" smtClean="0"/>
              <a:t> based, architecture. 0.7 </a:t>
            </a:r>
            <a:r>
              <a:rPr lang="en-US" sz="1400" dirty="0" err="1" smtClean="0"/>
              <a:t>MPa</a:t>
            </a:r>
            <a:r>
              <a:rPr lang="en-US" sz="1400" baseline="-25000" dirty="0" err="1" smtClean="0"/>
              <a:t>a</a:t>
            </a:r>
            <a:r>
              <a:rPr lang="en-US" sz="1400" dirty="0" smtClean="0"/>
              <a:t> architecture is most feasible, but less attractive for system volume, mass, and cost</a:t>
            </a:r>
            <a:endParaRPr lang="en-US" sz="1400" dirty="0"/>
          </a:p>
        </p:txBody>
      </p:sp>
    </p:spTree>
    <p:extLst>
      <p:ext uri="{BB962C8B-B14F-4D97-AF65-F5344CB8AC3E}">
        <p14:creationId xmlns:p14="http://schemas.microsoft.com/office/powerpoint/2010/main" val="42596320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676081-7192-0340-B3CE-2E996B4ECF40}" type="datetime1">
              <a:rPr lang="en-US" smtClean="0"/>
              <a:t>11/25/2013</a:t>
            </a:fld>
            <a:endParaRPr lang="en-US"/>
          </a:p>
        </p:txBody>
      </p:sp>
      <p:sp>
        <p:nvSpPr>
          <p:cNvPr id="6" name="Slide Number Placeholder 5"/>
          <p:cNvSpPr>
            <a:spLocks noGrp="1"/>
          </p:cNvSpPr>
          <p:nvPr>
            <p:ph type="sldNum" sz="quarter" idx="4"/>
          </p:nvPr>
        </p:nvSpPr>
        <p:spPr/>
        <p:txBody>
          <a:bodyPr/>
          <a:lstStyle/>
          <a:p>
            <a:pPr>
              <a:defRPr/>
            </a:pPr>
            <a:fld id="{3C0E0FCE-127B-7D49-BB33-A2E993D4D9AA}" type="slidenum">
              <a:rPr lang="en-US" smtClean="0"/>
              <a:pPr>
                <a:defRPr/>
              </a:pPr>
              <a:t>31</a:t>
            </a:fld>
            <a:endParaRPr lang="en-US" dirty="0"/>
          </a:p>
        </p:txBody>
      </p:sp>
      <p:sp>
        <p:nvSpPr>
          <p:cNvPr id="15" name="Title 1"/>
          <p:cNvSpPr>
            <a:spLocks noGrp="1"/>
          </p:cNvSpPr>
          <p:nvPr>
            <p:ph type="title"/>
          </p:nvPr>
        </p:nvSpPr>
        <p:spPr>
          <a:xfrm>
            <a:off x="457200" y="274638"/>
            <a:ext cx="8229600" cy="957532"/>
          </a:xfrm>
        </p:spPr>
        <p:txBody>
          <a:bodyPr>
            <a:normAutofit/>
          </a:bodyPr>
          <a:lstStyle/>
          <a:p>
            <a:r>
              <a:rPr lang="en-US" dirty="0" smtClean="0"/>
              <a:t>Li/O</a:t>
            </a:r>
            <a:r>
              <a:rPr lang="en-US" baseline="-25000" dirty="0" smtClean="0"/>
              <a:t>2 </a:t>
            </a:r>
            <a:r>
              <a:rPr lang="en-US" dirty="0" smtClean="0"/>
              <a:t>Closed: Engineering solutions enabling O</a:t>
            </a:r>
            <a:r>
              <a:rPr lang="en-US" baseline="-25000" dirty="0" smtClean="0"/>
              <a:t>2</a:t>
            </a:r>
            <a:endParaRPr lang="en-US" baseline="-25000" dirty="0"/>
          </a:p>
        </p:txBody>
      </p:sp>
      <p:sp>
        <p:nvSpPr>
          <p:cNvPr id="9" name="TextBox 8"/>
          <p:cNvSpPr txBox="1"/>
          <p:nvPr/>
        </p:nvSpPr>
        <p:spPr>
          <a:xfrm>
            <a:off x="399960" y="1137932"/>
            <a:ext cx="8419300" cy="2031325"/>
          </a:xfrm>
          <a:prstGeom prst="rect">
            <a:avLst/>
          </a:prstGeom>
          <a:noFill/>
        </p:spPr>
        <p:txBody>
          <a:bodyPr wrap="square" rtlCol="0">
            <a:spAutoFit/>
          </a:bodyPr>
          <a:lstStyle/>
          <a:p>
            <a:pPr marL="342900" indent="-342900">
              <a:buFont typeface="Arial" panose="020B0604020202020204" pitchFamily="34" charset="0"/>
              <a:buChar char="•"/>
            </a:pPr>
            <a:r>
              <a:rPr lang="en-US" sz="2100" dirty="0" smtClean="0"/>
              <a:t>Enclose the cells within a pressure vessel (15-20 </a:t>
            </a:r>
            <a:r>
              <a:rPr lang="en-US" sz="2100" dirty="0" err="1" smtClean="0"/>
              <a:t>MPa</a:t>
            </a:r>
            <a:r>
              <a:rPr lang="en-US" sz="2100" baseline="-25000" dirty="0" err="1" smtClean="0"/>
              <a:t>a</a:t>
            </a:r>
            <a:r>
              <a:rPr lang="en-US" sz="2100" dirty="0" smtClean="0"/>
              <a:t> at 100% SOC)</a:t>
            </a:r>
          </a:p>
          <a:p>
            <a:pPr marL="342900" indent="-342900">
              <a:buFont typeface="Arial" panose="020B0604020202020204" pitchFamily="34" charset="0"/>
              <a:buChar char="•"/>
            </a:pPr>
            <a:r>
              <a:rPr lang="en-US" sz="2100" dirty="0" smtClean="0"/>
              <a:t>Pure oxygen environment : better transport/discharge-kinetics?</a:t>
            </a:r>
          </a:p>
          <a:p>
            <a:pPr marL="342900" indent="-342900">
              <a:buFont typeface="Arial" panose="020B0604020202020204" pitchFamily="34" charset="0"/>
              <a:buChar char="•"/>
            </a:pPr>
            <a:r>
              <a:rPr lang="en-US" sz="2100" dirty="0" smtClean="0"/>
              <a:t>Tank serves as battery enclosure –</a:t>
            </a:r>
            <a:r>
              <a:rPr lang="en-US" sz="2100" dirty="0"/>
              <a:t> </a:t>
            </a:r>
            <a:r>
              <a:rPr lang="en-US" sz="2100" dirty="0" smtClean="0"/>
              <a:t>integrates into vehicle frame</a:t>
            </a:r>
          </a:p>
          <a:p>
            <a:pPr marL="342900" indent="-342900">
              <a:buFont typeface="Arial" panose="020B0604020202020204" pitchFamily="34" charset="0"/>
              <a:buChar char="•"/>
            </a:pPr>
            <a:r>
              <a:rPr lang="en-US" sz="2100" dirty="0" smtClean="0"/>
              <a:t>Heat removal through conduction via Al heat sinks – limits tank diameter</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smtClean="0"/>
              <a:t>First self-consistent Li/O</a:t>
            </a:r>
            <a:r>
              <a:rPr lang="en-US" sz="2100" baseline="-25000" dirty="0" smtClean="0"/>
              <a:t>2</a:t>
            </a:r>
            <a:r>
              <a:rPr lang="en-US" sz="2100" dirty="0" smtClean="0"/>
              <a:t> design meeting automotive requirements.</a:t>
            </a: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7396" t="10285" r="18750" b="11905"/>
          <a:stretch/>
        </p:blipFill>
        <p:spPr>
          <a:xfrm>
            <a:off x="695324" y="3171447"/>
            <a:ext cx="4505326" cy="282225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908657">
            <a:off x="3105869" y="4718200"/>
            <a:ext cx="5914362" cy="1061319"/>
          </a:xfrm>
          <a:prstGeom prst="rect">
            <a:avLst/>
          </a:prstGeom>
        </p:spPr>
      </p:pic>
    </p:spTree>
    <p:extLst>
      <p:ext uri="{BB962C8B-B14F-4D97-AF65-F5344CB8AC3E}">
        <p14:creationId xmlns:p14="http://schemas.microsoft.com/office/powerpoint/2010/main" val="8434373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4"/>
          <p:cNvSpPr>
            <a:spLocks noGrp="1"/>
          </p:cNvSpPr>
          <p:nvPr>
            <p:ph type="ftr" sz="quarter" idx="11"/>
          </p:nvPr>
        </p:nvSpPr>
        <p:spPr>
          <a:xfrm>
            <a:off x="1953563" y="6333217"/>
            <a:ext cx="5372523" cy="365125"/>
          </a:xfrm>
          <a:noFill/>
        </p:spPr>
        <p:txBody>
          <a:bodyPr/>
          <a:lstStyle>
            <a:lvl1pPr eaLnBrk="0" hangingPunct="0">
              <a:defRPr>
                <a:solidFill>
                  <a:schemeClr val="tx1"/>
                </a:solidFill>
                <a:latin typeface="Calibri" pitchFamily="34" charset="0"/>
              </a:defRPr>
            </a:lvl1pPr>
            <a:lvl2pPr marL="742950" indent="-285750" eaLnBrk="0" hangingPunct="0">
              <a:defRPr>
                <a:solidFill>
                  <a:schemeClr val="tx1"/>
                </a:solidFill>
                <a:latin typeface="Calibri" pitchFamily="34" charset="0"/>
              </a:defRPr>
            </a:lvl2pPr>
            <a:lvl3pPr marL="1143000" indent="-228600" eaLnBrk="0" hangingPunct="0">
              <a:defRPr>
                <a:solidFill>
                  <a:schemeClr val="tx1"/>
                </a:solidFill>
                <a:latin typeface="Calibri" pitchFamily="34" charset="0"/>
              </a:defRPr>
            </a:lvl3pPr>
            <a:lvl4pPr marL="1600200" indent="-228600" eaLnBrk="0" hangingPunct="0">
              <a:defRPr>
                <a:solidFill>
                  <a:schemeClr val="tx1"/>
                </a:solidFill>
                <a:latin typeface="Calibri" pitchFamily="34" charset="0"/>
              </a:defRPr>
            </a:lvl4pPr>
            <a:lvl5pPr marL="2057400" indent="-228600" eaLnBrk="0" hangingPunct="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eaLnBrk="1" hangingPunct="1"/>
            <a:r>
              <a:rPr lang="en-US" dirty="0" smtClean="0"/>
              <a:t>DOE-EERE Vehicle Technologies Program – BatPaC available from www.cse.anl.gov/batpac</a:t>
            </a:r>
          </a:p>
        </p:txBody>
      </p:sp>
      <p:sp>
        <p:nvSpPr>
          <p:cNvPr id="5123" name="Slide Number Placeholder 5"/>
          <p:cNvSpPr>
            <a:spLocks noGrp="1"/>
          </p:cNvSpPr>
          <p:nvPr>
            <p:ph type="sldNum" sz="quarter" idx="4294967295"/>
          </p:nvPr>
        </p:nvSpPr>
        <p:spPr>
          <a:xfrm>
            <a:off x="8610600" y="6489700"/>
            <a:ext cx="384175" cy="365125"/>
          </a:xfrm>
          <a:prstGeom prst="rect">
            <a:avLst/>
          </a:prstGeom>
          <a:noFill/>
        </p:spPr>
        <p:txBody>
          <a:bodyPr/>
          <a:lstStyle>
            <a:lvl1pPr eaLnBrk="0" hangingPunct="0">
              <a:defRPr>
                <a:solidFill>
                  <a:schemeClr val="tx1"/>
                </a:solidFill>
                <a:latin typeface="Calibri" pitchFamily="34" charset="0"/>
              </a:defRPr>
            </a:lvl1pPr>
            <a:lvl2pPr marL="742950" indent="-285750" eaLnBrk="0" hangingPunct="0">
              <a:defRPr>
                <a:solidFill>
                  <a:schemeClr val="tx1"/>
                </a:solidFill>
                <a:latin typeface="Calibri" pitchFamily="34" charset="0"/>
              </a:defRPr>
            </a:lvl2pPr>
            <a:lvl3pPr marL="1143000" indent="-228600" eaLnBrk="0" hangingPunct="0">
              <a:defRPr>
                <a:solidFill>
                  <a:schemeClr val="tx1"/>
                </a:solidFill>
                <a:latin typeface="Calibri" pitchFamily="34" charset="0"/>
              </a:defRPr>
            </a:lvl3pPr>
            <a:lvl4pPr marL="1600200" indent="-228600" eaLnBrk="0" hangingPunct="0">
              <a:defRPr>
                <a:solidFill>
                  <a:schemeClr val="tx1"/>
                </a:solidFill>
                <a:latin typeface="Calibri" pitchFamily="34" charset="0"/>
              </a:defRPr>
            </a:lvl4pPr>
            <a:lvl5pPr marL="2057400" indent="-228600" eaLnBrk="0" hangingPunct="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eaLnBrk="1" hangingPunct="1"/>
            <a:fld id="{7B1F5DD3-9FB8-490E-8943-5B93D11EE710}" type="slidenum">
              <a:rPr lang="en-US" smtClean="0"/>
              <a:pPr eaLnBrk="1" hangingPunct="1"/>
              <a:t>32</a:t>
            </a:fld>
            <a:endParaRPr lang="en-US" smtClean="0"/>
          </a:p>
        </p:txBody>
      </p:sp>
      <p:sp>
        <p:nvSpPr>
          <p:cNvPr id="5124" name="Rectangle 2"/>
          <p:cNvSpPr>
            <a:spLocks noGrp="1" noChangeArrowheads="1"/>
          </p:cNvSpPr>
          <p:nvPr>
            <p:ph type="title"/>
          </p:nvPr>
        </p:nvSpPr>
        <p:spPr/>
        <p:txBody>
          <a:bodyPr/>
          <a:lstStyle/>
          <a:p>
            <a:pPr eaLnBrk="1" hangingPunct="1"/>
            <a:r>
              <a:rPr lang="en-US" dirty="0" smtClean="0"/>
              <a:t>BatPaC Distribution</a:t>
            </a:r>
            <a:endParaRPr lang="el-GR" baseline="-25000" dirty="0" smtClean="0">
              <a:latin typeface="Times New Roman" pitchFamily="18" charset="0"/>
              <a:cs typeface="Times New Roman" pitchFamily="18" charset="0"/>
            </a:endParaRPr>
          </a:p>
        </p:txBody>
      </p:sp>
      <p:sp>
        <p:nvSpPr>
          <p:cNvPr id="5125" name="Rectangle 3"/>
          <p:cNvSpPr>
            <a:spLocks noGrp="1" noChangeArrowheads="1"/>
          </p:cNvSpPr>
          <p:nvPr>
            <p:ph type="body" idx="1"/>
          </p:nvPr>
        </p:nvSpPr>
        <p:spPr>
          <a:xfrm>
            <a:off x="457200" y="1066800"/>
            <a:ext cx="8229600" cy="5181600"/>
          </a:xfrm>
        </p:spPr>
        <p:txBody>
          <a:bodyPr/>
          <a:lstStyle/>
          <a:p>
            <a:pPr eaLnBrk="1" hangingPunct="1"/>
            <a:r>
              <a:rPr lang="en-US" dirty="0" smtClean="0"/>
              <a:t>Over 600 unique users have downloaded the model</a:t>
            </a:r>
          </a:p>
          <a:p>
            <a:pPr eaLnBrk="1" hangingPunct="1"/>
            <a:r>
              <a:rPr lang="en-US" dirty="0" smtClean="0"/>
              <a:t>Fortune 500 companies, high-profile startups, academics</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0221" y="2795111"/>
            <a:ext cx="3949263" cy="2362200"/>
          </a:xfrm>
          <a:prstGeom prst="rect">
            <a:avLst/>
          </a:prstGeom>
          <a:noFill/>
          <a:ln>
            <a:noFill/>
          </a:ln>
        </p:spPr>
      </p:pic>
      <p:sp>
        <p:nvSpPr>
          <p:cNvPr id="8" name="TextBox 7"/>
          <p:cNvSpPr txBox="1"/>
          <p:nvPr/>
        </p:nvSpPr>
        <p:spPr>
          <a:xfrm>
            <a:off x="2895600" y="5745718"/>
            <a:ext cx="2490618" cy="369332"/>
          </a:xfrm>
          <a:prstGeom prst="rect">
            <a:avLst/>
          </a:prstGeom>
          <a:noFill/>
        </p:spPr>
        <p:txBody>
          <a:bodyPr wrap="none" rtlCol="0">
            <a:spAutoFit/>
          </a:bodyPr>
          <a:lstStyle/>
          <a:p>
            <a:r>
              <a:rPr lang="en-US" dirty="0" smtClean="0">
                <a:solidFill>
                  <a:srgbClr val="C00000"/>
                </a:solidFill>
              </a:rPr>
              <a:t>www.cse.anl.gov/batpac</a:t>
            </a:r>
            <a:endParaRPr lang="en-US" dirty="0">
              <a:solidFill>
                <a:srgbClr val="C00000"/>
              </a:solidFill>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79316" y="2771775"/>
            <a:ext cx="4156280" cy="2486025"/>
          </a:xfrm>
          <a:prstGeom prst="rect">
            <a:avLst/>
          </a:prstGeom>
          <a:noFill/>
          <a:ln>
            <a:noFill/>
          </a:ln>
        </p:spPr>
      </p:pic>
    </p:spTree>
    <p:extLst>
      <p:ext uri="{BB962C8B-B14F-4D97-AF65-F5344CB8AC3E}">
        <p14:creationId xmlns:p14="http://schemas.microsoft.com/office/powerpoint/2010/main" val="340487247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Slide Number Placeholder 5"/>
          <p:cNvSpPr>
            <a:spLocks noGrp="1"/>
          </p:cNvSpPr>
          <p:nvPr>
            <p:ph type="sldNum" sz="quarter" idx="4294967295"/>
          </p:nvPr>
        </p:nvSpPr>
        <p:spPr>
          <a:xfrm>
            <a:off x="8610600" y="6489700"/>
            <a:ext cx="384175" cy="365125"/>
          </a:xfrm>
          <a:prstGeom prst="rect">
            <a:avLst/>
          </a:prstGeom>
          <a:noFill/>
        </p:spPr>
        <p:txBody>
          <a:bodyPr/>
          <a:lstStyle>
            <a:lvl1pPr eaLnBrk="0" hangingPunct="0">
              <a:defRPr>
                <a:solidFill>
                  <a:schemeClr val="tx1"/>
                </a:solidFill>
                <a:latin typeface="Calibri" pitchFamily="34" charset="0"/>
              </a:defRPr>
            </a:lvl1pPr>
            <a:lvl2pPr marL="742950" indent="-285750" eaLnBrk="0" hangingPunct="0">
              <a:defRPr>
                <a:solidFill>
                  <a:schemeClr val="tx1"/>
                </a:solidFill>
                <a:latin typeface="Calibri" pitchFamily="34" charset="0"/>
              </a:defRPr>
            </a:lvl2pPr>
            <a:lvl3pPr marL="1143000" indent="-228600" eaLnBrk="0" hangingPunct="0">
              <a:defRPr>
                <a:solidFill>
                  <a:schemeClr val="tx1"/>
                </a:solidFill>
                <a:latin typeface="Calibri" pitchFamily="34" charset="0"/>
              </a:defRPr>
            </a:lvl3pPr>
            <a:lvl4pPr marL="1600200" indent="-228600" eaLnBrk="0" hangingPunct="0">
              <a:defRPr>
                <a:solidFill>
                  <a:schemeClr val="tx1"/>
                </a:solidFill>
                <a:latin typeface="Calibri" pitchFamily="34" charset="0"/>
              </a:defRPr>
            </a:lvl4pPr>
            <a:lvl5pPr marL="2057400" indent="-228600" eaLnBrk="0" hangingPunct="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eaLnBrk="1" hangingPunct="1"/>
            <a:fld id="{7B1F5DD3-9FB8-490E-8943-5B93D11EE710}" type="slidenum">
              <a:rPr lang="en-US" smtClean="0"/>
              <a:pPr eaLnBrk="1" hangingPunct="1"/>
              <a:t>33</a:t>
            </a:fld>
            <a:endParaRPr lang="en-US" smtClean="0"/>
          </a:p>
        </p:txBody>
      </p:sp>
      <p:sp>
        <p:nvSpPr>
          <p:cNvPr id="5124" name="Rectangle 2"/>
          <p:cNvSpPr>
            <a:spLocks noGrp="1" noChangeArrowheads="1"/>
          </p:cNvSpPr>
          <p:nvPr>
            <p:ph type="title"/>
          </p:nvPr>
        </p:nvSpPr>
        <p:spPr/>
        <p:txBody>
          <a:bodyPr/>
          <a:lstStyle/>
          <a:p>
            <a:pPr eaLnBrk="1" hangingPunct="1"/>
            <a:r>
              <a:rPr lang="en-US" dirty="0" smtClean="0"/>
              <a:t>How BatPaC Matured</a:t>
            </a:r>
            <a:endParaRPr lang="el-GR" baseline="-25000" dirty="0" smtClean="0">
              <a:latin typeface="Times New Roman" pitchFamily="18" charset="0"/>
              <a:cs typeface="Times New Roman" pitchFamily="18" charset="0"/>
            </a:endParaRPr>
          </a:p>
        </p:txBody>
      </p:sp>
      <p:sp>
        <p:nvSpPr>
          <p:cNvPr id="5125" name="Rectangle 3"/>
          <p:cNvSpPr>
            <a:spLocks noGrp="1" noChangeArrowheads="1"/>
          </p:cNvSpPr>
          <p:nvPr>
            <p:ph type="body" idx="1"/>
          </p:nvPr>
        </p:nvSpPr>
        <p:spPr>
          <a:xfrm>
            <a:off x="457200" y="1066800"/>
            <a:ext cx="8229600" cy="5562600"/>
          </a:xfrm>
        </p:spPr>
        <p:txBody>
          <a:bodyPr/>
          <a:lstStyle/>
          <a:p>
            <a:pPr eaLnBrk="1" hangingPunct="1"/>
            <a:r>
              <a:rPr lang="en-US" dirty="0" smtClean="0"/>
              <a:t>Late 2009, EPA expressed interest in using results of Argonne model in 2012-2016 rule making</a:t>
            </a:r>
          </a:p>
          <a:p>
            <a:pPr eaLnBrk="1" hangingPunct="1"/>
            <a:r>
              <a:rPr lang="en-US" dirty="0" smtClean="0"/>
              <a:t>This relationship became much closer when EPA asked Argonne and DOE to make the model the centerpiece of battery cost estimation in the 2017-2025 rule making</a:t>
            </a:r>
          </a:p>
          <a:p>
            <a:pPr eaLnBrk="1" hangingPunct="1"/>
            <a:r>
              <a:rPr lang="en-US" dirty="0" smtClean="0"/>
              <a:t>Using cost model in rule making required</a:t>
            </a:r>
          </a:p>
          <a:p>
            <a:pPr lvl="1" eaLnBrk="1" hangingPunct="1"/>
            <a:r>
              <a:rPr lang="en-US" dirty="0" smtClean="0"/>
              <a:t>Update of model to improve both inputs and outputs</a:t>
            </a:r>
          </a:p>
          <a:p>
            <a:pPr lvl="1" eaLnBrk="1" hangingPunct="1"/>
            <a:r>
              <a:rPr lang="en-US" dirty="0" smtClean="0"/>
              <a:t>Private peer reviews with OEMs (now more eager to help)</a:t>
            </a:r>
          </a:p>
          <a:p>
            <a:pPr lvl="1" eaLnBrk="1" hangingPunct="1"/>
            <a:r>
              <a:rPr lang="en-US" dirty="0" smtClean="0"/>
              <a:t>Public peer review included representatives from: Tesla, GM, Dow </a:t>
            </a:r>
            <a:r>
              <a:rPr lang="en-US" dirty="0" err="1" smtClean="0"/>
              <a:t>Kokam</a:t>
            </a:r>
            <a:r>
              <a:rPr lang="en-US" dirty="0" smtClean="0"/>
              <a:t>, A123, and Prof. </a:t>
            </a:r>
            <a:r>
              <a:rPr lang="en-US" dirty="0" err="1" smtClean="0"/>
              <a:t>Whittingham</a:t>
            </a:r>
            <a:endParaRPr lang="en-US" dirty="0" smtClean="0"/>
          </a:p>
          <a:p>
            <a:pPr lvl="1" eaLnBrk="1" hangingPunct="1"/>
            <a:r>
              <a:rPr lang="en-US" dirty="0" smtClean="0"/>
              <a:t>Public release of model</a:t>
            </a:r>
            <a:endParaRPr lang="en-US" dirty="0"/>
          </a:p>
          <a:p>
            <a:pPr eaLnBrk="1" hangingPunct="1"/>
            <a:r>
              <a:rPr lang="en-US" dirty="0" smtClean="0"/>
              <a:t>Many updates and revisions were made before and after peer-review to produce the public versions: BatPaC v1.0 and v2.1</a:t>
            </a:r>
          </a:p>
        </p:txBody>
      </p:sp>
      <p:sp>
        <p:nvSpPr>
          <p:cNvPr id="6" name="Footer Placeholder 4"/>
          <p:cNvSpPr>
            <a:spLocks noGrp="1"/>
          </p:cNvSpPr>
          <p:nvPr>
            <p:ph type="ftr" sz="quarter" idx="11"/>
          </p:nvPr>
        </p:nvSpPr>
        <p:spPr>
          <a:xfrm>
            <a:off x="1974411" y="6494009"/>
            <a:ext cx="5046890" cy="228600"/>
          </a:xfrm>
          <a:noFill/>
        </p:spPr>
        <p:txBody>
          <a:bodyPr/>
          <a:lstStyle>
            <a:lvl1pPr eaLnBrk="0" hangingPunct="0">
              <a:defRPr>
                <a:solidFill>
                  <a:schemeClr val="tx1"/>
                </a:solidFill>
                <a:latin typeface="Calibri" pitchFamily="34" charset="0"/>
              </a:defRPr>
            </a:lvl1pPr>
            <a:lvl2pPr marL="742950" indent="-285750" eaLnBrk="0" hangingPunct="0">
              <a:defRPr>
                <a:solidFill>
                  <a:schemeClr val="tx1"/>
                </a:solidFill>
                <a:latin typeface="Calibri" pitchFamily="34" charset="0"/>
              </a:defRPr>
            </a:lvl2pPr>
            <a:lvl3pPr marL="1143000" indent="-228600" eaLnBrk="0" hangingPunct="0">
              <a:defRPr>
                <a:solidFill>
                  <a:schemeClr val="tx1"/>
                </a:solidFill>
                <a:latin typeface="Calibri" pitchFamily="34" charset="0"/>
              </a:defRPr>
            </a:lvl3pPr>
            <a:lvl4pPr marL="1600200" indent="-228600" eaLnBrk="0" hangingPunct="0">
              <a:defRPr>
                <a:solidFill>
                  <a:schemeClr val="tx1"/>
                </a:solidFill>
                <a:latin typeface="Calibri" pitchFamily="34" charset="0"/>
              </a:defRPr>
            </a:lvl4pPr>
            <a:lvl5pPr marL="2057400" indent="-228600" eaLnBrk="0" hangingPunct="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eaLnBrk="1" hangingPunct="1"/>
            <a:r>
              <a:rPr lang="en-US" dirty="0" smtClean="0"/>
              <a:t>DOE-EERE Vehicle Technologies Program – BatPaC available from www.cse.anl.gov/batpac</a:t>
            </a:r>
          </a:p>
        </p:txBody>
      </p:sp>
    </p:spTree>
    <p:extLst>
      <p:ext uri="{BB962C8B-B14F-4D97-AF65-F5344CB8AC3E}">
        <p14:creationId xmlns:p14="http://schemas.microsoft.com/office/powerpoint/2010/main" val="39434431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4481</TotalTime>
  <Words>3595</Words>
  <Application>Microsoft Office PowerPoint</Application>
  <PresentationFormat>On-screen Show (4:3)</PresentationFormat>
  <Paragraphs>593</Paragraphs>
  <Slides>33</Slides>
  <Notes>20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35" baseType="lpstr">
      <vt:lpstr>Office Theme</vt:lpstr>
      <vt:lpstr>Chart</vt:lpstr>
      <vt:lpstr>Quantifying the Promise of Lithium-Air Batteries for Electric Vehicles  </vt:lpstr>
      <vt:lpstr>PowerPoint Presentation</vt:lpstr>
      <vt:lpstr>JCESR: DOE’s Battery and Energy Storage Hub</vt:lpstr>
      <vt:lpstr>PowerPoint Presentation</vt:lpstr>
      <vt:lpstr>PowerPoint Presentation</vt:lpstr>
      <vt:lpstr>JCESR: Focused on Beyond Li-ion Technologies </vt:lpstr>
      <vt:lpstr>Vision for Systems Analysis and Translation</vt:lpstr>
      <vt:lpstr>Specific energy and energy density</vt:lpstr>
      <vt:lpstr>The lithium-air (oxygen) battery: Motivation</vt:lpstr>
      <vt:lpstr>PowerPoint Presentation</vt:lpstr>
      <vt:lpstr>Framework for this optimistic / best case study</vt:lpstr>
      <vt:lpstr>Process flow of design &amp; cost battery model</vt:lpstr>
      <vt:lpstr>Materials in a single layer of Li/O2 cell</vt:lpstr>
      <vt:lpstr>Multiple scales and approaches to design</vt:lpstr>
      <vt:lpstr>Closed vs Open Architecture for Li/O2</vt:lpstr>
      <vt:lpstr>Compare Li/O2 estimates in context of Li-ion</vt:lpstr>
      <vt:lpstr>Systems level energy density and specific energy</vt:lpstr>
      <vt:lpstr>Li/O2 Closed: volume and energy density breakdown</vt:lpstr>
      <vt:lpstr>Systems level cost: Li/O2 similar to Li/LMRNMC</vt:lpstr>
      <vt:lpstr>Summary of analysis to this point</vt:lpstr>
      <vt:lpstr>Li/O2 Open: components volume sensitivity</vt:lpstr>
      <vt:lpstr>Li/O2 Closed: pressure vessel design variations</vt:lpstr>
      <vt:lpstr>Comparative risk to achieving projected values:</vt:lpstr>
      <vt:lpstr>Comparative risk to achieving projected values:</vt:lpstr>
      <vt:lpstr>Acknowledgements</vt:lpstr>
      <vt:lpstr>50 kWh Designs: Li/O2 open scales poorly with energy</vt:lpstr>
      <vt:lpstr>Li/O2 Open: volume and mass breakdown</vt:lpstr>
      <vt:lpstr>Cell level: Simulated Li/O2 performance curves (I – V)</vt:lpstr>
      <vt:lpstr>Systems level: The challenge of utilizing oxygen</vt:lpstr>
      <vt:lpstr>Li/O2 Open: Engineering solutions enabling O2</vt:lpstr>
      <vt:lpstr>Li/O2 Closed: Engineering solutions enabling O2</vt:lpstr>
      <vt:lpstr>BatPaC Distribution</vt:lpstr>
      <vt:lpstr>How BatPaC Matured</vt:lpstr>
    </vt:vector>
  </TitlesOfParts>
  <Company>ANL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Michele Nelson</dc:creator>
  <cp:lastModifiedBy>Gallagher</cp:lastModifiedBy>
  <cp:revision>324</cp:revision>
  <cp:lastPrinted>2013-09-05T19:36:21Z</cp:lastPrinted>
  <dcterms:created xsi:type="dcterms:W3CDTF">2013-01-24T15:10:31Z</dcterms:created>
  <dcterms:modified xsi:type="dcterms:W3CDTF">2013-11-25T17:01:39Z</dcterms:modified>
</cp:coreProperties>
</file>