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emf" ContentType="image/x-emf"/>
  <Default Extension="xlsx" ContentType="application/vnd.openxmlformats-officedocument.spreadsheetml.sheet"/>
  <Default Extension="vml" ContentType="application/vnd.openxmlformats-officedocument.vmlDrawing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embeddings/oleObject1.bin" ContentType="application/vnd.openxmlformats-officedocument.oleObject"/>
  <Override PartName="/ppt/embeddings/oleObject2.bin" ContentType="application/vnd.openxmlformats-officedocument.oleObject"/>
  <Override PartName="/ppt/embeddings/oleObject3.bin" ContentType="application/vnd.openxmlformats-officedocument.oleObject"/>
  <Override PartName="/ppt/embeddings/oleObject4.bin" ContentType="application/vnd.openxmlformats-officedocument.oleObject"/>
  <Override PartName="/ppt/embeddings/oleObject5.bin" ContentType="application/vnd.openxmlformats-officedocument.oleObject"/>
  <Override PartName="/ppt/embeddings/oleObject6.bin" ContentType="application/vnd.openxmlformats-officedocument.oleObject"/>
  <Override PartName="/ppt/embeddings/oleObject7.bin" ContentType="application/vnd.openxmlformats-officedocument.oleObject"/>
  <Override PartName="/ppt/embeddings/oleObject8.bin" ContentType="application/vnd.openxmlformats-officedocument.oleObject"/>
  <Override PartName="/ppt/embeddings/oleObject9.bin" ContentType="application/vnd.openxmlformats-officedocument.oleObject"/>
  <Override PartName="/ppt/embeddings/oleObject10.bin" ContentType="application/vnd.openxmlformats-officedocument.oleObject"/>
  <Override PartName="/ppt/embeddings/oleObject11.bin" ContentType="application/vnd.openxmlformats-officedocument.oleObject"/>
  <Override PartName="/ppt/embeddings/oleObject12.bin" ContentType="application/vnd.openxmlformats-officedocument.oleObject"/>
  <Override PartName="/ppt/embeddings/oleObject13.bin" ContentType="application/vnd.openxmlformats-officedocument.oleObject"/>
  <Override PartName="/ppt/embeddings/oleObject14.bin" ContentType="application/vnd.openxmlformats-officedocument.oleObject"/>
  <Override PartName="/ppt/embeddings/oleObject15.bin" ContentType="application/vnd.openxmlformats-officedocument.oleObject"/>
  <Override PartName="/ppt/embeddings/oleObject16.bin" ContentType="application/vnd.openxmlformats-officedocument.oleObject"/>
  <Override PartName="/ppt/embeddings/oleObject17.bin" ContentType="application/vnd.openxmlformats-officedocument.oleObject"/>
  <Override PartName="/ppt/embeddings/oleObject18.bin" ContentType="application/vnd.openxmlformats-officedocument.oleObject"/>
  <Override PartName="/ppt/embeddings/oleObject19.bin" ContentType="application/vnd.openxmlformats-officedocument.oleObject"/>
  <Override PartName="/ppt/embeddings/oleObject20.bin" ContentType="application/vnd.openxmlformats-officedocument.oleObject"/>
  <Override PartName="/ppt/embeddings/oleObject21.bin" ContentType="application/vnd.openxmlformats-officedocument.oleObject"/>
  <Override PartName="/ppt/embeddings/oleObject22.bin" ContentType="application/vnd.openxmlformats-officedocument.oleObject"/>
  <Override PartName="/ppt/embeddings/oleObject23.bin" ContentType="application/vnd.openxmlformats-officedocument.oleObject"/>
  <Override PartName="/ppt/embeddings/oleObject24.bin" ContentType="application/vnd.openxmlformats-officedocument.oleObject"/>
  <Override PartName="/ppt/embeddings/oleObject25.bin" ContentType="application/vnd.openxmlformats-officedocument.oleObject"/>
  <Override PartName="/ppt/embeddings/oleObject26.bin" ContentType="application/vnd.openxmlformats-officedocument.oleObject"/>
  <Override PartName="/ppt/embeddings/oleObject27.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0" r:id="rId1"/>
  </p:sldMasterIdLst>
  <p:sldIdLst>
    <p:sldId id="287" r:id="rId2"/>
    <p:sldId id="288" r:id="rId3"/>
    <p:sldId id="289" r:id="rId4"/>
    <p:sldId id="290" r:id="rId5"/>
    <p:sldId id="291" r:id="rId6"/>
    <p:sldId id="297" r:id="rId7"/>
    <p:sldId id="296" r:id="rId8"/>
    <p:sldId id="295" r:id="rId9"/>
    <p:sldId id="298" r:id="rId10"/>
    <p:sldId id="294" r:id="rId11"/>
    <p:sldId id="282" r:id="rId12"/>
    <p:sldId id="299" r:id="rId13"/>
    <p:sldId id="300" r:id="rId14"/>
    <p:sldId id="320" r:id="rId15"/>
    <p:sldId id="319" r:id="rId16"/>
    <p:sldId id="301" r:id="rId17"/>
    <p:sldId id="302" r:id="rId18"/>
    <p:sldId id="303" r:id="rId19"/>
    <p:sldId id="305" r:id="rId20"/>
    <p:sldId id="304" r:id="rId21"/>
    <p:sldId id="306" r:id="rId22"/>
    <p:sldId id="307" r:id="rId23"/>
    <p:sldId id="308" r:id="rId24"/>
    <p:sldId id="286" r:id="rId25"/>
    <p:sldId id="315" r:id="rId26"/>
    <p:sldId id="309" r:id="rId27"/>
    <p:sldId id="317" r:id="rId28"/>
    <p:sldId id="310" r:id="rId29"/>
    <p:sldId id="318" r:id="rId30"/>
    <p:sldId id="311" r:id="rId31"/>
    <p:sldId id="313" r:id="rId32"/>
    <p:sldId id="312" r:id="rId33"/>
    <p:sldId id="314" r:id="rId34"/>
    <p:sldId id="293" r:id="rId35"/>
    <p:sldId id="316" r:id="rId36"/>
    <p:sldId id="321" r:id="rId3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754" autoAdjust="0"/>
    <p:restoredTop sz="95699" autoAdjust="0"/>
  </p:normalViewPr>
  <p:slideViewPr>
    <p:cSldViewPr snapToGrid="0" snapToObjects="1">
      <p:cViewPr varScale="1">
        <p:scale>
          <a:sx n="98" d="100"/>
          <a:sy n="98" d="100"/>
        </p:scale>
        <p:origin x="-1672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printerSettings" Target="printerSettings/printerSettings1.bin"/><Relationship Id="rId39" Type="http://schemas.openxmlformats.org/officeDocument/2006/relationships/presProps" Target="presProps.xml"/><Relationship Id="rId40" Type="http://schemas.openxmlformats.org/officeDocument/2006/relationships/viewProps" Target="viewProps.xml"/><Relationship Id="rId41" Type="http://schemas.openxmlformats.org/officeDocument/2006/relationships/theme" Target="theme/theme1.xml"/><Relationship Id="rId4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>
        <c:manualLayout>
          <c:layoutTarget val="inner"/>
          <c:xMode val="edge"/>
          <c:yMode val="edge"/>
          <c:x val="0.0928402539198695"/>
          <c:y val="0.0955989385661584"/>
          <c:w val="0.879499260511559"/>
          <c:h val="0.88059845439239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errBars>
            <c:errBarType val="both"/>
            <c:errValType val="cust"/>
            <c:noEndCap val="1"/>
            <c:plus>
              <c:numRef>
                <c:f>Sheet1!$C$2:$C$4</c:f>
                <c:numCache>
                  <c:formatCode>General</c:formatCode>
                  <c:ptCount val="3"/>
                  <c:pt idx="1">
                    <c:v>-0.1</c:v>
                  </c:pt>
                  <c:pt idx="2">
                    <c:v>-0.1</c:v>
                  </c:pt>
                </c:numCache>
              </c:numRef>
            </c:plus>
            <c:minus>
              <c:numRef>
                <c:f>Sheet1!$D$2:$D$4</c:f>
                <c:numCache>
                  <c:formatCode>General</c:formatCode>
                  <c:ptCount val="3"/>
                  <c:pt idx="1">
                    <c:v>-0.1</c:v>
                  </c:pt>
                  <c:pt idx="2">
                    <c:v>-0.2</c:v>
                  </c:pt>
                </c:numCache>
              </c:numRef>
            </c:minus>
          </c:errBars>
          <c:cat>
            <c:strRef>
              <c:f>Sheet1!$A$2:$A$4</c:f>
              <c:strCache>
                <c:ptCount val="3"/>
                <c:pt idx="0">
                  <c:v>Technically Feasible</c:v>
                </c:pt>
                <c:pt idx="1">
                  <c:v>After Direct Rebound</c:v>
                </c:pt>
                <c:pt idx="2">
                  <c:v>After direct + indirect rebound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-1.0</c:v>
                </c:pt>
                <c:pt idx="1">
                  <c:v>-0.8</c:v>
                </c:pt>
                <c:pt idx="2">
                  <c:v>-0.65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15818872"/>
        <c:axId val="-2102291960"/>
      </c:barChart>
      <c:catAx>
        <c:axId val="2115818872"/>
        <c:scaling>
          <c:orientation val="minMax"/>
        </c:scaling>
        <c:delete val="0"/>
        <c:axPos val="b"/>
        <c:majorTickMark val="none"/>
        <c:minorTickMark val="none"/>
        <c:tickLblPos val="high"/>
        <c:spPr>
          <a:ln w="25400">
            <a:solidFill>
              <a:schemeClr val="tx1"/>
            </a:solidFill>
          </a:ln>
        </c:spPr>
        <c:txPr>
          <a:bodyPr/>
          <a:lstStyle/>
          <a:p>
            <a:pPr>
              <a:defRPr sz="1500"/>
            </a:pPr>
            <a:endParaRPr lang="en-US"/>
          </a:p>
        </c:txPr>
        <c:crossAx val="-2102291960"/>
        <c:crosses val="autoZero"/>
        <c:auto val="1"/>
        <c:lblAlgn val="ctr"/>
        <c:lblOffset val="100"/>
        <c:noMultiLvlLbl val="0"/>
      </c:catAx>
      <c:valAx>
        <c:axId val="-2102291960"/>
        <c:scaling>
          <c:orientation val="minMax"/>
          <c:max val="0.0"/>
          <c:min val="-1.0"/>
        </c:scaling>
        <c:delete val="0"/>
        <c:axPos val="l"/>
        <c:numFmt formatCode="0%" sourceLinked="0"/>
        <c:majorTickMark val="none"/>
        <c:minorTickMark val="none"/>
        <c:tickLblPos val="nextTo"/>
        <c:spPr>
          <a:ln w="34925">
            <a:solidFill>
              <a:schemeClr val="tx1"/>
            </a:solidFill>
          </a:ln>
        </c:spPr>
        <c:txPr>
          <a:bodyPr/>
          <a:lstStyle/>
          <a:p>
            <a:pPr>
              <a:defRPr sz="1600"/>
            </a:pPr>
            <a:endParaRPr lang="en-US"/>
          </a:p>
        </c:txPr>
        <c:crossAx val="2115818872"/>
        <c:crosses val="autoZero"/>
        <c:crossBetween val="between"/>
        <c:majorUnit val="0.2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4" Type="http://schemas.openxmlformats.org/officeDocument/2006/relationships/image" Target="../media/image6.emf"/><Relationship Id="rId1" Type="http://schemas.openxmlformats.org/officeDocument/2006/relationships/image" Target="../media/image3.emf"/><Relationship Id="rId2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Relationship Id="rId2" Type="http://schemas.openxmlformats.org/officeDocument/2006/relationships/image" Target="../media/image9.emf"/><Relationship Id="rId3" Type="http://schemas.openxmlformats.org/officeDocument/2006/relationships/image" Target="../media/image10.e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4" Type="http://schemas.openxmlformats.org/officeDocument/2006/relationships/image" Target="../media/image14.emf"/><Relationship Id="rId1" Type="http://schemas.openxmlformats.org/officeDocument/2006/relationships/image" Target="../media/image11.emf"/><Relationship Id="rId2" Type="http://schemas.openxmlformats.org/officeDocument/2006/relationships/image" Target="../media/image12.e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4" Type="http://schemas.openxmlformats.org/officeDocument/2006/relationships/image" Target="../media/image18.emf"/><Relationship Id="rId5" Type="http://schemas.openxmlformats.org/officeDocument/2006/relationships/image" Target="../media/image19.emf"/><Relationship Id="rId6" Type="http://schemas.openxmlformats.org/officeDocument/2006/relationships/image" Target="../media/image20.emf"/><Relationship Id="rId1" Type="http://schemas.openxmlformats.org/officeDocument/2006/relationships/image" Target="../media/image15.emf"/><Relationship Id="rId2" Type="http://schemas.openxmlformats.org/officeDocument/2006/relationships/image" Target="../media/image16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4" Type="http://schemas.openxmlformats.org/officeDocument/2006/relationships/image" Target="../media/image30.emf"/><Relationship Id="rId5" Type="http://schemas.openxmlformats.org/officeDocument/2006/relationships/image" Target="../media/image31.emf"/><Relationship Id="rId1" Type="http://schemas.openxmlformats.org/officeDocument/2006/relationships/image" Target="../media/image29.emf"/><Relationship Id="rId2" Type="http://schemas.openxmlformats.org/officeDocument/2006/relationships/image" Target="../media/image4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>
              <a:latin typeface="Century Gothic"/>
              <a:cs typeface="Century Gothic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>
              <a:latin typeface="Century Gothic"/>
              <a:cs typeface="Century Gothic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>
              <a:latin typeface="Century Gothic"/>
              <a:cs typeface="Century Gothic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>
                <a:solidFill>
                  <a:srgbClr val="404040"/>
                </a:solidFill>
                <a:latin typeface="Century Gothic"/>
                <a:cs typeface="Century Gothic"/>
              </a:defRPr>
            </a:lvl1pPr>
          </a:lstStyle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404040"/>
                </a:solidFill>
                <a:latin typeface="Century Gothic"/>
                <a:cs typeface="Century Gothic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dirty="0" smtClean="0"/>
              <a:t>Click to edit Master subtitle style</a:t>
            </a:r>
            <a:endParaRPr kumimoji="0" lang="en-US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  <a:latin typeface="Century Gothic"/>
                <a:cs typeface="Century Gothic"/>
              </a:defRPr>
            </a:lvl1pPr>
          </a:lstStyle>
          <a:p>
            <a:fld id="{B1A24CD3-204F-4468-8EE4-28A6668D006A}" type="datetimeFigureOut">
              <a:rPr lang="en-US" smtClean="0"/>
              <a:pPr/>
              <a:t>12/16/13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  <a:latin typeface="Century Gothic"/>
                <a:cs typeface="Century Gothic"/>
              </a:defRPr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  <a:latin typeface="Century Gothic"/>
                <a:cs typeface="Century Gothic"/>
              </a:defRPr>
            </a:lvl1pPr>
          </a:lstStyle>
          <a:p>
            <a:fld id="{57AF16DE-A0D5-4438-950F-5B1E159C2C2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24CD3-204F-4468-8EE4-28A6668D006A}" type="datetimeFigureOut">
              <a:rPr lang="en-US" smtClean="0"/>
              <a:t>12/16/13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3" name="Rectangle 2"/>
          <p:cNvSpPr/>
          <p:nvPr userDrawn="1"/>
        </p:nvSpPr>
        <p:spPr>
          <a:xfrm>
            <a:off x="590550" y="1272222"/>
            <a:ext cx="8553450" cy="24447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0" y="1276984"/>
            <a:ext cx="533400" cy="24447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0" y="1278572"/>
            <a:ext cx="533400" cy="244476"/>
          </a:xfrm>
        </p:spPr>
        <p:txBody>
          <a:bodyPr/>
          <a:lstStyle>
            <a:lvl1pPr>
              <a:defRPr>
                <a:solidFill>
                  <a:srgbClr val="404040"/>
                </a:solidFill>
              </a:defRPr>
            </a:lvl1pPr>
          </a:lstStyle>
          <a:p>
            <a:fld id="{57AF16DE-A0D5-4438-950F-5B1E159C2C2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24CD3-204F-4468-8EE4-28A6668D006A}" type="datetimeFigureOut">
              <a:rPr lang="en-US" smtClean="0"/>
              <a:t>12/16/13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57AF16DE-A0D5-4438-950F-5B1E159C2C28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B1A24CD3-204F-4468-8EE4-28A6668D006A}" type="datetimeFigureOut">
              <a:rPr lang="en-US" smtClean="0"/>
              <a:t>12/16/13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57AF16DE-A0D5-4438-950F-5B1E159C2C28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B1A24CD3-204F-4468-8EE4-28A6668D006A}" type="datetimeFigureOut">
              <a:rPr lang="en-US" smtClean="0"/>
              <a:t>12/16/13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57AF16DE-A0D5-4438-950F-5B1E159C2C28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24CD3-204F-4468-8EE4-28A6668D006A}" type="datetimeFigureOut">
              <a:rPr lang="en-US" smtClean="0"/>
              <a:t>12/16/13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7AF16DE-A0D5-4438-950F-5B1E159C2C2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24CD3-204F-4468-8EE4-28A6668D006A}" type="datetimeFigureOut">
              <a:rPr lang="en-US" smtClean="0"/>
              <a:t>12/16/13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7AF16DE-A0D5-4438-950F-5B1E159C2C2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24CD3-204F-4468-8EE4-28A6668D006A}" type="datetimeFigureOut">
              <a:rPr lang="en-US" smtClean="0"/>
              <a:t>12/16/13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7AF16DE-A0D5-4438-950F-5B1E159C2C28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B1A24CD3-204F-4468-8EE4-28A6668D006A}" type="datetimeFigureOut">
              <a:rPr lang="en-US" smtClean="0"/>
              <a:t>12/16/13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57AF16DE-A0D5-4438-950F-5B1E159C2C28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Drag picture to placeholder or click icon to add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A24CD3-204F-4468-8EE4-28A6668D006A}" type="datetimeFigureOut">
              <a:rPr lang="en-US" smtClean="0"/>
              <a:t>12/16/13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F16DE-A0D5-4438-950F-5B1E159C2C2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B1A24CD3-204F-4468-8EE4-28A6668D006A}" type="datetimeFigureOut">
              <a:rPr lang="en-US" smtClean="0"/>
              <a:t>12/16/13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57AF16DE-A0D5-4438-950F-5B1E159C2C28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dirty="0" smtClean="0"/>
              <a:t>Click to edit Master text styles</a:t>
            </a:r>
          </a:p>
          <a:p>
            <a:pPr lvl="1" eaLnBrk="1" latinLnBrk="0" hangingPunct="1"/>
            <a:r>
              <a:rPr kumimoji="0" lang="en-US" dirty="0" smtClean="0"/>
              <a:t>Second level</a:t>
            </a:r>
          </a:p>
          <a:p>
            <a:pPr lvl="2" eaLnBrk="1" latinLnBrk="0" hangingPunct="1"/>
            <a:r>
              <a:rPr kumimoji="0" lang="en-US" dirty="0" smtClean="0"/>
              <a:t>Third level</a:t>
            </a:r>
          </a:p>
          <a:p>
            <a:pPr lvl="3" eaLnBrk="1" latinLnBrk="0" hangingPunct="1"/>
            <a:r>
              <a:rPr kumimoji="0" lang="en-US" dirty="0" smtClean="0"/>
              <a:t>Fourth level</a:t>
            </a:r>
          </a:p>
          <a:p>
            <a:pPr lvl="4" eaLnBrk="1" latinLnBrk="0" hangingPunct="1"/>
            <a:r>
              <a:rPr kumimoji="0" lang="en-US" dirty="0" smtClean="0"/>
              <a:t>Fifth level</a:t>
            </a:r>
            <a:endParaRPr kumimoji="0"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1A24CD3-204F-4468-8EE4-28A6668D006A}" type="datetimeFigureOut">
              <a:rPr lang="en-US" smtClean="0"/>
              <a:t>12/16/13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7AF16DE-A0D5-4438-950F-5B1E159C2C28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1" r:id="rId1"/>
    <p:sldLayoutId id="2147483802" r:id="rId2"/>
    <p:sldLayoutId id="2147483803" r:id="rId3"/>
    <p:sldLayoutId id="2147483804" r:id="rId4"/>
    <p:sldLayoutId id="2147483805" r:id="rId5"/>
    <p:sldLayoutId id="2147483806" r:id="rId6"/>
    <p:sldLayoutId id="2147483807" r:id="rId7"/>
    <p:sldLayoutId id="2147483808" r:id="rId8"/>
    <p:sldLayoutId id="2147483809" r:id="rId9"/>
    <p:sldLayoutId id="2147483810" r:id="rId10"/>
    <p:sldLayoutId id="214748381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rgbClr val="404040"/>
          </a:solidFill>
          <a:latin typeface="Century Gothic"/>
          <a:ea typeface="+mj-ea"/>
          <a:cs typeface="Century Gothic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tx1">
            <a:lumMod val="75000"/>
            <a:lumOff val="25000"/>
          </a:schemeClr>
        </a:buClr>
        <a:buSzPct val="100000"/>
        <a:buFont typeface="Courier New"/>
        <a:buChar char="o"/>
        <a:defRPr kumimoji="0" sz="2400" kern="1200">
          <a:solidFill>
            <a:srgbClr val="404040"/>
          </a:solidFill>
          <a:latin typeface="Century Gothic"/>
          <a:ea typeface="+mn-ea"/>
          <a:cs typeface="Century Gothic"/>
        </a:defRPr>
      </a:lvl1pPr>
      <a:lvl2pPr marL="640080" indent="-274320" algn="l" rtl="0" eaLnBrk="1" latinLnBrk="0" hangingPunct="1">
        <a:spcBef>
          <a:spcPts val="550"/>
        </a:spcBef>
        <a:buClr>
          <a:schemeClr val="tx1">
            <a:lumMod val="75000"/>
            <a:lumOff val="25000"/>
          </a:schemeClr>
        </a:buClr>
        <a:buSzPct val="100000"/>
        <a:buFont typeface="Arial"/>
        <a:buChar char="•"/>
        <a:defRPr kumimoji="0" sz="2100" kern="1200">
          <a:solidFill>
            <a:srgbClr val="404040"/>
          </a:solidFill>
          <a:latin typeface="Century Gothic"/>
          <a:ea typeface="+mn-ea"/>
          <a:cs typeface="Century Gothic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rgbClr val="404040"/>
          </a:solidFill>
          <a:latin typeface="Century Gothic"/>
          <a:ea typeface="+mn-ea"/>
          <a:cs typeface="Century Gothic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rgbClr val="404040"/>
          </a:solidFill>
          <a:latin typeface="Century Gothic"/>
          <a:ea typeface="+mn-ea"/>
          <a:cs typeface="Century Gothic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rgbClr val="404040"/>
          </a:solidFill>
          <a:latin typeface="Century Gothic"/>
          <a:ea typeface="+mn-ea"/>
          <a:cs typeface="Century Gothic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4" Type="http://schemas.openxmlformats.org/officeDocument/2006/relationships/image" Target="../media/image3.emf"/><Relationship Id="rId5" Type="http://schemas.openxmlformats.org/officeDocument/2006/relationships/oleObject" Target="../embeddings/oleObject2.bin"/><Relationship Id="rId6" Type="http://schemas.openxmlformats.org/officeDocument/2006/relationships/image" Target="../media/image4.emf"/><Relationship Id="rId7" Type="http://schemas.openxmlformats.org/officeDocument/2006/relationships/oleObject" Target="../embeddings/oleObject3.bin"/><Relationship Id="rId8" Type="http://schemas.openxmlformats.org/officeDocument/2006/relationships/image" Target="../media/image5.emf"/><Relationship Id="rId9" Type="http://schemas.openxmlformats.org/officeDocument/2006/relationships/oleObject" Target="../embeddings/oleObject4.bin"/><Relationship Id="rId10" Type="http://schemas.openxmlformats.org/officeDocument/2006/relationships/image" Target="../media/image6.e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4" Type="http://schemas.openxmlformats.org/officeDocument/2006/relationships/image" Target="../media/image8.emf"/><Relationship Id="rId5" Type="http://schemas.openxmlformats.org/officeDocument/2006/relationships/oleObject" Target="../embeddings/oleObject6.bin"/><Relationship Id="rId6" Type="http://schemas.openxmlformats.org/officeDocument/2006/relationships/image" Target="../media/image9.emf"/><Relationship Id="rId7" Type="http://schemas.openxmlformats.org/officeDocument/2006/relationships/oleObject" Target="../embeddings/oleObject7.bin"/><Relationship Id="rId8" Type="http://schemas.openxmlformats.org/officeDocument/2006/relationships/image" Target="../media/image10.emf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4" Type="http://schemas.openxmlformats.org/officeDocument/2006/relationships/image" Target="../media/image11.emf"/><Relationship Id="rId5" Type="http://schemas.openxmlformats.org/officeDocument/2006/relationships/oleObject" Target="../embeddings/oleObject9.bin"/><Relationship Id="rId6" Type="http://schemas.openxmlformats.org/officeDocument/2006/relationships/image" Target="../media/image12.emf"/><Relationship Id="rId7" Type="http://schemas.openxmlformats.org/officeDocument/2006/relationships/oleObject" Target="../embeddings/oleObject10.bin"/><Relationship Id="rId8" Type="http://schemas.openxmlformats.org/officeDocument/2006/relationships/image" Target="../media/image13.emf"/><Relationship Id="rId9" Type="http://schemas.openxmlformats.org/officeDocument/2006/relationships/oleObject" Target="../embeddings/oleObject11.bin"/><Relationship Id="rId10" Type="http://schemas.openxmlformats.org/officeDocument/2006/relationships/image" Target="../media/image14.emf"/><Relationship Id="rId1" Type="http://schemas.openxmlformats.org/officeDocument/2006/relationships/vmlDrawing" Target="../drawings/vmlDrawing3.vml"/><Relationship Id="rId2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16.bin"/><Relationship Id="rId12" Type="http://schemas.openxmlformats.org/officeDocument/2006/relationships/image" Target="../media/image19.emf"/><Relationship Id="rId13" Type="http://schemas.openxmlformats.org/officeDocument/2006/relationships/oleObject" Target="../embeddings/oleObject17.bin"/><Relationship Id="rId14" Type="http://schemas.openxmlformats.org/officeDocument/2006/relationships/image" Target="../media/image20.emf"/><Relationship Id="rId1" Type="http://schemas.openxmlformats.org/officeDocument/2006/relationships/vmlDrawing" Target="../drawings/vmlDrawing4.vml"/><Relationship Id="rId2" Type="http://schemas.openxmlformats.org/officeDocument/2006/relationships/slideLayout" Target="../slideLayouts/slideLayout2.xml"/><Relationship Id="rId3" Type="http://schemas.openxmlformats.org/officeDocument/2006/relationships/oleObject" Target="../embeddings/oleObject12.bin"/><Relationship Id="rId4" Type="http://schemas.openxmlformats.org/officeDocument/2006/relationships/image" Target="../media/image15.emf"/><Relationship Id="rId5" Type="http://schemas.openxmlformats.org/officeDocument/2006/relationships/oleObject" Target="../embeddings/oleObject13.bin"/><Relationship Id="rId6" Type="http://schemas.openxmlformats.org/officeDocument/2006/relationships/image" Target="../media/image16.emf"/><Relationship Id="rId7" Type="http://schemas.openxmlformats.org/officeDocument/2006/relationships/oleObject" Target="../embeddings/oleObject14.bin"/><Relationship Id="rId8" Type="http://schemas.openxmlformats.org/officeDocument/2006/relationships/image" Target="../media/image17.emf"/><Relationship Id="rId9" Type="http://schemas.openxmlformats.org/officeDocument/2006/relationships/oleObject" Target="../embeddings/oleObject15.bin"/><Relationship Id="rId10" Type="http://schemas.openxmlformats.org/officeDocument/2006/relationships/image" Target="../media/image1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4" Type="http://schemas.openxmlformats.org/officeDocument/2006/relationships/image" Target="../media/image21.emf"/><Relationship Id="rId1" Type="http://schemas.openxmlformats.org/officeDocument/2006/relationships/vmlDrawing" Target="../drawings/vmlDrawing5.vml"/><Relationship Id="rId2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4" Type="http://schemas.openxmlformats.org/officeDocument/2006/relationships/oleObject" Target="../embeddings/oleObject19.bin"/><Relationship Id="rId5" Type="http://schemas.openxmlformats.org/officeDocument/2006/relationships/image" Target="../media/image22.emf"/><Relationship Id="rId1" Type="http://schemas.openxmlformats.org/officeDocument/2006/relationships/vmlDrawing" Target="../drawings/vmlDrawing6.vml"/><Relationship Id="rId2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4" Type="http://schemas.openxmlformats.org/officeDocument/2006/relationships/oleObject" Target="../embeddings/oleObject20.bin"/><Relationship Id="rId5" Type="http://schemas.openxmlformats.org/officeDocument/2006/relationships/image" Target="../media/image22.emf"/><Relationship Id="rId1" Type="http://schemas.openxmlformats.org/officeDocument/2006/relationships/vmlDrawing" Target="../drawings/vmlDrawing7.vml"/><Relationship Id="rId2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4" Type="http://schemas.openxmlformats.org/officeDocument/2006/relationships/oleObject" Target="../embeddings/oleObject21.bin"/><Relationship Id="rId5" Type="http://schemas.openxmlformats.org/officeDocument/2006/relationships/image" Target="../media/image22.emf"/><Relationship Id="rId1" Type="http://schemas.openxmlformats.org/officeDocument/2006/relationships/vmlDrawing" Target="../drawings/vmlDrawing8.vml"/><Relationship Id="rId2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6.emf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em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8.emf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8.emf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mpra.ub.uni-muenchen.de/13962/" TargetMode="External"/></Relationships>
</file>

<file path=ppt/slides/_rels/slide34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26.bin"/><Relationship Id="rId12" Type="http://schemas.openxmlformats.org/officeDocument/2006/relationships/image" Target="../media/image31.emf"/><Relationship Id="rId1" Type="http://schemas.openxmlformats.org/officeDocument/2006/relationships/vmlDrawing" Target="../drawings/vmlDrawing9.vml"/><Relationship Id="rId2" Type="http://schemas.openxmlformats.org/officeDocument/2006/relationships/slideLayout" Target="../slideLayouts/slideLayout2.xml"/><Relationship Id="rId3" Type="http://schemas.openxmlformats.org/officeDocument/2006/relationships/oleObject" Target="../embeddings/oleObject22.bin"/><Relationship Id="rId4" Type="http://schemas.openxmlformats.org/officeDocument/2006/relationships/image" Target="../media/image29.emf"/><Relationship Id="rId5" Type="http://schemas.openxmlformats.org/officeDocument/2006/relationships/oleObject" Target="../embeddings/oleObject23.bin"/><Relationship Id="rId6" Type="http://schemas.openxmlformats.org/officeDocument/2006/relationships/image" Target="../media/image4.emf"/><Relationship Id="rId7" Type="http://schemas.openxmlformats.org/officeDocument/2006/relationships/oleObject" Target="../embeddings/oleObject24.bin"/><Relationship Id="rId8" Type="http://schemas.openxmlformats.org/officeDocument/2006/relationships/image" Target="../media/image5.emf"/><Relationship Id="rId9" Type="http://schemas.openxmlformats.org/officeDocument/2006/relationships/oleObject" Target="../embeddings/oleObject25.bin"/><Relationship Id="rId10" Type="http://schemas.openxmlformats.org/officeDocument/2006/relationships/image" Target="../media/image30.emf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8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4" Type="http://schemas.openxmlformats.org/officeDocument/2006/relationships/oleObject" Target="../embeddings/oleObject27.bin"/><Relationship Id="rId5" Type="http://schemas.openxmlformats.org/officeDocument/2006/relationships/image" Target="../media/image22.emf"/><Relationship Id="rId1" Type="http://schemas.openxmlformats.org/officeDocument/2006/relationships/vmlDrawing" Target="../drawings/vmlDrawing10.vml"/><Relationship Id="rId2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62200" y="2811877"/>
            <a:ext cx="6781800" cy="3055523"/>
          </a:xfrm>
        </p:spPr>
        <p:txBody>
          <a:bodyPr>
            <a:noAutofit/>
          </a:bodyPr>
          <a:lstStyle/>
          <a:p>
            <a:r>
              <a:rPr lang="en-US" sz="2400" dirty="0" smtClean="0"/>
              <a:t>Consistent RESIDENTIAL Efficiency Improvements ACROSS END-USES: Theoretical and Empirical Insights</a:t>
            </a:r>
            <a:br>
              <a:rPr lang="en-US" sz="2400" dirty="0" smtClean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100" cap="none" dirty="0" smtClean="0"/>
              <a:t>Mike Blackhurst</a:t>
            </a:r>
            <a:br>
              <a:rPr lang="en-US" sz="2100" cap="none" dirty="0" smtClean="0"/>
            </a:br>
            <a:r>
              <a:rPr lang="en-US" sz="2100" cap="none" dirty="0" smtClean="0"/>
              <a:t>Assistant Professor</a:t>
            </a:r>
            <a:br>
              <a:rPr lang="en-US" sz="2100" cap="none" dirty="0" smtClean="0"/>
            </a:br>
            <a:r>
              <a:rPr lang="en-US" sz="2100" cap="none" dirty="0" smtClean="0"/>
              <a:t>The University Of Texas At Austin</a:t>
            </a:r>
            <a:br>
              <a:rPr lang="en-US" sz="2100" cap="none" dirty="0" smtClean="0"/>
            </a:br>
            <a:r>
              <a:rPr lang="en-US" sz="2100" cap="none" dirty="0" smtClean="0"/>
              <a:t>Civil, Architectural, &amp; Environmental Engineering</a:t>
            </a:r>
            <a:endParaRPr lang="en-US" sz="2100" cap="none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mike.blackhurst@austin.utexas.edu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28759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531352" cy="990600"/>
          </a:xfrm>
        </p:spPr>
        <p:txBody>
          <a:bodyPr>
            <a:normAutofit/>
          </a:bodyPr>
          <a:lstStyle/>
          <a:p>
            <a:r>
              <a:rPr lang="en-US" sz="3000" dirty="0"/>
              <a:t>Multiple Perspectives </a:t>
            </a:r>
            <a:r>
              <a:rPr lang="en-US" sz="3000" dirty="0" smtClean="0"/>
              <a:t>on Technical Efficiency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3744" y="1600200"/>
            <a:ext cx="8860255" cy="4495800"/>
          </a:xfrm>
        </p:spPr>
        <p:txBody>
          <a:bodyPr/>
          <a:lstStyle/>
          <a:p>
            <a:endParaRPr lang="en-US" sz="2100" dirty="0" smtClean="0"/>
          </a:p>
          <a:p>
            <a:pPr marL="0" indent="0">
              <a:buNone/>
            </a:pPr>
            <a:r>
              <a:rPr lang="en-US" sz="2100" dirty="0" smtClean="0"/>
              <a:t>What happens if you double the efficiency of your air conditioner?</a:t>
            </a:r>
          </a:p>
          <a:p>
            <a:pPr marL="0" indent="0">
              <a:buNone/>
            </a:pPr>
            <a:r>
              <a:rPr lang="en-US" dirty="0" smtClean="0"/>
              <a:t>	</a:t>
            </a:r>
          </a:p>
          <a:p>
            <a:pPr marL="0" indent="0">
              <a:buNone/>
            </a:pPr>
            <a:r>
              <a:rPr lang="en-US" sz="2000" i="1" dirty="0"/>
              <a:t>	</a:t>
            </a:r>
            <a:r>
              <a:rPr lang="en-US" sz="2000" i="1" dirty="0" smtClean="0"/>
              <a:t>The technologist says, “You use half the energy.”</a:t>
            </a:r>
          </a:p>
          <a:p>
            <a:pPr marL="0" indent="0">
              <a:buNone/>
            </a:pPr>
            <a:r>
              <a:rPr lang="en-US" sz="2000" i="1" dirty="0"/>
              <a:t>	</a:t>
            </a:r>
            <a:endParaRPr lang="en-US" sz="2000" i="1" dirty="0" smtClean="0"/>
          </a:p>
          <a:p>
            <a:pPr marL="0" indent="0">
              <a:buNone/>
            </a:pPr>
            <a:r>
              <a:rPr lang="en-US" sz="2000" i="1" dirty="0"/>
              <a:t>	</a:t>
            </a:r>
            <a:r>
              <a:rPr lang="en-US" sz="2000" i="1" dirty="0" smtClean="0"/>
              <a:t>The economist says, “You turn down the thermostat.”</a:t>
            </a:r>
          </a:p>
          <a:p>
            <a:pPr marL="0" indent="0">
              <a:buNone/>
            </a:pPr>
            <a:r>
              <a:rPr lang="en-US" sz="2000" i="1" dirty="0"/>
              <a:t>	</a:t>
            </a:r>
            <a:endParaRPr lang="en-US" sz="2000" i="1" dirty="0" smtClean="0"/>
          </a:p>
          <a:p>
            <a:pPr marL="0" indent="0">
              <a:buNone/>
            </a:pPr>
            <a:r>
              <a:rPr lang="en-US" sz="2000" i="1" dirty="0"/>
              <a:t>	</a:t>
            </a:r>
            <a:r>
              <a:rPr lang="en-US" sz="2000" i="1" dirty="0" smtClean="0"/>
              <a:t>The social scientist says, “Who made the decision?”</a:t>
            </a:r>
          </a:p>
          <a:p>
            <a:pPr marL="0" indent="0">
              <a:buNone/>
            </a:pPr>
            <a:endParaRPr lang="en-US" i="1" dirty="0" smtClean="0"/>
          </a:p>
        </p:txBody>
      </p:sp>
    </p:spTree>
    <p:extLst>
      <p:ext uri="{BB962C8B-B14F-4D97-AF65-F5344CB8AC3E}">
        <p14:creationId xmlns:p14="http://schemas.microsoft.com/office/powerpoint/2010/main" val="33660197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The “Rebound Effect”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2648" y="1600200"/>
            <a:ext cx="8531352" cy="4495800"/>
          </a:xfrm>
        </p:spPr>
        <p:txBody>
          <a:bodyPr>
            <a:normAutofit/>
          </a:bodyPr>
          <a:lstStyle/>
          <a:p>
            <a:r>
              <a:rPr lang="en-US" sz="2100" dirty="0" smtClean="0"/>
              <a:t>aka “</a:t>
            </a:r>
            <a:r>
              <a:rPr lang="en-US" sz="2100" dirty="0" err="1" smtClean="0"/>
              <a:t>Jevon’s</a:t>
            </a:r>
            <a:r>
              <a:rPr lang="en-US" sz="2100" dirty="0" smtClean="0"/>
              <a:t> paradox” or “the energy efficiency paradox”</a:t>
            </a:r>
          </a:p>
          <a:p>
            <a:endParaRPr lang="en-US" sz="2100" dirty="0" smtClean="0"/>
          </a:p>
          <a:p>
            <a:r>
              <a:rPr lang="en-US" sz="2100" dirty="0" smtClean="0"/>
              <a:t>Efficiency decreases resources needed for service</a:t>
            </a:r>
          </a:p>
          <a:p>
            <a:endParaRPr lang="en-US" sz="2100" dirty="0" smtClean="0"/>
          </a:p>
          <a:p>
            <a:r>
              <a:rPr lang="en-US" sz="2100" dirty="0" smtClean="0"/>
              <a:t>Efficiency also decreases the cost of service, which…</a:t>
            </a:r>
          </a:p>
          <a:p>
            <a:endParaRPr lang="en-US" sz="2100" dirty="0"/>
          </a:p>
          <a:p>
            <a:r>
              <a:rPr lang="en-US" sz="2100" dirty="0" smtClean="0"/>
              <a:t>Induces income and substitution effects and…</a:t>
            </a:r>
          </a:p>
          <a:p>
            <a:endParaRPr lang="en-US" sz="2100" dirty="0" smtClean="0"/>
          </a:p>
          <a:p>
            <a:r>
              <a:rPr lang="en-US" sz="2100" dirty="0" smtClean="0"/>
              <a:t>Likely </a:t>
            </a:r>
            <a:r>
              <a:rPr lang="en-US" sz="2100" dirty="0" smtClean="0"/>
              <a:t>other behavioral </a:t>
            </a:r>
            <a:r>
              <a:rPr lang="en-US" sz="2100" dirty="0" smtClean="0"/>
              <a:t>responses and drivers </a:t>
            </a:r>
            <a:endParaRPr lang="en-US" sz="2100" dirty="0"/>
          </a:p>
          <a:p>
            <a:endParaRPr lang="en-US" sz="2100" dirty="0" smtClean="0"/>
          </a:p>
        </p:txBody>
      </p:sp>
    </p:spTree>
    <p:extLst>
      <p:ext uri="{BB962C8B-B14F-4D97-AF65-F5344CB8AC3E}">
        <p14:creationId xmlns:p14="http://schemas.microsoft.com/office/powerpoint/2010/main" val="5000435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7" y="228600"/>
            <a:ext cx="8413125" cy="9906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Rebound Terminology</a:t>
            </a:r>
            <a:endParaRPr lang="en-US" sz="36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0055660"/>
              </p:ext>
            </p:extLst>
          </p:nvPr>
        </p:nvGraphicFramePr>
        <p:xfrm>
          <a:off x="207340" y="1780819"/>
          <a:ext cx="8818432" cy="47187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4335"/>
                <a:gridCol w="3131339"/>
                <a:gridCol w="4222758"/>
              </a:tblGrid>
              <a:tr h="430917">
                <a:tc>
                  <a:txBody>
                    <a:bodyPr/>
                    <a:lstStyle/>
                    <a:p>
                      <a:r>
                        <a:rPr lang="en-US" dirty="0" smtClean="0"/>
                        <a:t>Category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Description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Example</a:t>
                      </a:r>
                      <a:endParaRPr lang="en-US" dirty="0"/>
                    </a:p>
                  </a:txBody>
                  <a:tcPr/>
                </a:tc>
              </a:tr>
              <a:tr h="1250618">
                <a:tc>
                  <a:txBody>
                    <a:bodyPr/>
                    <a:lstStyle/>
                    <a:p>
                      <a:r>
                        <a:rPr lang="en-US" b="1" i="0" dirty="0" smtClean="0"/>
                        <a:t>Direct rebound</a:t>
                      </a:r>
                      <a:endParaRPr lang="en-US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i="0" dirty="0" smtClean="0"/>
                        <a:t>Homeowners use more of the more efficient 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i="0" dirty="0" smtClean="0"/>
                        <a:t>Consumer drives more with a more fuel efficient car</a:t>
                      </a:r>
                      <a:endParaRPr lang="en-US" i="0" dirty="0"/>
                    </a:p>
                  </a:txBody>
                  <a:tcPr/>
                </a:tc>
              </a:tr>
              <a:tr h="1250618">
                <a:tc>
                  <a:txBody>
                    <a:bodyPr/>
                    <a:lstStyle/>
                    <a:p>
                      <a:r>
                        <a:rPr lang="en-US" b="1" i="0" dirty="0" smtClean="0"/>
                        <a:t>Indirect rebound</a:t>
                      </a:r>
                      <a:endParaRPr lang="en-US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i="0" dirty="0" smtClean="0"/>
                        <a:t>Homeowners re-spending on other goods and services</a:t>
                      </a:r>
                      <a:endParaRPr lang="en-US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i="0" dirty="0" smtClean="0"/>
                        <a:t>Savings from efficient lighting spend on 2</a:t>
                      </a:r>
                      <a:r>
                        <a:rPr lang="en-US" i="0" baseline="30000" dirty="0" smtClean="0"/>
                        <a:t>nd</a:t>
                      </a:r>
                      <a:r>
                        <a:rPr lang="en-US" i="0" dirty="0" smtClean="0"/>
                        <a:t> refrigerator</a:t>
                      </a:r>
                    </a:p>
                  </a:txBody>
                  <a:tcPr/>
                </a:tc>
              </a:tr>
              <a:tr h="1786597">
                <a:tc>
                  <a:txBody>
                    <a:bodyPr/>
                    <a:lstStyle/>
                    <a:p>
                      <a:r>
                        <a:rPr lang="en-US" b="1" i="0" dirty="0" smtClean="0"/>
                        <a:t>Economy-wide rebound</a:t>
                      </a:r>
                      <a:endParaRPr lang="en-US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i="0" dirty="0" smtClean="0"/>
                        <a:t>More efficient production and shifts in demand alter economic structure and growth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i="0" dirty="0" smtClean="0"/>
                        <a:t>A more efficient steam engine increases production changes structural relationships</a:t>
                      </a:r>
                      <a:r>
                        <a:rPr lang="en-US" i="0" baseline="0" dirty="0" smtClean="0"/>
                        <a:t> and leads to economic growth</a:t>
                      </a:r>
                      <a:endParaRPr lang="en-US" i="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70229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Magnitude of Rebound Debated</a:t>
            </a:r>
            <a:endParaRPr lang="en-US" sz="3600" dirty="0"/>
          </a:p>
        </p:txBody>
      </p:sp>
      <p:sp>
        <p:nvSpPr>
          <p:cNvPr id="12" name="TextBox 11"/>
          <p:cNvSpPr txBox="1"/>
          <p:nvPr/>
        </p:nvSpPr>
        <p:spPr>
          <a:xfrm rot="16200000">
            <a:off x="-1941871" y="3793958"/>
            <a:ext cx="4481026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Net Energy Elasticity </a:t>
            </a:r>
          </a:p>
          <a:p>
            <a:pPr algn="ctr"/>
            <a:r>
              <a:rPr lang="en-US" sz="1600" dirty="0" smtClean="0"/>
              <a:t>(% Change in Energy / % Change in Efficiency)</a:t>
            </a:r>
            <a:endParaRPr lang="en-US" sz="1600" dirty="0"/>
          </a:p>
        </p:txBody>
      </p:sp>
      <p:graphicFrame>
        <p:nvGraphicFramePr>
          <p:cNvPr id="17" name="Chart 16"/>
          <p:cNvGraphicFramePr/>
          <p:nvPr>
            <p:extLst>
              <p:ext uri="{D42A27DB-BD31-4B8C-83A1-F6EECF244321}">
                <p14:modId xmlns:p14="http://schemas.microsoft.com/office/powerpoint/2010/main" val="3398151058"/>
              </p:ext>
            </p:extLst>
          </p:nvPr>
        </p:nvGraphicFramePr>
        <p:xfrm>
          <a:off x="612647" y="1446483"/>
          <a:ext cx="8264497" cy="51221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13" name="Straight Connector 12"/>
          <p:cNvCxnSpPr/>
          <p:nvPr/>
        </p:nvCxnSpPr>
        <p:spPr>
          <a:xfrm flipH="1">
            <a:off x="3084051" y="6410323"/>
            <a:ext cx="5202275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/>
          <p:cNvCxnSpPr/>
          <p:nvPr/>
        </p:nvCxnSpPr>
        <p:spPr>
          <a:xfrm>
            <a:off x="5013535" y="5994349"/>
            <a:ext cx="0" cy="533587"/>
          </a:xfrm>
          <a:prstGeom prst="line">
            <a:avLst/>
          </a:prstGeom>
          <a:ln w="1270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H="1">
            <a:off x="4895850" y="6006748"/>
            <a:ext cx="231985" cy="0"/>
          </a:xfrm>
          <a:prstGeom prst="line">
            <a:avLst/>
          </a:prstGeom>
          <a:ln w="1270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H="1">
            <a:off x="4895850" y="5101031"/>
            <a:ext cx="231985" cy="0"/>
          </a:xfrm>
          <a:prstGeom prst="line">
            <a:avLst/>
          </a:prstGeom>
          <a:ln w="1270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324503" y="5323281"/>
            <a:ext cx="231985" cy="0"/>
          </a:xfrm>
          <a:prstGeom prst="line">
            <a:avLst/>
          </a:prstGeom>
          <a:ln w="1270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>
            <a:off x="7324503" y="3970731"/>
            <a:ext cx="231985" cy="0"/>
          </a:xfrm>
          <a:prstGeom prst="line">
            <a:avLst/>
          </a:prstGeom>
          <a:ln w="1270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5013535" y="1947333"/>
            <a:ext cx="0" cy="3153698"/>
          </a:xfrm>
          <a:prstGeom prst="line">
            <a:avLst/>
          </a:prstGeom>
          <a:ln w="1270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7435131" y="1947333"/>
            <a:ext cx="0" cy="2023398"/>
          </a:xfrm>
          <a:prstGeom prst="line">
            <a:avLst/>
          </a:prstGeom>
          <a:ln w="1270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5947867" y="6091475"/>
            <a:ext cx="2795975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i="1" dirty="0" smtClean="0">
                <a:solidFill>
                  <a:schemeClr val="bg1">
                    <a:lumMod val="50000"/>
                  </a:schemeClr>
                </a:solidFill>
              </a:rPr>
              <a:t>Technically feasible </a:t>
            </a:r>
          </a:p>
          <a:p>
            <a:pPr algn="ctr"/>
            <a:r>
              <a:rPr lang="en-US" sz="1600" i="1" dirty="0" smtClean="0">
                <a:solidFill>
                  <a:schemeClr val="bg1">
                    <a:lumMod val="50000"/>
                  </a:schemeClr>
                </a:solidFill>
              </a:rPr>
              <a:t>energy savings</a:t>
            </a:r>
            <a:endParaRPr lang="en-US" sz="1600" i="1" dirty="0">
              <a:solidFill>
                <a:schemeClr val="bg1">
                  <a:lumMod val="50000"/>
                </a:schemeClr>
              </a:solidFill>
            </a:endParaRPr>
          </a:p>
        </p:txBody>
      </p:sp>
      <p:cxnSp>
        <p:nvCxnSpPr>
          <p:cNvPr id="18" name="Straight Connector 17"/>
          <p:cNvCxnSpPr/>
          <p:nvPr/>
        </p:nvCxnSpPr>
        <p:spPr>
          <a:xfrm>
            <a:off x="7435131" y="5323281"/>
            <a:ext cx="0" cy="233237"/>
          </a:xfrm>
          <a:prstGeom prst="line">
            <a:avLst/>
          </a:prstGeom>
          <a:ln w="1270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36346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531352" cy="4495800"/>
          </a:xfrm>
        </p:spPr>
        <p:txBody>
          <a:bodyPr>
            <a:normAutofit/>
          </a:bodyPr>
          <a:lstStyle/>
          <a:p>
            <a:r>
              <a:rPr lang="en-US" sz="1900" dirty="0" smtClean="0"/>
              <a:t>Start with technical definition of efficiency:</a:t>
            </a:r>
          </a:p>
          <a:p>
            <a:endParaRPr lang="en-US" dirty="0" smtClean="0"/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r>
              <a:rPr lang="en-US" sz="1900" dirty="0" smtClean="0"/>
              <a:t>Direct rebound usually estimated as own-price elasticity of demand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sz="1900" dirty="0" smtClean="0"/>
              <a:t>Indirect</a:t>
            </a:r>
            <a:r>
              <a:rPr lang="en-US" sz="1900" dirty="0"/>
              <a:t> </a:t>
            </a:r>
            <a:r>
              <a:rPr lang="en-US" sz="1900" dirty="0" smtClean="0"/>
              <a:t>rebound (re-spending) is estimated by modeling by income and substitution effects in response to a discrete efficiency change </a:t>
            </a:r>
          </a:p>
          <a:p>
            <a:pPr lvl="1"/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Single-</a:t>
            </a:r>
            <a:r>
              <a:rPr lang="en-US" dirty="0"/>
              <a:t>S</a:t>
            </a:r>
            <a:r>
              <a:rPr lang="en-US" dirty="0" smtClean="0"/>
              <a:t>ervice </a:t>
            </a:r>
            <a:r>
              <a:rPr lang="en-US" dirty="0"/>
              <a:t>R</a:t>
            </a:r>
            <a:r>
              <a:rPr lang="en-US" dirty="0" smtClean="0"/>
              <a:t>ebound </a:t>
            </a:r>
            <a:r>
              <a:rPr lang="en-US" dirty="0"/>
              <a:t>M</a:t>
            </a:r>
            <a:r>
              <a:rPr lang="en-US" dirty="0" smtClean="0"/>
              <a:t>odel</a:t>
            </a:r>
            <a:endParaRPr lang="en-US" dirty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66646430"/>
              </p:ext>
            </p:extLst>
          </p:nvPr>
        </p:nvGraphicFramePr>
        <p:xfrm>
          <a:off x="1701837" y="2165666"/>
          <a:ext cx="3559406" cy="6769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51" name="Equation" r:id="rId3" imgW="2133600" imgH="406400" progId="Equation.3">
                  <p:embed/>
                </p:oleObj>
              </mc:Choice>
              <mc:Fallback>
                <p:oleObj name="Equation" r:id="rId3" imgW="2133600" imgH="4064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01837" y="2165666"/>
                        <a:ext cx="3559406" cy="67695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22904987"/>
              </p:ext>
            </p:extLst>
          </p:nvPr>
        </p:nvGraphicFramePr>
        <p:xfrm>
          <a:off x="6090601" y="1639074"/>
          <a:ext cx="868973" cy="2951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52" name="Equation" r:id="rId5" imgW="596900" imgH="203200" progId="Equation.3">
                  <p:embed/>
                </p:oleObj>
              </mc:Choice>
              <mc:Fallback>
                <p:oleObj name="Equation" r:id="rId5" imgW="596900" imgH="2032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090601" y="1639074"/>
                        <a:ext cx="868973" cy="29516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96053159"/>
              </p:ext>
            </p:extLst>
          </p:nvPr>
        </p:nvGraphicFramePr>
        <p:xfrm>
          <a:off x="3293942" y="4371613"/>
          <a:ext cx="1824754" cy="4068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53" name="Equation" r:id="rId7" imgW="1193800" imgH="266700" progId="Equation.3">
                  <p:embed/>
                </p:oleObj>
              </mc:Choice>
              <mc:Fallback>
                <p:oleObj name="Equation" r:id="rId7" imgW="1193800" imgH="2667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293942" y="4371613"/>
                        <a:ext cx="1824754" cy="40687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04797741"/>
              </p:ext>
            </p:extLst>
          </p:nvPr>
        </p:nvGraphicFramePr>
        <p:xfrm>
          <a:off x="3216193" y="2938785"/>
          <a:ext cx="2874408" cy="3789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54" name="Equation" r:id="rId9" imgW="1828800" imgH="241300" progId="Equation.3">
                  <p:embed/>
                </p:oleObj>
              </mc:Choice>
              <mc:Fallback>
                <p:oleObj name="Equation" r:id="rId9" imgW="1828800" imgH="2413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216193" y="2938785"/>
                        <a:ext cx="2874408" cy="37891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426582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531352" cy="9906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Challenge to Single Service Model</a:t>
            </a:r>
            <a:endParaRPr lang="en-US" sz="36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648" y="1528944"/>
            <a:ext cx="7840029" cy="500510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81193" y="6559966"/>
            <a:ext cx="71920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i="1" dirty="0" smtClean="0">
                <a:latin typeface="Times New Roman"/>
                <a:cs typeface="Times New Roman"/>
              </a:rPr>
              <a:t>Modified from Blackhurst and </a:t>
            </a:r>
            <a:r>
              <a:rPr lang="en-US" sz="1400" i="1" dirty="0" err="1" smtClean="0">
                <a:latin typeface="Times New Roman"/>
                <a:cs typeface="Times New Roman"/>
              </a:rPr>
              <a:t>Ghosh</a:t>
            </a:r>
            <a:r>
              <a:rPr lang="en-US" sz="1400" i="1" dirty="0" smtClean="0">
                <a:latin typeface="Times New Roman"/>
                <a:cs typeface="Times New Roman"/>
              </a:rPr>
              <a:t> (under review)</a:t>
            </a:r>
            <a:endParaRPr lang="en-US" sz="1400" i="1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543093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Two </a:t>
            </a:r>
            <a:r>
              <a:rPr lang="en-US" dirty="0" smtClean="0"/>
              <a:t>Service </a:t>
            </a:r>
            <a:r>
              <a:rPr lang="en-US" dirty="0"/>
              <a:t>M</a:t>
            </a:r>
            <a:r>
              <a:rPr lang="en-US" dirty="0" smtClean="0"/>
              <a:t>odel</a:t>
            </a:r>
            <a:endParaRPr lang="en-US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49407837"/>
              </p:ext>
            </p:extLst>
          </p:nvPr>
        </p:nvGraphicFramePr>
        <p:xfrm>
          <a:off x="739969" y="1764634"/>
          <a:ext cx="4324350" cy="522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13" name="Equation" r:id="rId3" imgW="2209800" imgH="266700" progId="Equation.3">
                  <p:embed/>
                </p:oleObj>
              </mc:Choice>
              <mc:Fallback>
                <p:oleObj name="Equation" r:id="rId3" imgW="2209800" imgH="2667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39969" y="1764634"/>
                        <a:ext cx="4324350" cy="5222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05499474"/>
              </p:ext>
            </p:extLst>
          </p:nvPr>
        </p:nvGraphicFramePr>
        <p:xfrm>
          <a:off x="1301226" y="3647999"/>
          <a:ext cx="1192212" cy="877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14" name="Equation" r:id="rId5" imgW="622300" imgH="457200" progId="Equation.3">
                  <p:embed/>
                </p:oleObj>
              </mc:Choice>
              <mc:Fallback>
                <p:oleObj name="Equation" r:id="rId5" imgW="622300" imgH="4572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301226" y="3647999"/>
                        <a:ext cx="1192212" cy="8778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6" name="Straight Arrow Connector 15"/>
          <p:cNvCxnSpPr/>
          <p:nvPr/>
        </p:nvCxnSpPr>
        <p:spPr>
          <a:xfrm flipV="1">
            <a:off x="6213209" y="3489242"/>
            <a:ext cx="710081" cy="115444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V="1">
            <a:off x="7388650" y="3489242"/>
            <a:ext cx="710081" cy="115444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6882976" y="3210673"/>
            <a:ext cx="34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0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8084620" y="3210673"/>
            <a:ext cx="34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0</a:t>
            </a:r>
            <a:endParaRPr lang="en-US" dirty="0"/>
          </a:p>
        </p:txBody>
      </p:sp>
      <p:cxnSp>
        <p:nvCxnSpPr>
          <p:cNvPr id="20" name="Straight Arrow Connector 19"/>
          <p:cNvCxnSpPr/>
          <p:nvPr/>
        </p:nvCxnSpPr>
        <p:spPr>
          <a:xfrm flipV="1">
            <a:off x="2597942" y="3489242"/>
            <a:ext cx="710081" cy="115444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V="1">
            <a:off x="3773383" y="3489242"/>
            <a:ext cx="710081" cy="115444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3267709" y="3210673"/>
            <a:ext cx="34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0</a:t>
            </a:r>
            <a:endParaRPr 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4469353" y="3210673"/>
            <a:ext cx="34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0</a:t>
            </a:r>
            <a:endParaRPr lang="en-US" dirty="0"/>
          </a:p>
        </p:txBody>
      </p:sp>
      <p:graphicFrame>
        <p:nvGraphicFramePr>
          <p:cNvPr id="25" name="Object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8456197"/>
              </p:ext>
            </p:extLst>
          </p:nvPr>
        </p:nvGraphicFramePr>
        <p:xfrm>
          <a:off x="2453754" y="3581849"/>
          <a:ext cx="5842000" cy="998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15" name="Equation" r:id="rId7" imgW="3048000" imgH="520700" progId="Equation.3">
                  <p:embed/>
                </p:oleObj>
              </mc:Choice>
              <mc:Fallback>
                <p:oleObj name="Equation" r:id="rId7" imgW="3048000" imgH="5207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453754" y="3581849"/>
                        <a:ext cx="5842000" cy="9985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367540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2" grpId="0"/>
      <p:bldP spid="2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Two </a:t>
            </a:r>
            <a:r>
              <a:rPr lang="en-US" dirty="0" smtClean="0"/>
              <a:t>Service </a:t>
            </a:r>
            <a:r>
              <a:rPr lang="en-US" dirty="0"/>
              <a:t>M</a:t>
            </a:r>
            <a:r>
              <a:rPr lang="en-US" dirty="0" smtClean="0"/>
              <a:t>odel</a:t>
            </a:r>
            <a:endParaRPr lang="en-US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85499197"/>
              </p:ext>
            </p:extLst>
          </p:nvPr>
        </p:nvGraphicFramePr>
        <p:xfrm>
          <a:off x="1145489" y="4182242"/>
          <a:ext cx="5151438" cy="677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32" name="Equation" r:id="rId3" imgW="2222500" imgH="292100" progId="Equation.3">
                  <p:embed/>
                </p:oleObj>
              </mc:Choice>
              <mc:Fallback>
                <p:oleObj name="Equation" r:id="rId3" imgW="2222500" imgH="2921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45489" y="4182242"/>
                        <a:ext cx="5151438" cy="6778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85056207"/>
              </p:ext>
            </p:extLst>
          </p:nvPr>
        </p:nvGraphicFramePr>
        <p:xfrm>
          <a:off x="1159600" y="3109533"/>
          <a:ext cx="4975225" cy="677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33" name="Equation" r:id="rId5" imgW="2146300" imgH="292100" progId="Equation.3">
                  <p:embed/>
                </p:oleObj>
              </mc:Choice>
              <mc:Fallback>
                <p:oleObj name="Equation" r:id="rId5" imgW="2146300" imgH="2921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159600" y="3109533"/>
                        <a:ext cx="4975225" cy="6778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54852450"/>
              </p:ext>
            </p:extLst>
          </p:nvPr>
        </p:nvGraphicFramePr>
        <p:xfrm>
          <a:off x="1201933" y="1772326"/>
          <a:ext cx="2386013" cy="998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34" name="Equation" r:id="rId7" imgW="1244600" imgH="520700" progId="Equation.3">
                  <p:embed/>
                </p:oleObj>
              </mc:Choice>
              <mc:Fallback>
                <p:oleObj name="Equation" r:id="rId7" imgW="1244600" imgH="5207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201933" y="1772326"/>
                        <a:ext cx="2386013" cy="9985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" name="Object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16091061"/>
              </p:ext>
            </p:extLst>
          </p:nvPr>
        </p:nvGraphicFramePr>
        <p:xfrm>
          <a:off x="1201738" y="5017029"/>
          <a:ext cx="6388100" cy="1149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35" name="Equation" r:id="rId9" imgW="2755900" imgH="495300" progId="Equation.3">
                  <p:embed/>
                </p:oleObj>
              </mc:Choice>
              <mc:Fallback>
                <p:oleObj name="Equation" r:id="rId9" imgW="2755900" imgH="4953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201738" y="5017029"/>
                        <a:ext cx="6388100" cy="11493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897105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976136" y="6145146"/>
            <a:ext cx="729897" cy="4575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984602" y="5314671"/>
            <a:ext cx="734130" cy="4575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1736469" y="2656380"/>
            <a:ext cx="777872" cy="4575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531352" cy="9906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Two Service </a:t>
            </a:r>
            <a:r>
              <a:rPr lang="en-US" sz="3600" dirty="0"/>
              <a:t>M</a:t>
            </a:r>
            <a:r>
              <a:rPr lang="en-US" sz="3600" dirty="0" smtClean="0"/>
              <a:t>odel: Re-Arranged</a:t>
            </a:r>
            <a:endParaRPr lang="en-US" sz="3600" dirty="0"/>
          </a:p>
        </p:txBody>
      </p:sp>
      <p:sp>
        <p:nvSpPr>
          <p:cNvPr id="8" name="Rectangle 7"/>
          <p:cNvSpPr/>
          <p:nvPr/>
        </p:nvSpPr>
        <p:spPr>
          <a:xfrm>
            <a:off x="3486383" y="2671670"/>
            <a:ext cx="5657620" cy="3939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4800"/>
              </a:spcAft>
            </a:pPr>
            <a:r>
              <a:rPr lang="en-US" dirty="0" smtClean="0">
                <a:latin typeface="Times"/>
                <a:cs typeface="Times"/>
              </a:rPr>
              <a:t>technical response (1</a:t>
            </a:r>
            <a:r>
              <a:rPr lang="en-US" baseline="30000" dirty="0" smtClean="0">
                <a:latin typeface="Times"/>
                <a:cs typeface="Times"/>
              </a:rPr>
              <a:t>st</a:t>
            </a:r>
            <a:r>
              <a:rPr lang="en-US" dirty="0" smtClean="0">
                <a:latin typeface="Times"/>
                <a:cs typeface="Times"/>
              </a:rPr>
              <a:t> and 2</a:t>
            </a:r>
            <a:r>
              <a:rPr lang="en-US" baseline="30000" dirty="0" smtClean="0">
                <a:latin typeface="Times"/>
                <a:cs typeface="Times"/>
              </a:rPr>
              <a:t>nd</a:t>
            </a:r>
            <a:r>
              <a:rPr lang="en-US" dirty="0" smtClean="0">
                <a:latin typeface="Times"/>
                <a:cs typeface="Times"/>
              </a:rPr>
              <a:t> order)</a:t>
            </a:r>
          </a:p>
          <a:p>
            <a:pPr>
              <a:spcAft>
                <a:spcPts val="4800"/>
              </a:spcAft>
            </a:pPr>
            <a:r>
              <a:rPr lang="en-US" dirty="0" smtClean="0">
                <a:latin typeface="Times"/>
                <a:cs typeface="Times"/>
              </a:rPr>
              <a:t>direct </a:t>
            </a:r>
            <a:r>
              <a:rPr lang="en-US" dirty="0">
                <a:latin typeface="Times"/>
                <a:cs typeface="Times"/>
              </a:rPr>
              <a:t>rebound for C</a:t>
            </a:r>
            <a:r>
              <a:rPr lang="en-US" dirty="0" smtClean="0">
                <a:latin typeface="Times"/>
                <a:cs typeface="Times"/>
              </a:rPr>
              <a:t> (1</a:t>
            </a:r>
            <a:r>
              <a:rPr lang="en-US" baseline="30000" dirty="0" smtClean="0">
                <a:latin typeface="Times"/>
                <a:cs typeface="Times"/>
              </a:rPr>
              <a:t>st</a:t>
            </a:r>
            <a:r>
              <a:rPr lang="en-US" dirty="0" smtClean="0">
                <a:latin typeface="Times"/>
                <a:cs typeface="Times"/>
              </a:rPr>
              <a:t> order)</a:t>
            </a:r>
          </a:p>
          <a:p>
            <a:pPr>
              <a:spcAft>
                <a:spcPts val="4800"/>
              </a:spcAft>
            </a:pPr>
            <a:r>
              <a:rPr lang="en-US" dirty="0" smtClean="0">
                <a:latin typeface="Times"/>
                <a:cs typeface="Times"/>
              </a:rPr>
              <a:t>indirect rebound </a:t>
            </a:r>
            <a:r>
              <a:rPr lang="en-US" dirty="0">
                <a:latin typeface="Times"/>
                <a:cs typeface="Times"/>
              </a:rPr>
              <a:t>from C</a:t>
            </a:r>
            <a:r>
              <a:rPr lang="en-US" dirty="0" smtClean="0">
                <a:latin typeface="Times"/>
                <a:cs typeface="Times"/>
              </a:rPr>
              <a:t> </a:t>
            </a:r>
            <a:r>
              <a:rPr lang="en-US" dirty="0">
                <a:latin typeface="Times"/>
                <a:cs typeface="Times"/>
              </a:rPr>
              <a:t>to </a:t>
            </a:r>
            <a:r>
              <a:rPr lang="en-US" dirty="0" smtClean="0">
                <a:latin typeface="Times"/>
                <a:cs typeface="Times"/>
              </a:rPr>
              <a:t>T </a:t>
            </a:r>
            <a:r>
              <a:rPr lang="en-US" dirty="0" err="1" smtClean="0">
                <a:latin typeface="Times"/>
                <a:cs typeface="Times"/>
              </a:rPr>
              <a:t>ind.</a:t>
            </a:r>
            <a:r>
              <a:rPr lang="en-US" dirty="0" smtClean="0">
                <a:latin typeface="Times"/>
                <a:cs typeface="Times"/>
              </a:rPr>
              <a:t> </a:t>
            </a:r>
            <a:r>
              <a:rPr lang="en-US" dirty="0">
                <a:latin typeface="Times"/>
                <a:cs typeface="Times"/>
              </a:rPr>
              <a:t>of </a:t>
            </a:r>
            <a:r>
              <a:rPr lang="en-US" dirty="0" smtClean="0">
                <a:latin typeface="Symbol" charset="2"/>
                <a:cs typeface="Symbol" charset="2"/>
              </a:rPr>
              <a:t>e</a:t>
            </a:r>
            <a:r>
              <a:rPr lang="en-US" dirty="0" smtClean="0">
                <a:latin typeface="Times"/>
                <a:cs typeface="Times"/>
              </a:rPr>
              <a:t> correlation (1</a:t>
            </a:r>
            <a:r>
              <a:rPr lang="en-US" baseline="30000" dirty="0" smtClean="0">
                <a:latin typeface="Times"/>
                <a:cs typeface="Times"/>
              </a:rPr>
              <a:t>st</a:t>
            </a:r>
            <a:r>
              <a:rPr lang="en-US" dirty="0" smtClean="0">
                <a:latin typeface="Times"/>
                <a:cs typeface="Times"/>
              </a:rPr>
              <a:t> order)</a:t>
            </a:r>
          </a:p>
          <a:p>
            <a:pPr>
              <a:spcAft>
                <a:spcPts val="4800"/>
              </a:spcAft>
            </a:pPr>
            <a:r>
              <a:rPr lang="en-US" dirty="0" smtClean="0">
                <a:latin typeface="Times"/>
                <a:cs typeface="Times"/>
              </a:rPr>
              <a:t>indirect rebound </a:t>
            </a:r>
            <a:r>
              <a:rPr lang="en-US" dirty="0">
                <a:latin typeface="Times"/>
                <a:cs typeface="Times"/>
              </a:rPr>
              <a:t>from j to </a:t>
            </a:r>
            <a:r>
              <a:rPr lang="en-US" dirty="0" err="1">
                <a:latin typeface="Times"/>
                <a:cs typeface="Times"/>
              </a:rPr>
              <a:t>i</a:t>
            </a:r>
            <a:r>
              <a:rPr lang="en-US" dirty="0">
                <a:latin typeface="Times"/>
                <a:cs typeface="Times"/>
              </a:rPr>
              <a:t> </a:t>
            </a:r>
            <a:r>
              <a:rPr lang="en-US" dirty="0" smtClean="0">
                <a:latin typeface="Times"/>
                <a:cs typeface="Times"/>
              </a:rPr>
              <a:t>from </a:t>
            </a:r>
            <a:r>
              <a:rPr lang="en-US" dirty="0">
                <a:latin typeface="Symbol" charset="2"/>
                <a:cs typeface="Symbol" charset="2"/>
              </a:rPr>
              <a:t>e</a:t>
            </a:r>
            <a:r>
              <a:rPr lang="en-US" dirty="0">
                <a:latin typeface="Times"/>
                <a:cs typeface="Times"/>
              </a:rPr>
              <a:t> </a:t>
            </a:r>
            <a:r>
              <a:rPr lang="en-US" dirty="0" smtClean="0">
                <a:latin typeface="Times"/>
                <a:cs typeface="Times"/>
              </a:rPr>
              <a:t>correlation (2</a:t>
            </a:r>
            <a:r>
              <a:rPr lang="en-US" baseline="30000" dirty="0" smtClean="0">
                <a:latin typeface="Times"/>
                <a:cs typeface="Times"/>
              </a:rPr>
              <a:t>nd</a:t>
            </a:r>
            <a:r>
              <a:rPr lang="en-US" dirty="0" smtClean="0">
                <a:latin typeface="Times"/>
                <a:cs typeface="Times"/>
              </a:rPr>
              <a:t> order)</a:t>
            </a:r>
          </a:p>
          <a:p>
            <a:pPr>
              <a:spcAft>
                <a:spcPts val="4800"/>
              </a:spcAft>
            </a:pPr>
            <a:r>
              <a:rPr lang="en-US" dirty="0" smtClean="0">
                <a:latin typeface="Times"/>
                <a:cs typeface="Times"/>
              </a:rPr>
              <a:t>indirect rebound </a:t>
            </a:r>
            <a:r>
              <a:rPr lang="en-US" dirty="0">
                <a:latin typeface="Times"/>
                <a:cs typeface="Times"/>
              </a:rPr>
              <a:t>from </a:t>
            </a:r>
            <a:r>
              <a:rPr lang="en-US" dirty="0" err="1">
                <a:latin typeface="Times"/>
                <a:cs typeface="Times"/>
              </a:rPr>
              <a:t>i</a:t>
            </a:r>
            <a:r>
              <a:rPr lang="en-US" dirty="0">
                <a:latin typeface="Times"/>
                <a:cs typeface="Times"/>
              </a:rPr>
              <a:t> to j from </a:t>
            </a:r>
            <a:r>
              <a:rPr lang="en-US" dirty="0" smtClean="0">
                <a:latin typeface="Symbol" charset="2"/>
                <a:cs typeface="Symbol" charset="2"/>
              </a:rPr>
              <a:t>e</a:t>
            </a:r>
            <a:r>
              <a:rPr lang="en-US" dirty="0" smtClean="0">
                <a:latin typeface="Times"/>
                <a:cs typeface="Times"/>
              </a:rPr>
              <a:t> correlation (2</a:t>
            </a:r>
            <a:r>
              <a:rPr lang="en-US" baseline="30000" dirty="0" smtClean="0">
                <a:latin typeface="Times"/>
                <a:cs typeface="Times"/>
              </a:rPr>
              <a:t>nd</a:t>
            </a:r>
            <a:r>
              <a:rPr lang="en-US" dirty="0" smtClean="0">
                <a:latin typeface="Times"/>
                <a:cs typeface="Times"/>
              </a:rPr>
              <a:t> order)</a:t>
            </a:r>
            <a:endParaRPr lang="en-US" dirty="0">
              <a:latin typeface="Times"/>
              <a:cs typeface="Times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1506481"/>
              </p:ext>
            </p:extLst>
          </p:nvPr>
        </p:nvGraphicFramePr>
        <p:xfrm>
          <a:off x="149225" y="1545491"/>
          <a:ext cx="2043113" cy="484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18" name="Equation" r:id="rId3" imgW="1181100" imgH="279400" progId="Equation.3">
                  <p:embed/>
                </p:oleObj>
              </mc:Choice>
              <mc:Fallback>
                <p:oleObj name="Equation" r:id="rId3" imgW="1181100" imgH="2794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49225" y="1545491"/>
                        <a:ext cx="2043113" cy="4841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89538772"/>
              </p:ext>
            </p:extLst>
          </p:nvPr>
        </p:nvGraphicFramePr>
        <p:xfrm>
          <a:off x="620713" y="3535363"/>
          <a:ext cx="1906587" cy="619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19" name="Equation" r:id="rId5" imgW="1295400" imgH="419100" progId="Equation.3">
                  <p:embed/>
                </p:oleObj>
              </mc:Choice>
              <mc:Fallback>
                <p:oleObj name="Equation" r:id="rId5" imgW="1295400" imgH="4191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20713" y="3535363"/>
                        <a:ext cx="1906587" cy="6191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9804071"/>
              </p:ext>
            </p:extLst>
          </p:nvPr>
        </p:nvGraphicFramePr>
        <p:xfrm>
          <a:off x="639763" y="4357688"/>
          <a:ext cx="1457325" cy="615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20" name="Equation" r:id="rId7" imgW="990600" imgH="419100" progId="Equation.3">
                  <p:embed/>
                </p:oleObj>
              </mc:Choice>
              <mc:Fallback>
                <p:oleObj name="Equation" r:id="rId7" imgW="990600" imgH="4191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39763" y="4357688"/>
                        <a:ext cx="1457325" cy="6159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98406338"/>
              </p:ext>
            </p:extLst>
          </p:nvPr>
        </p:nvGraphicFramePr>
        <p:xfrm>
          <a:off x="568325" y="5156200"/>
          <a:ext cx="2319338" cy="650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21" name="Equation" r:id="rId9" imgW="1498600" imgH="419100" progId="Equation.3">
                  <p:embed/>
                </p:oleObj>
              </mc:Choice>
              <mc:Fallback>
                <p:oleObj name="Equation" r:id="rId9" imgW="1498600" imgH="4191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568325" y="5156200"/>
                        <a:ext cx="2319338" cy="6508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8868375"/>
              </p:ext>
            </p:extLst>
          </p:nvPr>
        </p:nvGraphicFramePr>
        <p:xfrm>
          <a:off x="617538" y="5991225"/>
          <a:ext cx="2674937" cy="649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22" name="Equation" r:id="rId11" imgW="1727200" imgH="419100" progId="Equation.3">
                  <p:embed/>
                </p:oleObj>
              </mc:Choice>
              <mc:Fallback>
                <p:oleObj name="Equation" r:id="rId11" imgW="1727200" imgH="4191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617538" y="5991225"/>
                        <a:ext cx="2674937" cy="6492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41216197"/>
              </p:ext>
            </p:extLst>
          </p:nvPr>
        </p:nvGraphicFramePr>
        <p:xfrm>
          <a:off x="588963" y="2432864"/>
          <a:ext cx="2570162" cy="836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23" name="Equation" r:id="rId13" imgW="1485900" imgH="482600" progId="Equation.3">
                  <p:embed/>
                </p:oleObj>
              </mc:Choice>
              <mc:Fallback>
                <p:oleObj name="Equation" r:id="rId13" imgW="1485900" imgH="4826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588963" y="2432864"/>
                        <a:ext cx="2570162" cy="8366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569696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5" grpId="0" animBg="1"/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531352" cy="990600"/>
          </a:xfrm>
        </p:spPr>
        <p:txBody>
          <a:bodyPr>
            <a:noAutofit/>
          </a:bodyPr>
          <a:lstStyle/>
          <a:p>
            <a:r>
              <a:rPr lang="en-US" sz="3200" dirty="0" smtClean="0"/>
              <a:t>Application of Two-Service Model</a:t>
            </a:r>
            <a:endParaRPr lang="en-US" sz="3200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612648" y="1600199"/>
            <a:ext cx="8531352" cy="500835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100" i="1" dirty="0"/>
              <a:t>W</a:t>
            </a:r>
            <a:r>
              <a:rPr lang="en-US" sz="2100" i="1" dirty="0" smtClean="0"/>
              <a:t>ould homeowners in more efficient homes drive more?</a:t>
            </a:r>
            <a:endParaRPr lang="en-US" sz="2100" i="1" dirty="0"/>
          </a:p>
          <a:p>
            <a:endParaRPr lang="en-US" sz="1800" dirty="0" smtClean="0"/>
          </a:p>
          <a:p>
            <a:r>
              <a:rPr lang="en-US" sz="1800" dirty="0" smtClean="0"/>
              <a:t>Include electricity (C) and transportation (T) services</a:t>
            </a:r>
          </a:p>
          <a:p>
            <a:endParaRPr lang="en-US" sz="1800" dirty="0" smtClean="0"/>
          </a:p>
          <a:p>
            <a:r>
              <a:rPr lang="en-US" sz="1800" dirty="0" smtClean="0"/>
              <a:t>Used constant elasticity of substitution (CES) production function</a:t>
            </a:r>
          </a:p>
          <a:p>
            <a:endParaRPr lang="en-US" sz="1800" dirty="0" smtClean="0"/>
          </a:p>
          <a:p>
            <a:endParaRPr lang="en-US" sz="1800" dirty="0"/>
          </a:p>
          <a:p>
            <a:endParaRPr lang="en-US" sz="1800" dirty="0" smtClean="0"/>
          </a:p>
          <a:p>
            <a:endParaRPr lang="en-US" sz="1800" dirty="0"/>
          </a:p>
          <a:p>
            <a:endParaRPr lang="en-US" sz="1800" dirty="0" smtClean="0"/>
          </a:p>
          <a:p>
            <a:endParaRPr lang="en-US" sz="1800" dirty="0"/>
          </a:p>
          <a:p>
            <a:endParaRPr lang="en-US" sz="1800" dirty="0" smtClean="0"/>
          </a:p>
          <a:p>
            <a:endParaRPr lang="en-US" sz="1800" dirty="0"/>
          </a:p>
          <a:p>
            <a:r>
              <a:rPr lang="en-US" sz="1800" dirty="0"/>
              <a:t>Can provide draft manuscript for more </a:t>
            </a:r>
            <a:r>
              <a:rPr lang="en-US" sz="1800" dirty="0" smtClean="0"/>
              <a:t>details</a:t>
            </a: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81857434"/>
              </p:ext>
            </p:extLst>
          </p:nvPr>
        </p:nvGraphicFramePr>
        <p:xfrm>
          <a:off x="1295872" y="3735974"/>
          <a:ext cx="5644148" cy="17822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1" name="Equation" r:id="rId3" imgW="3708400" imgH="1168400" progId="Equation.3">
                  <p:embed/>
                </p:oleObj>
              </mc:Choice>
              <mc:Fallback>
                <p:oleObj name="Equation" r:id="rId3" imgW="3708400" imgH="11684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295872" y="3735974"/>
                        <a:ext cx="5644148" cy="178223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066215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531352" cy="990600"/>
          </a:xfrm>
        </p:spPr>
        <p:txBody>
          <a:bodyPr>
            <a:noAutofit/>
          </a:bodyPr>
          <a:lstStyle/>
          <a:p>
            <a:r>
              <a:rPr lang="en-US" sz="3200" dirty="0" smtClean="0"/>
              <a:t>Empirical Assumptions</a:t>
            </a:r>
            <a:endParaRPr lang="en-US" sz="3200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1097352"/>
              </p:ext>
            </p:extLst>
          </p:nvPr>
        </p:nvGraphicFramePr>
        <p:xfrm>
          <a:off x="137413" y="1679615"/>
          <a:ext cx="8855941" cy="4319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54103"/>
                <a:gridCol w="958946"/>
                <a:gridCol w="829358"/>
                <a:gridCol w="894152"/>
                <a:gridCol w="3019382"/>
              </a:tblGrid>
              <a:tr h="577215"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Parameter</a:t>
                      </a:r>
                      <a:endParaRPr lang="en-US" sz="18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Base Case</a:t>
                      </a:r>
                      <a:endParaRPr lang="en-US" sz="18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Min.</a:t>
                      </a:r>
                      <a:endParaRPr lang="en-US" sz="18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Max.</a:t>
                      </a:r>
                      <a:endParaRPr lang="en-US" sz="18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Cambria"/>
                          <a:ea typeface="ＭＳ 明朝"/>
                          <a:cs typeface="Times New Roman"/>
                        </a:rPr>
                        <a:t>Ref</a:t>
                      </a:r>
                      <a:endParaRPr lang="en-US" sz="16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21773"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Income category ($1,000)</a:t>
                      </a:r>
                      <a:endParaRPr lang="en-US" sz="18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$25-30</a:t>
                      </a:r>
                      <a:endParaRPr lang="en-US" sz="1800" dirty="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$40-45</a:t>
                      </a:r>
                      <a:endParaRPr lang="en-US" sz="1800" b="1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A6A6A6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$70-$75</a:t>
                      </a:r>
                      <a:endParaRPr lang="en-US" sz="1800" dirty="0">
                        <a:solidFill>
                          <a:srgbClr val="A6A6A6"/>
                        </a:solidFill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rgbClr val="A6A6A6"/>
                          </a:solidFill>
                          <a:effectLst/>
                          <a:latin typeface="Cambria"/>
                          <a:ea typeface="ＭＳ 明朝"/>
                          <a:cs typeface="Times New Roman"/>
                        </a:rPr>
                        <a:t>BLS 2011</a:t>
                      </a:r>
                      <a:endParaRPr lang="en-US" sz="1600" dirty="0">
                        <a:solidFill>
                          <a:srgbClr val="A6A6A6"/>
                        </a:solidFill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21773">
                <a:tc>
                  <a:txBody>
                    <a:bodyPr/>
                    <a:lstStyle/>
                    <a:p>
                      <a:pPr marL="0" marR="0" algn="r"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Short-run elasticity of </a:t>
                      </a:r>
                      <a:r>
                        <a:rPr lang="en-US" sz="18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sub., </a:t>
                      </a:r>
                      <a:r>
                        <a:rPr lang="en-US" sz="1800" dirty="0" err="1">
                          <a:solidFill>
                            <a:srgbClr val="000000"/>
                          </a:solidFill>
                          <a:effectLst/>
                          <a:latin typeface="Symbol"/>
                          <a:ea typeface="Times New Roman"/>
                          <a:cs typeface="Times New Roman"/>
                        </a:rPr>
                        <a:t>s</a:t>
                      </a:r>
                      <a:r>
                        <a:rPr lang="en-US" sz="1800" baseline="-25000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SR</a:t>
                      </a:r>
                      <a:endParaRPr lang="en-US" sz="18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0.15</a:t>
                      </a:r>
                      <a:endParaRPr lang="en-US" sz="18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0.1</a:t>
                      </a:r>
                      <a:endParaRPr lang="en-US" sz="18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0.2</a:t>
                      </a:r>
                      <a:endParaRPr lang="en-US" sz="18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 row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Cambria"/>
                          <a:ea typeface="ＭＳ 明朝"/>
                          <a:cs typeface="Times New Roman"/>
                        </a:rPr>
                        <a:t>BLS 2011, Dahl 1993,</a:t>
                      </a:r>
                      <a:endParaRPr lang="en-US" sz="16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err="1" smtClean="0">
                          <a:effectLst/>
                          <a:latin typeface="Cambria"/>
                          <a:ea typeface="ＭＳ 明朝"/>
                          <a:cs typeface="Times New Roman"/>
                        </a:rPr>
                        <a:t>Brons</a:t>
                      </a:r>
                      <a:r>
                        <a:rPr lang="en-US" sz="1600" dirty="0" smtClean="0">
                          <a:effectLst/>
                          <a:latin typeface="Cambria"/>
                          <a:ea typeface="ＭＳ 明朝"/>
                          <a:cs typeface="Times New Roman"/>
                        </a:rPr>
                        <a:t> 2008,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effectLst/>
                          <a:latin typeface="Cambria"/>
                          <a:ea typeface="ＭＳ 明朝"/>
                          <a:cs typeface="Times New Roman"/>
                        </a:rPr>
                        <a:t>Graham 2002</a:t>
                      </a:r>
                    </a:p>
                  </a:txBody>
                  <a:tcPr marL="68580" marR="68580" marT="0" marB="0" anchor="b"/>
                </a:tc>
              </a:tr>
              <a:tr h="421773">
                <a:tc>
                  <a:txBody>
                    <a:bodyPr/>
                    <a:lstStyle/>
                    <a:p>
                      <a:pPr marL="0" marR="0" algn="r"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Long-run elasticity of </a:t>
                      </a:r>
                      <a:r>
                        <a:rPr lang="en-US" sz="18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sub., </a:t>
                      </a:r>
                      <a:r>
                        <a:rPr lang="en-US" sz="1800" dirty="0" err="1">
                          <a:solidFill>
                            <a:srgbClr val="000000"/>
                          </a:solidFill>
                          <a:effectLst/>
                          <a:latin typeface="Symbol"/>
                          <a:ea typeface="Times New Roman"/>
                          <a:cs typeface="Times New Roman"/>
                        </a:rPr>
                        <a:t>s</a:t>
                      </a:r>
                      <a:r>
                        <a:rPr lang="en-US" sz="1800" baseline="-25000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LR</a:t>
                      </a:r>
                      <a:endParaRPr lang="en-US" sz="18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0.8</a:t>
                      </a:r>
                      <a:endParaRPr lang="en-US" sz="18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0.7</a:t>
                      </a:r>
                      <a:endParaRPr lang="en-US" sz="18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0.9</a:t>
                      </a:r>
                      <a:endParaRPr lang="en-US" sz="18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dirty="0" smtClean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21773"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Electricity Nominal Shares, </a:t>
                      </a: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Symbol"/>
                          <a:ea typeface="Times New Roman"/>
                          <a:cs typeface="Times New Roman"/>
                        </a:rPr>
                        <a:t>a</a:t>
                      </a:r>
                      <a:r>
                        <a:rPr lang="en-US" sz="1800" baseline="-250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C</a:t>
                      </a:r>
                      <a:endParaRPr lang="en-US" sz="18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1.3%</a:t>
                      </a:r>
                      <a:endParaRPr lang="en-US" sz="18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0.4%</a:t>
                      </a:r>
                      <a:endParaRPr lang="en-US" sz="18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2.2%</a:t>
                      </a:r>
                      <a:endParaRPr lang="en-US" sz="18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Cambria"/>
                          <a:ea typeface="ＭＳ 明朝"/>
                          <a:cs typeface="Times New Roman"/>
                        </a:rPr>
                        <a:t>BLS 2011</a:t>
                      </a:r>
                      <a:endParaRPr lang="en-US" sz="16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21773"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Gasoline Nominal Shares,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Symbo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0000"/>
                          </a:solidFill>
                          <a:effectLst/>
                          <a:latin typeface="Symbol"/>
                          <a:ea typeface="Times New Roman"/>
                          <a:cs typeface="Times New Roman"/>
                        </a:rPr>
                        <a:t>a</a:t>
                      </a:r>
                      <a:r>
                        <a:rPr lang="en-US" sz="1800" baseline="-25000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en-US" sz="18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2.9%</a:t>
                      </a:r>
                      <a:endParaRPr lang="en-US" sz="18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0.8%</a:t>
                      </a:r>
                      <a:endParaRPr lang="en-US" sz="18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5.1%</a:t>
                      </a:r>
                      <a:endParaRPr lang="en-US" sz="18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Cambria"/>
                          <a:ea typeface="ＭＳ 明朝"/>
                          <a:cs typeface="Times New Roman"/>
                        </a:rPr>
                        <a:t>BLS 2011</a:t>
                      </a:r>
                      <a:endParaRPr lang="en-US" sz="16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21773"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Electricity Real Shares</a:t>
                      </a:r>
                      <a:endParaRPr lang="en-US" sz="18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27%</a:t>
                      </a:r>
                      <a:endParaRPr lang="en-US" sz="18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26%</a:t>
                      </a:r>
                      <a:endParaRPr lang="en-US" sz="18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31%</a:t>
                      </a:r>
                      <a:endParaRPr lang="en-US" sz="18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Cambria"/>
                          <a:ea typeface="ＭＳ 明朝"/>
                          <a:cs typeface="Times New Roman"/>
                        </a:rPr>
                        <a:t>BLS 2011</a:t>
                      </a:r>
                      <a:endParaRPr lang="en-US" sz="16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21773">
                <a:tc>
                  <a:txBody>
                    <a:bodyPr/>
                    <a:lstStyle/>
                    <a:p>
                      <a:pPr marL="0" marR="0" algn="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Gasoline Real </a:t>
                      </a:r>
                      <a:r>
                        <a:rPr lang="en-US" sz="18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Shares</a:t>
                      </a:r>
                      <a:endParaRPr lang="en-US" sz="18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73%</a:t>
                      </a:r>
                      <a:endParaRPr lang="en-US" sz="18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74%</a:t>
                      </a:r>
                      <a:endParaRPr lang="en-US" sz="18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69%</a:t>
                      </a:r>
                      <a:endParaRPr lang="en-US" sz="18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Cambria"/>
                          <a:ea typeface="ＭＳ 明朝"/>
                          <a:cs typeface="Times New Roman"/>
                        </a:rPr>
                        <a:t>BLS 2011</a:t>
                      </a:r>
                      <a:endParaRPr lang="en-US" sz="16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21773"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Efficiency correlation, </a:t>
                      </a:r>
                      <a:r>
                        <a:rPr lang="en-US" sz="1800" dirty="0" err="1" smtClean="0">
                          <a:solidFill>
                            <a:srgbClr val="000000"/>
                          </a:solidFill>
                          <a:effectLst/>
                          <a:latin typeface="Symbol"/>
                          <a:ea typeface="Times New Roman"/>
                          <a:cs typeface="Times New Roman"/>
                        </a:rPr>
                        <a:t>h</a:t>
                      </a:r>
                      <a:r>
                        <a:rPr lang="en-US" sz="1400" dirty="0" err="1" smtClean="0">
                          <a:solidFill>
                            <a:srgbClr val="000000"/>
                          </a:solidFill>
                          <a:effectLst/>
                          <a:latin typeface="Symbol"/>
                          <a:ea typeface="Times New Roman"/>
                          <a:cs typeface="Times New Roman"/>
                        </a:rPr>
                        <a:t>e</a:t>
                      </a:r>
                      <a:r>
                        <a:rPr lang="en-US" sz="1800" baseline="-25000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</a:t>
                      </a:r>
                      <a:r>
                        <a:rPr lang="en-US" sz="1800" dirty="0" smtClean="0">
                          <a:solidFill>
                            <a:srgbClr val="000000"/>
                          </a:solidFill>
                          <a:effectLst/>
                          <a:latin typeface="Symbol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en-US" sz="1800" dirty="0" err="1" smtClean="0">
                          <a:solidFill>
                            <a:srgbClr val="000000"/>
                          </a:solidFill>
                          <a:effectLst/>
                          <a:latin typeface="Symbol"/>
                          <a:ea typeface="Times New Roman"/>
                          <a:cs typeface="Times New Roman"/>
                        </a:rPr>
                        <a:t>e</a:t>
                      </a:r>
                      <a:r>
                        <a:rPr lang="en-US" sz="1800" baseline="-25000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C</a:t>
                      </a:r>
                      <a:r>
                        <a:rPr lang="en-US" sz="1800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)</a:t>
                      </a:r>
                      <a:endParaRPr lang="en-US" sz="18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2.1</a:t>
                      </a:r>
                      <a:endParaRPr lang="en-US" sz="18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0.5</a:t>
                      </a:r>
                      <a:endParaRPr lang="en-US" sz="18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en-US" sz="18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 row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Cambria"/>
                          <a:ea typeface="ＭＳ 明朝"/>
                          <a:cs typeface="Times New Roman"/>
                        </a:rPr>
                        <a:t>Replacements assuming different </a:t>
                      </a:r>
                      <a:r>
                        <a:rPr lang="en-US" sz="1600" baseline="0" dirty="0" smtClean="0">
                          <a:effectLst/>
                          <a:latin typeface="Cambria"/>
                          <a:ea typeface="ＭＳ 明朝"/>
                          <a:cs typeface="Times New Roman"/>
                        </a:rPr>
                        <a:t>code- and above-code performance</a:t>
                      </a:r>
                      <a:endParaRPr lang="en-US" sz="16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68521"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err="1" smtClean="0">
                          <a:solidFill>
                            <a:srgbClr val="000000"/>
                          </a:solidFill>
                          <a:effectLst/>
                          <a:latin typeface="Symbol"/>
                          <a:ea typeface="Times New Roman"/>
                          <a:cs typeface="Times New Roman"/>
                        </a:rPr>
                        <a:t>h</a:t>
                      </a:r>
                      <a:r>
                        <a:rPr lang="en-US" sz="1400" dirty="0" err="1" smtClean="0">
                          <a:solidFill>
                            <a:srgbClr val="000000"/>
                          </a:solidFill>
                          <a:effectLst/>
                          <a:latin typeface="Symbol"/>
                          <a:ea typeface="Times New Roman"/>
                          <a:cs typeface="Times New Roman"/>
                        </a:rPr>
                        <a:t>e</a:t>
                      </a:r>
                      <a:r>
                        <a:rPr lang="en-US" sz="1800" baseline="-25000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C</a:t>
                      </a:r>
                      <a:r>
                        <a:rPr lang="en-US" sz="1800" dirty="0" smtClean="0">
                          <a:solidFill>
                            <a:srgbClr val="000000"/>
                          </a:solidFill>
                          <a:effectLst/>
                          <a:latin typeface="Symbol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en-US" sz="1800" dirty="0" err="1" smtClean="0">
                          <a:solidFill>
                            <a:srgbClr val="000000"/>
                          </a:solidFill>
                          <a:effectLst/>
                          <a:latin typeface="Symbol"/>
                          <a:ea typeface="Times New Roman"/>
                          <a:cs typeface="Times New Roman"/>
                        </a:rPr>
                        <a:t>e</a:t>
                      </a:r>
                      <a:r>
                        <a:rPr lang="en-US" sz="1800" baseline="-25000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</a:t>
                      </a:r>
                      <a:r>
                        <a:rPr lang="en-US" sz="1800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)</a:t>
                      </a:r>
                      <a:endParaRPr lang="en-US" sz="18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0.48</a:t>
                      </a:r>
                      <a:endParaRPr lang="en-US" sz="18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2.00</a:t>
                      </a:r>
                      <a:endParaRPr lang="en-US" sz="18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0.17</a:t>
                      </a:r>
                      <a:endParaRPr lang="en-US" sz="18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186345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t="16106"/>
          <a:stretch/>
        </p:blipFill>
        <p:spPr>
          <a:xfrm>
            <a:off x="778708" y="2862656"/>
            <a:ext cx="8597558" cy="3741556"/>
          </a:xfrm>
          <a:prstGeom prst="rect">
            <a:avLst/>
          </a:prstGeom>
        </p:spPr>
      </p:pic>
      <p:sp>
        <p:nvSpPr>
          <p:cNvPr id="51" name="Rectangle 50"/>
          <p:cNvSpPr/>
          <p:nvPr/>
        </p:nvSpPr>
        <p:spPr>
          <a:xfrm>
            <a:off x="1453199" y="2898215"/>
            <a:ext cx="7906497" cy="3410690"/>
          </a:xfrm>
          <a:prstGeom prst="rect">
            <a:avLst/>
          </a:prstGeom>
          <a:solidFill>
            <a:schemeClr val="bg1"/>
          </a:solidFill>
          <a:ln w="3683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687671" y="2894378"/>
            <a:ext cx="438150" cy="796314"/>
          </a:xfrm>
          <a:prstGeom prst="rect">
            <a:avLst/>
          </a:prstGeom>
          <a:solidFill>
            <a:schemeClr val="bg1"/>
          </a:solidFill>
          <a:ln w="3683"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-209381" y="3833375"/>
            <a:ext cx="12380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latin typeface="Times New Roman"/>
                <a:cs typeface="Times New Roman"/>
              </a:rPr>
              <a:t>Energy </a:t>
            </a:r>
          </a:p>
          <a:p>
            <a:pPr algn="ctr"/>
            <a:r>
              <a:rPr lang="en-US" sz="1400" dirty="0" smtClean="0">
                <a:latin typeface="Times New Roman"/>
                <a:cs typeface="Times New Roman"/>
              </a:rPr>
              <a:t>Elasticity,</a:t>
            </a:r>
            <a:endParaRPr lang="en-US" sz="1400" dirty="0">
              <a:latin typeface="Times New Roman"/>
              <a:cs typeface="Times New Roman"/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10070428"/>
              </p:ext>
            </p:extLst>
          </p:nvPr>
        </p:nvGraphicFramePr>
        <p:xfrm>
          <a:off x="165202" y="4356595"/>
          <a:ext cx="493486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4" name="Equation" r:id="rId4" imgW="431800" imgH="444500" progId="Equation.3">
                  <p:embed/>
                </p:oleObj>
              </mc:Choice>
              <mc:Fallback>
                <p:oleObj name="Equation" r:id="rId4" imgW="431800" imgH="4445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5202" y="4356595"/>
                        <a:ext cx="493486" cy="508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000686" y="3642735"/>
            <a:ext cx="50801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dirty="0" smtClean="0">
                <a:latin typeface="Times New Roman"/>
                <a:cs typeface="Times New Roman"/>
              </a:rPr>
              <a:t>(-1)</a:t>
            </a:r>
            <a:endParaRPr lang="en-US" sz="1100" dirty="0">
              <a:latin typeface="Times New Roman"/>
              <a:cs typeface="Times New Roman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887819" y="2017334"/>
            <a:ext cx="1176867" cy="850971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b" anchorCtr="1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Direct </a:t>
            </a:r>
          </a:p>
          <a:p>
            <a:pPr algn="ctr"/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Rebound</a:t>
            </a:r>
          </a:p>
          <a:p>
            <a:pPr algn="ctr"/>
            <a:endParaRPr lang="en-US" sz="600" baseline="0" dirty="0" smtClean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algn="ctr"/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[</a:t>
            </a:r>
            <a:r>
              <a:rPr lang="en-US" sz="1200" baseline="0" dirty="0" err="1" smtClean="0">
                <a:solidFill>
                  <a:schemeClr val="tx1"/>
                </a:solidFill>
                <a:latin typeface="Symbol" charset="2"/>
                <a:cs typeface="Symbol" charset="2"/>
              </a:rPr>
              <a:t>h</a:t>
            </a:r>
            <a:r>
              <a:rPr lang="en-US" sz="800" u="none" baseline="0" dirty="0" err="1" smtClean="0">
                <a:solidFill>
                  <a:schemeClr val="tx1"/>
                </a:solidFill>
                <a:latin typeface="Symbol" charset="2"/>
                <a:cs typeface="Symbol" charset="2"/>
              </a:rPr>
              <a:t>e</a:t>
            </a:r>
            <a:r>
              <a:rPr lang="en-US" sz="1200" baseline="-25000" dirty="0" err="1" smtClean="0">
                <a:solidFill>
                  <a:schemeClr val="tx1"/>
                </a:solidFill>
                <a:latin typeface="Times New Roman"/>
                <a:cs typeface="Times New Roman"/>
              </a:rPr>
              <a:t>i</a:t>
            </a:r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(</a:t>
            </a:r>
            <a:r>
              <a:rPr lang="en-US" sz="1200" baseline="0" dirty="0" err="1" smtClean="0">
                <a:solidFill>
                  <a:schemeClr val="tx1"/>
                </a:solidFill>
                <a:latin typeface="Times New Roman"/>
                <a:cs typeface="Times New Roman"/>
              </a:rPr>
              <a:t>E</a:t>
            </a:r>
            <a:r>
              <a:rPr lang="en-US" sz="1200" baseline="-25000" dirty="0" err="1" smtClean="0">
                <a:solidFill>
                  <a:schemeClr val="tx1"/>
                </a:solidFill>
                <a:latin typeface="Times New Roman"/>
                <a:cs typeface="Times New Roman"/>
              </a:rPr>
              <a:t>i</a:t>
            </a:r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)+1] </a:t>
            </a:r>
            <a:r>
              <a:rPr lang="en-US" sz="1200" baseline="0" dirty="0" err="1" smtClean="0">
                <a:solidFill>
                  <a:schemeClr val="tx1"/>
                </a:solidFill>
                <a:latin typeface="Times New Roman"/>
                <a:cs typeface="Times New Roman"/>
              </a:rPr>
              <a:t>E</a:t>
            </a:r>
            <a:r>
              <a:rPr lang="en-US" sz="1200" baseline="-25000" dirty="0" err="1" smtClean="0">
                <a:solidFill>
                  <a:schemeClr val="tx1"/>
                </a:solidFill>
                <a:latin typeface="Times New Roman"/>
                <a:cs typeface="Times New Roman"/>
              </a:rPr>
              <a:t>i</a:t>
            </a:r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/E</a:t>
            </a:r>
            <a:endParaRPr lang="en-US" sz="1200" dirty="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177546" y="2102672"/>
            <a:ext cx="1489064" cy="787473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b" anchorCtr="1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1200" baseline="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algn="ctr"/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Technically </a:t>
            </a:r>
          </a:p>
          <a:p>
            <a:pPr algn="ctr"/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feasible </a:t>
            </a:r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elasticity</a:t>
            </a:r>
          </a:p>
          <a:p>
            <a:pPr algn="ctr"/>
            <a:endParaRPr lang="en-US" sz="600" baseline="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algn="ctr"/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-1(</a:t>
            </a:r>
            <a:r>
              <a:rPr lang="en-US" sz="1200" baseline="0" dirty="0" err="1">
                <a:solidFill>
                  <a:schemeClr val="tx1"/>
                </a:solidFill>
                <a:latin typeface="Times New Roman"/>
                <a:cs typeface="Times New Roman"/>
              </a:rPr>
              <a:t>E</a:t>
            </a:r>
            <a:r>
              <a:rPr lang="en-US" sz="1200" baseline="-25000" dirty="0" err="1">
                <a:solidFill>
                  <a:schemeClr val="tx1"/>
                </a:solidFill>
                <a:latin typeface="Times New Roman"/>
                <a:cs typeface="Times New Roman"/>
              </a:rPr>
              <a:t>i</a:t>
            </a:r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/E + </a:t>
            </a:r>
            <a:r>
              <a:rPr lang="en-US" sz="1200" baseline="0" dirty="0" err="1">
                <a:solidFill>
                  <a:schemeClr val="dk1"/>
                </a:solidFill>
                <a:effectLst/>
                <a:latin typeface="Symbol" charset="2"/>
                <a:cs typeface="Symbol" charset="2"/>
              </a:rPr>
              <a:t>h</a:t>
            </a:r>
            <a:r>
              <a:rPr lang="en-US" sz="800" baseline="0" dirty="0" err="1">
                <a:solidFill>
                  <a:schemeClr val="dk1"/>
                </a:solidFill>
                <a:effectLst/>
                <a:latin typeface="Symbol" charset="2"/>
                <a:cs typeface="Symbol" charset="2"/>
              </a:rPr>
              <a:t>e</a:t>
            </a:r>
            <a:r>
              <a:rPr lang="en-US" sz="1200" baseline="-25000" dirty="0" err="1">
                <a:solidFill>
                  <a:schemeClr val="dk1"/>
                </a:solidFill>
                <a:effectLst/>
                <a:latin typeface="Times"/>
                <a:cs typeface="Times"/>
              </a:rPr>
              <a:t>i</a:t>
            </a:r>
            <a:r>
              <a:rPr lang="en-US" sz="1200" baseline="0" dirty="0">
                <a:solidFill>
                  <a:schemeClr val="dk1"/>
                </a:solidFill>
                <a:effectLst/>
                <a:latin typeface="Times New Roman"/>
                <a:cs typeface="Times New Roman"/>
              </a:rPr>
              <a:t>(</a:t>
            </a:r>
            <a:r>
              <a:rPr lang="en-US" sz="1200" baseline="0" dirty="0" err="1">
                <a:solidFill>
                  <a:schemeClr val="dk1"/>
                </a:solidFill>
                <a:effectLst/>
                <a:latin typeface="Symbol" charset="2"/>
                <a:cs typeface="Symbol" charset="2"/>
              </a:rPr>
              <a:t>e</a:t>
            </a:r>
            <a:r>
              <a:rPr lang="en-US" sz="1200" baseline="-25000" dirty="0" err="1">
                <a:solidFill>
                  <a:schemeClr val="dk1"/>
                </a:solidFill>
                <a:effectLst/>
                <a:latin typeface="Times New Roman"/>
                <a:cs typeface="Times New Roman"/>
              </a:rPr>
              <a:t>j</a:t>
            </a:r>
            <a:r>
              <a:rPr lang="en-US" sz="1200" baseline="0" dirty="0">
                <a:solidFill>
                  <a:schemeClr val="dk1"/>
                </a:solidFill>
                <a:effectLst/>
                <a:latin typeface="Times New Roman"/>
                <a:cs typeface="Times New Roman"/>
              </a:rPr>
              <a:t>)</a:t>
            </a:r>
            <a:r>
              <a:rPr lang="en-US" sz="1200" baseline="0" dirty="0" err="1">
                <a:solidFill>
                  <a:schemeClr val="dk1"/>
                </a:solidFill>
                <a:effectLst/>
                <a:latin typeface="Times New Roman"/>
                <a:cs typeface="Times New Roman"/>
              </a:rPr>
              <a:t>E</a:t>
            </a:r>
            <a:r>
              <a:rPr lang="en-US" sz="1200" baseline="-25000" dirty="0" err="1">
                <a:solidFill>
                  <a:schemeClr val="dk1"/>
                </a:solidFill>
                <a:effectLst/>
                <a:latin typeface="Times New Roman"/>
                <a:cs typeface="Times New Roman"/>
              </a:rPr>
              <a:t>j</a:t>
            </a:r>
            <a:r>
              <a:rPr lang="en-US" sz="1200" baseline="0" dirty="0">
                <a:solidFill>
                  <a:schemeClr val="dk1"/>
                </a:solidFill>
                <a:effectLst/>
                <a:latin typeface="Times New Roman"/>
                <a:cs typeface="Times New Roman"/>
              </a:rPr>
              <a:t>/E)</a:t>
            </a:r>
            <a:r>
              <a:rPr lang="en-US" sz="1200" dirty="0">
                <a:latin typeface="Times New Roman"/>
                <a:cs typeface="Times New Roman"/>
              </a:rPr>
              <a:t> </a:t>
            </a:r>
            <a:endParaRPr lang="en-US" sz="1200" dirty="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626313" y="1856602"/>
            <a:ext cx="1390063" cy="1042060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b" anchorCtr="1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</a:p>
          <a:p>
            <a:pPr algn="ctr"/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Cross-sector, </a:t>
            </a:r>
          </a:p>
          <a:p>
            <a:pPr algn="ctr"/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From trans </a:t>
            </a:r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to </a:t>
            </a:r>
            <a:r>
              <a:rPr lang="en-US" sz="1200" baseline="0" dirty="0" err="1" smtClean="0">
                <a:solidFill>
                  <a:schemeClr val="tx1"/>
                </a:solidFill>
                <a:latin typeface="Times New Roman"/>
                <a:cs typeface="Times New Roman"/>
              </a:rPr>
              <a:t>resid</a:t>
            </a:r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</a:p>
          <a:p>
            <a:pPr algn="ctr"/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with c.c.</a:t>
            </a:r>
          </a:p>
          <a:p>
            <a:pPr algn="ctr"/>
            <a:endParaRPr lang="en-US" sz="600" baseline="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algn="ctr"/>
            <a:r>
              <a:rPr lang="en-US" sz="1200" baseline="0" dirty="0" err="1">
                <a:solidFill>
                  <a:schemeClr val="tx1"/>
                </a:solidFill>
                <a:latin typeface="Symbol" charset="2"/>
                <a:cs typeface="Symbol" charset="2"/>
              </a:rPr>
              <a:t>h</a:t>
            </a:r>
            <a:r>
              <a:rPr lang="en-US" sz="800" u="none" baseline="0" dirty="0" err="1">
                <a:solidFill>
                  <a:schemeClr val="tx1"/>
                </a:solidFill>
                <a:latin typeface="Symbol" charset="2"/>
                <a:cs typeface="Symbol" charset="2"/>
              </a:rPr>
              <a:t>e</a:t>
            </a:r>
            <a:r>
              <a:rPr lang="en-US" sz="1200" baseline="-25000" dirty="0" err="1">
                <a:solidFill>
                  <a:schemeClr val="tx1"/>
                </a:solidFill>
                <a:latin typeface="Times New Roman"/>
                <a:cs typeface="Times New Roman"/>
              </a:rPr>
              <a:t>i</a:t>
            </a:r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(</a:t>
            </a:r>
            <a:r>
              <a:rPr lang="en-US" sz="1200" baseline="0" dirty="0" err="1">
                <a:solidFill>
                  <a:schemeClr val="tx1"/>
                </a:solidFill>
                <a:latin typeface="Symbol" charset="2"/>
                <a:cs typeface="Symbol" charset="2"/>
              </a:rPr>
              <a:t>e</a:t>
            </a:r>
            <a:r>
              <a:rPr lang="en-US" sz="1200" baseline="-25000" dirty="0" err="1">
                <a:solidFill>
                  <a:schemeClr val="tx1"/>
                </a:solidFill>
                <a:latin typeface="Times New Roman"/>
                <a:cs typeface="Times New Roman"/>
              </a:rPr>
              <a:t>j</a:t>
            </a:r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) </a:t>
            </a:r>
            <a:r>
              <a:rPr lang="en-US" sz="1200" baseline="0" dirty="0" err="1">
                <a:solidFill>
                  <a:schemeClr val="dk1"/>
                </a:solidFill>
                <a:effectLst/>
                <a:latin typeface="Symbol" charset="2"/>
                <a:cs typeface="Symbol" charset="2"/>
              </a:rPr>
              <a:t>h</a:t>
            </a:r>
            <a:r>
              <a:rPr lang="en-US" sz="800" baseline="0" dirty="0" err="1">
                <a:solidFill>
                  <a:schemeClr val="dk1"/>
                </a:solidFill>
                <a:effectLst/>
                <a:latin typeface="Symbol" charset="2"/>
                <a:cs typeface="Symbol" charset="2"/>
              </a:rPr>
              <a:t>e</a:t>
            </a:r>
            <a:r>
              <a:rPr lang="en-US" sz="1200" baseline="-25000" dirty="0" err="1">
                <a:solidFill>
                  <a:schemeClr val="dk1"/>
                </a:solidFill>
                <a:effectLst/>
                <a:latin typeface="Times New Roman"/>
                <a:cs typeface="Times New Roman"/>
              </a:rPr>
              <a:t>j</a:t>
            </a:r>
            <a:r>
              <a:rPr lang="en-US" sz="1200" dirty="0">
                <a:latin typeface="Times New Roman"/>
                <a:cs typeface="Times New Roman"/>
              </a:rPr>
              <a:t> (</a:t>
            </a:r>
            <a:r>
              <a:rPr lang="en-US" sz="1200" baseline="0" dirty="0" err="1">
                <a:solidFill>
                  <a:schemeClr val="dk1"/>
                </a:solidFill>
                <a:effectLst/>
                <a:latin typeface="Times New Roman"/>
                <a:cs typeface="Times New Roman"/>
              </a:rPr>
              <a:t>E</a:t>
            </a:r>
            <a:r>
              <a:rPr lang="en-US" sz="1200" baseline="-25000" dirty="0" err="1">
                <a:solidFill>
                  <a:schemeClr val="dk1"/>
                </a:solidFill>
                <a:effectLst/>
                <a:latin typeface="Times New Roman"/>
                <a:cs typeface="Times New Roman"/>
              </a:rPr>
              <a:t>i</a:t>
            </a:r>
            <a:r>
              <a:rPr lang="en-US" sz="1200" dirty="0">
                <a:latin typeface="Times New Roman"/>
                <a:cs typeface="Times New Roman"/>
              </a:rPr>
              <a:t> </a:t>
            </a:r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)</a:t>
            </a:r>
            <a:r>
              <a:rPr lang="en-US" sz="1200" baseline="0" dirty="0" err="1">
                <a:solidFill>
                  <a:schemeClr val="tx1"/>
                </a:solidFill>
                <a:latin typeface="Times New Roman"/>
                <a:cs typeface="Times New Roman"/>
              </a:rPr>
              <a:t>E</a:t>
            </a:r>
            <a:r>
              <a:rPr lang="en-US" sz="1200" baseline="-25000" dirty="0" err="1">
                <a:solidFill>
                  <a:schemeClr val="tx1"/>
                </a:solidFill>
                <a:latin typeface="Times New Roman"/>
                <a:cs typeface="Times New Roman"/>
              </a:rPr>
              <a:t>i</a:t>
            </a:r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/E</a:t>
            </a:r>
            <a:endParaRPr lang="en-US" sz="1200" dirty="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195692" y="2039599"/>
            <a:ext cx="1409699" cy="850971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b" anchorCtr="1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Cross-</a:t>
            </a:r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sector (indirect), </a:t>
            </a:r>
            <a:endParaRPr lang="en-US" sz="1200" baseline="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algn="ctr"/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independent </a:t>
            </a:r>
          </a:p>
          <a:p>
            <a:pPr algn="ctr"/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of </a:t>
            </a:r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c.c</a:t>
            </a:r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.</a:t>
            </a:r>
          </a:p>
          <a:p>
            <a:pPr algn="ctr"/>
            <a:endParaRPr lang="en-US" sz="600" baseline="0" dirty="0">
              <a:solidFill>
                <a:schemeClr val="tx1"/>
              </a:solidFill>
              <a:latin typeface="Symbol" charset="2"/>
              <a:cs typeface="Symbol" charset="2"/>
            </a:endParaRPr>
          </a:p>
          <a:p>
            <a:pPr algn="ctr"/>
            <a:r>
              <a:rPr lang="en-US" sz="1200" baseline="0" dirty="0" err="1">
                <a:solidFill>
                  <a:schemeClr val="tx1"/>
                </a:solidFill>
                <a:latin typeface="Symbol" charset="2"/>
                <a:cs typeface="Symbol" charset="2"/>
              </a:rPr>
              <a:t>h</a:t>
            </a:r>
            <a:r>
              <a:rPr lang="en-US" sz="800" u="none" baseline="0" dirty="0" err="1">
                <a:solidFill>
                  <a:schemeClr val="tx1"/>
                </a:solidFill>
                <a:latin typeface="Symbol" charset="2"/>
                <a:cs typeface="Symbol" charset="2"/>
              </a:rPr>
              <a:t>e</a:t>
            </a:r>
            <a:r>
              <a:rPr lang="en-US" sz="1200" u="none" baseline="-25000" dirty="0" err="1">
                <a:solidFill>
                  <a:schemeClr val="tx1"/>
                </a:solidFill>
                <a:latin typeface="Times New Roman"/>
                <a:cs typeface="Times New Roman"/>
              </a:rPr>
              <a:t>i</a:t>
            </a:r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(</a:t>
            </a:r>
            <a:r>
              <a:rPr lang="en-US" sz="1200" baseline="0" dirty="0" err="1">
                <a:solidFill>
                  <a:schemeClr val="tx1"/>
                </a:solidFill>
                <a:latin typeface="Times New Roman"/>
                <a:cs typeface="Times New Roman"/>
              </a:rPr>
              <a:t>E</a:t>
            </a:r>
            <a:r>
              <a:rPr lang="en-US" sz="1200" baseline="-25000" dirty="0" err="1">
                <a:solidFill>
                  <a:schemeClr val="tx1"/>
                </a:solidFill>
                <a:latin typeface="Times New Roman"/>
                <a:cs typeface="Times New Roman"/>
              </a:rPr>
              <a:t>j</a:t>
            </a:r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) </a:t>
            </a:r>
            <a:r>
              <a:rPr lang="en-US" sz="1200" baseline="0" dirty="0" err="1">
                <a:solidFill>
                  <a:schemeClr val="tx1"/>
                </a:solidFill>
                <a:latin typeface="Times New Roman"/>
                <a:cs typeface="Times New Roman"/>
              </a:rPr>
              <a:t>E</a:t>
            </a:r>
            <a:r>
              <a:rPr lang="en-US" sz="1200" baseline="-25000" dirty="0" err="1">
                <a:solidFill>
                  <a:schemeClr val="tx1"/>
                </a:solidFill>
                <a:latin typeface="Times New Roman"/>
                <a:cs typeface="Times New Roman"/>
              </a:rPr>
              <a:t>j</a:t>
            </a:r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/E</a:t>
            </a:r>
            <a:endParaRPr lang="en-US" sz="1200" dirty="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707377" y="2035005"/>
            <a:ext cx="1960618" cy="863657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b" anchorCtr="1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Cross-sector, </a:t>
            </a:r>
          </a:p>
          <a:p>
            <a:pPr algn="ctr"/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From </a:t>
            </a:r>
            <a:r>
              <a:rPr lang="en-US" sz="1200" baseline="0" dirty="0" err="1" smtClean="0">
                <a:solidFill>
                  <a:schemeClr val="tx1"/>
                </a:solidFill>
                <a:latin typeface="Times New Roman"/>
                <a:cs typeface="Times New Roman"/>
              </a:rPr>
              <a:t>resid</a:t>
            </a:r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to </a:t>
            </a:r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trans </a:t>
            </a:r>
            <a:endParaRPr lang="en-US" sz="1200" baseline="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algn="ctr"/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with c.c</a:t>
            </a:r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.</a:t>
            </a:r>
          </a:p>
          <a:p>
            <a:pPr algn="ctr"/>
            <a:endParaRPr lang="en-US" sz="600" baseline="0" dirty="0">
              <a:solidFill>
                <a:schemeClr val="tx1"/>
              </a:solidFill>
              <a:latin typeface="Symbol" charset="2"/>
              <a:cs typeface="Symbol" charset="2"/>
            </a:endParaRPr>
          </a:p>
          <a:p>
            <a:pPr algn="ctr"/>
            <a:r>
              <a:rPr lang="en-US" sz="1200" baseline="0" dirty="0" err="1">
                <a:solidFill>
                  <a:schemeClr val="tx1"/>
                </a:solidFill>
                <a:latin typeface="Symbol" charset="2"/>
                <a:cs typeface="Symbol" charset="2"/>
              </a:rPr>
              <a:t>h</a:t>
            </a:r>
            <a:r>
              <a:rPr lang="en-US" sz="800" u="none" baseline="0" dirty="0" err="1">
                <a:solidFill>
                  <a:schemeClr val="tx1"/>
                </a:solidFill>
                <a:latin typeface="Symbol" charset="2"/>
                <a:cs typeface="Symbol" charset="2"/>
              </a:rPr>
              <a:t>e</a:t>
            </a:r>
            <a:r>
              <a:rPr lang="en-US" sz="1200" baseline="-25000" dirty="0" err="1">
                <a:solidFill>
                  <a:schemeClr val="tx1"/>
                </a:solidFill>
                <a:latin typeface="Times New Roman"/>
                <a:cs typeface="Times New Roman"/>
              </a:rPr>
              <a:t>i</a:t>
            </a:r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(</a:t>
            </a:r>
            <a:r>
              <a:rPr lang="en-US" sz="1200" baseline="0" dirty="0" err="1">
                <a:solidFill>
                  <a:schemeClr val="tx1"/>
                </a:solidFill>
                <a:latin typeface="Symbol" charset="2"/>
                <a:cs typeface="Symbol" charset="2"/>
              </a:rPr>
              <a:t>e</a:t>
            </a:r>
            <a:r>
              <a:rPr lang="en-US" sz="1200" baseline="-25000" dirty="0" err="1">
                <a:solidFill>
                  <a:schemeClr val="tx1"/>
                </a:solidFill>
                <a:latin typeface="Times New Roman"/>
                <a:cs typeface="Times New Roman"/>
              </a:rPr>
              <a:t>j</a:t>
            </a:r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) [</a:t>
            </a:r>
            <a:r>
              <a:rPr lang="en-US" sz="1200" baseline="0" dirty="0" err="1">
                <a:solidFill>
                  <a:schemeClr val="dk1"/>
                </a:solidFill>
                <a:effectLst/>
                <a:latin typeface="Symbol" charset="2"/>
                <a:cs typeface="Symbol" charset="2"/>
              </a:rPr>
              <a:t>h</a:t>
            </a:r>
            <a:r>
              <a:rPr lang="en-US" sz="800" baseline="0" dirty="0" err="1">
                <a:solidFill>
                  <a:schemeClr val="dk1"/>
                </a:solidFill>
                <a:effectLst/>
                <a:latin typeface="Symbol" charset="2"/>
                <a:cs typeface="Symbol" charset="2"/>
              </a:rPr>
              <a:t>e</a:t>
            </a:r>
            <a:r>
              <a:rPr lang="en-US" sz="1200" baseline="-25000" dirty="0" err="1">
                <a:solidFill>
                  <a:schemeClr val="dk1"/>
                </a:solidFill>
                <a:effectLst/>
                <a:latin typeface="Times New Roman"/>
                <a:cs typeface="Times New Roman"/>
              </a:rPr>
              <a:t>j</a:t>
            </a:r>
            <a:r>
              <a:rPr lang="en-US" sz="1200" baseline="0" dirty="0">
                <a:solidFill>
                  <a:schemeClr val="dk1"/>
                </a:solidFill>
                <a:effectLst/>
                <a:latin typeface="Times New Roman"/>
                <a:cs typeface="Times New Roman"/>
              </a:rPr>
              <a:t>(</a:t>
            </a:r>
            <a:r>
              <a:rPr lang="en-US" sz="1200" baseline="0" dirty="0" err="1">
                <a:solidFill>
                  <a:schemeClr val="dk1"/>
                </a:solidFill>
                <a:effectLst/>
                <a:latin typeface="Times New Roman"/>
                <a:cs typeface="Times New Roman"/>
              </a:rPr>
              <a:t>E</a:t>
            </a:r>
            <a:r>
              <a:rPr lang="en-US" sz="1200" baseline="-25000" dirty="0" err="1">
                <a:solidFill>
                  <a:schemeClr val="dk1"/>
                </a:solidFill>
                <a:effectLst/>
                <a:latin typeface="Times New Roman"/>
                <a:cs typeface="Times New Roman"/>
              </a:rPr>
              <a:t>j</a:t>
            </a:r>
            <a:r>
              <a:rPr lang="en-US" sz="1200" baseline="0" dirty="0">
                <a:solidFill>
                  <a:schemeClr val="dk1"/>
                </a:solidFill>
                <a:effectLst/>
                <a:latin typeface="Times New Roman"/>
                <a:cs typeface="Times New Roman"/>
              </a:rPr>
              <a:t>)+1]</a:t>
            </a:r>
            <a:r>
              <a:rPr lang="en-US" sz="1200" baseline="0" dirty="0">
                <a:solidFill>
                  <a:schemeClr val="dk1"/>
                </a:solidFill>
                <a:effectLst/>
              </a:rPr>
              <a:t> </a:t>
            </a:r>
            <a:r>
              <a:rPr lang="en-US" sz="1200" baseline="0" dirty="0" err="1">
                <a:solidFill>
                  <a:schemeClr val="tx1"/>
                </a:solidFill>
                <a:latin typeface="Times New Roman"/>
                <a:cs typeface="Times New Roman"/>
              </a:rPr>
              <a:t>E</a:t>
            </a:r>
            <a:r>
              <a:rPr lang="en-US" sz="1200" baseline="-25000" dirty="0" err="1">
                <a:solidFill>
                  <a:schemeClr val="tx1"/>
                </a:solidFill>
                <a:latin typeface="Times New Roman"/>
                <a:cs typeface="Times New Roman"/>
              </a:rPr>
              <a:t>j</a:t>
            </a:r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/E </a:t>
            </a:r>
            <a:endParaRPr lang="en-US" sz="1200" dirty="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3089492" y="2890144"/>
            <a:ext cx="438150" cy="625953"/>
          </a:xfrm>
          <a:prstGeom prst="rect">
            <a:avLst/>
          </a:prstGeom>
          <a:solidFill>
            <a:schemeClr val="bg1">
              <a:lumMod val="50000"/>
            </a:schemeClr>
          </a:solidFill>
          <a:ln w="3683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3527837" y="2890144"/>
            <a:ext cx="438150" cy="545520"/>
          </a:xfrm>
          <a:prstGeom prst="rect">
            <a:avLst/>
          </a:prstGeom>
          <a:solidFill>
            <a:schemeClr val="bg1">
              <a:lumMod val="85000"/>
            </a:schemeClr>
          </a:solidFill>
          <a:ln w="3683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3" name="Straight Connector 22"/>
          <p:cNvCxnSpPr/>
          <p:nvPr/>
        </p:nvCxnSpPr>
        <p:spPr>
          <a:xfrm>
            <a:off x="3306921" y="3420847"/>
            <a:ext cx="0" cy="203200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>
            <a:off x="3279402" y="3624047"/>
            <a:ext cx="57150" cy="0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H="1">
            <a:off x="3279402" y="3420846"/>
            <a:ext cx="57150" cy="0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3755654" y="3274797"/>
            <a:ext cx="0" cy="28786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H="1">
            <a:off x="3728135" y="3562664"/>
            <a:ext cx="57150" cy="0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H="1">
            <a:off x="3728135" y="3279036"/>
            <a:ext cx="57150" cy="0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H="1">
            <a:off x="1426267" y="2894378"/>
            <a:ext cx="7028387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1" name="Rectangle 40"/>
          <p:cNvSpPr/>
          <p:nvPr/>
        </p:nvSpPr>
        <p:spPr>
          <a:xfrm>
            <a:off x="1177546" y="2666241"/>
            <a:ext cx="7504404" cy="224866"/>
          </a:xfrm>
          <a:prstGeom prst="rect">
            <a:avLst/>
          </a:prstGeom>
          <a:solidFill>
            <a:schemeClr val="bg1"/>
          </a:solidFill>
          <a:ln w="3683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/>
          <p:cNvSpPr/>
          <p:nvPr/>
        </p:nvSpPr>
        <p:spPr>
          <a:xfrm>
            <a:off x="6474850" y="5488756"/>
            <a:ext cx="193887" cy="211377"/>
          </a:xfrm>
          <a:prstGeom prst="rect">
            <a:avLst/>
          </a:prstGeom>
          <a:solidFill>
            <a:schemeClr val="bg1">
              <a:lumMod val="50000"/>
            </a:schemeClr>
          </a:solidFill>
          <a:ln w="3683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/>
          <p:cNvSpPr/>
          <p:nvPr/>
        </p:nvSpPr>
        <p:spPr>
          <a:xfrm>
            <a:off x="6474850" y="5803276"/>
            <a:ext cx="193887" cy="211377"/>
          </a:xfrm>
          <a:prstGeom prst="rect">
            <a:avLst/>
          </a:prstGeom>
          <a:solidFill>
            <a:schemeClr val="bg1">
              <a:lumMod val="75000"/>
            </a:schemeClr>
          </a:solidFill>
          <a:ln w="3683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TextBox 44"/>
          <p:cNvSpPr txBox="1"/>
          <p:nvPr/>
        </p:nvSpPr>
        <p:spPr>
          <a:xfrm>
            <a:off x="6403536" y="5421206"/>
            <a:ext cx="19766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latin typeface="Times New Roman"/>
                <a:cs typeface="Times New Roman"/>
              </a:rPr>
              <a:t>Short-run response</a:t>
            </a:r>
            <a:endParaRPr lang="en-US" sz="1400" dirty="0">
              <a:latin typeface="Times New Roman"/>
              <a:cs typeface="Times New Roman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6403536" y="5739174"/>
            <a:ext cx="19766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latin typeface="Times New Roman"/>
                <a:cs typeface="Times New Roman"/>
              </a:rPr>
              <a:t>Long-run response</a:t>
            </a:r>
            <a:endParaRPr lang="en-US" sz="1400" dirty="0">
              <a:latin typeface="Times New Roman"/>
              <a:cs typeface="Times New Roman"/>
            </a:endParaRPr>
          </a:p>
        </p:txBody>
      </p:sp>
      <p:sp>
        <p:nvSpPr>
          <p:cNvPr id="49" name="Title 48"/>
          <p:cNvSpPr>
            <a:spLocks noGrp="1"/>
          </p:cNvSpPr>
          <p:nvPr>
            <p:ph type="title"/>
          </p:nvPr>
        </p:nvSpPr>
        <p:spPr>
          <a:xfrm>
            <a:off x="612647" y="228600"/>
            <a:ext cx="8500827" cy="990600"/>
          </a:xfrm>
        </p:spPr>
        <p:txBody>
          <a:bodyPr>
            <a:noAutofit/>
          </a:bodyPr>
          <a:lstStyle/>
          <a:p>
            <a:r>
              <a:rPr lang="en-US" sz="3200" dirty="0" smtClean="0"/>
              <a:t>Rebound Across </a:t>
            </a:r>
            <a:r>
              <a:rPr lang="en-US" sz="3200" dirty="0" err="1" smtClean="0"/>
              <a:t>Resid</a:t>
            </a:r>
            <a:r>
              <a:rPr lang="en-US" sz="3200" dirty="0" smtClean="0"/>
              <a:t> and Trans Sectors: </a:t>
            </a:r>
            <a:br>
              <a:rPr lang="en-US" sz="3200" dirty="0" smtClean="0"/>
            </a:br>
            <a:r>
              <a:rPr lang="en-US" sz="3200" dirty="0" smtClean="0"/>
              <a:t>Driven by Changes in Electricity Efficiency</a:t>
            </a:r>
            <a:endParaRPr lang="en-US" sz="3200" dirty="0"/>
          </a:p>
        </p:txBody>
      </p:sp>
      <p:sp>
        <p:nvSpPr>
          <p:cNvPr id="34" name="Rectangle 33"/>
          <p:cNvSpPr/>
          <p:nvPr/>
        </p:nvSpPr>
        <p:spPr>
          <a:xfrm>
            <a:off x="4499192" y="2895220"/>
            <a:ext cx="438150" cy="620878"/>
          </a:xfrm>
          <a:prstGeom prst="rect">
            <a:avLst/>
          </a:prstGeom>
          <a:solidFill>
            <a:schemeClr val="bg1">
              <a:lumMod val="50000"/>
            </a:schemeClr>
          </a:solidFill>
          <a:ln w="3683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/>
          <p:cNvSpPr/>
          <p:nvPr/>
        </p:nvSpPr>
        <p:spPr>
          <a:xfrm>
            <a:off x="4937537" y="2895219"/>
            <a:ext cx="438150" cy="525627"/>
          </a:xfrm>
          <a:prstGeom prst="rect">
            <a:avLst/>
          </a:prstGeom>
          <a:solidFill>
            <a:schemeClr val="bg1">
              <a:lumMod val="85000"/>
            </a:schemeClr>
          </a:solidFill>
          <a:ln w="3683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8" name="Straight Connector 37"/>
          <p:cNvCxnSpPr>
            <a:stCxn id="34" idx="2"/>
          </p:cNvCxnSpPr>
          <p:nvPr/>
        </p:nvCxnSpPr>
        <p:spPr>
          <a:xfrm flipH="1">
            <a:off x="4716621" y="3516098"/>
            <a:ext cx="1646" cy="24131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flipH="1">
            <a:off x="4689102" y="3540229"/>
            <a:ext cx="57150" cy="0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H="1">
            <a:off x="4689102" y="3510581"/>
            <a:ext cx="57150" cy="0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flipH="1">
            <a:off x="5137835" y="3423800"/>
            <a:ext cx="57150" cy="0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flipH="1">
            <a:off x="2104779" y="3690692"/>
            <a:ext cx="6563216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1857889" y="6440106"/>
            <a:ext cx="61592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latin typeface="Times New Roman"/>
                <a:cs typeface="Times New Roman"/>
              </a:rPr>
              <a:t>Results shown for median income range ($40-$45k)</a:t>
            </a:r>
            <a:endParaRPr lang="en-US" sz="14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4641157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t="16106"/>
          <a:stretch/>
        </p:blipFill>
        <p:spPr>
          <a:xfrm>
            <a:off x="778708" y="2862656"/>
            <a:ext cx="8597558" cy="374155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209381" y="3833375"/>
            <a:ext cx="12380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latin typeface="Times New Roman"/>
                <a:cs typeface="Times New Roman"/>
              </a:rPr>
              <a:t>Energy </a:t>
            </a:r>
          </a:p>
          <a:p>
            <a:pPr algn="ctr"/>
            <a:r>
              <a:rPr lang="en-US" sz="1400" dirty="0" smtClean="0">
                <a:latin typeface="Times New Roman"/>
                <a:cs typeface="Times New Roman"/>
              </a:rPr>
              <a:t>Elasticity,</a:t>
            </a:r>
            <a:endParaRPr lang="en-US" sz="1400" dirty="0">
              <a:latin typeface="Times New Roman"/>
              <a:cs typeface="Times New Roman"/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66895200"/>
              </p:ext>
            </p:extLst>
          </p:nvPr>
        </p:nvGraphicFramePr>
        <p:xfrm>
          <a:off x="165202" y="4356595"/>
          <a:ext cx="493486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5" name="Equation" r:id="rId4" imgW="431800" imgH="444500" progId="Equation.3">
                  <p:embed/>
                </p:oleObj>
              </mc:Choice>
              <mc:Fallback>
                <p:oleObj name="Equation" r:id="rId4" imgW="431800" imgH="4445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5202" y="4356595"/>
                        <a:ext cx="493486" cy="508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2887819" y="2017334"/>
            <a:ext cx="1176867" cy="850971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b" anchorCtr="1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Direct </a:t>
            </a:r>
          </a:p>
          <a:p>
            <a:pPr algn="ctr"/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Rebound</a:t>
            </a:r>
          </a:p>
          <a:p>
            <a:pPr algn="ctr"/>
            <a:endParaRPr lang="en-US" sz="600" baseline="0" dirty="0" smtClean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algn="ctr"/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[</a:t>
            </a:r>
            <a:r>
              <a:rPr lang="en-US" sz="1200" baseline="0" dirty="0" err="1" smtClean="0">
                <a:solidFill>
                  <a:schemeClr val="tx1"/>
                </a:solidFill>
                <a:latin typeface="Symbol" charset="2"/>
                <a:cs typeface="Symbol" charset="2"/>
              </a:rPr>
              <a:t>h</a:t>
            </a:r>
            <a:r>
              <a:rPr lang="en-US" sz="800" u="none" baseline="0" dirty="0" err="1" smtClean="0">
                <a:solidFill>
                  <a:schemeClr val="tx1"/>
                </a:solidFill>
                <a:latin typeface="Symbol" charset="2"/>
                <a:cs typeface="Symbol" charset="2"/>
              </a:rPr>
              <a:t>e</a:t>
            </a:r>
            <a:r>
              <a:rPr lang="en-US" sz="1200" baseline="-25000" dirty="0" err="1" smtClean="0">
                <a:solidFill>
                  <a:schemeClr val="tx1"/>
                </a:solidFill>
                <a:latin typeface="Times New Roman"/>
                <a:cs typeface="Times New Roman"/>
              </a:rPr>
              <a:t>i</a:t>
            </a:r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(</a:t>
            </a:r>
            <a:r>
              <a:rPr lang="en-US" sz="1200" baseline="0" dirty="0" err="1" smtClean="0">
                <a:solidFill>
                  <a:schemeClr val="tx1"/>
                </a:solidFill>
                <a:latin typeface="Times New Roman"/>
                <a:cs typeface="Times New Roman"/>
              </a:rPr>
              <a:t>E</a:t>
            </a:r>
            <a:r>
              <a:rPr lang="en-US" sz="1200" baseline="-25000" dirty="0" err="1" smtClean="0">
                <a:solidFill>
                  <a:schemeClr val="tx1"/>
                </a:solidFill>
                <a:latin typeface="Times New Roman"/>
                <a:cs typeface="Times New Roman"/>
              </a:rPr>
              <a:t>i</a:t>
            </a:r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)+1] </a:t>
            </a:r>
            <a:r>
              <a:rPr lang="en-US" sz="1200" baseline="0" dirty="0" err="1" smtClean="0">
                <a:solidFill>
                  <a:schemeClr val="tx1"/>
                </a:solidFill>
                <a:latin typeface="Times New Roman"/>
                <a:cs typeface="Times New Roman"/>
              </a:rPr>
              <a:t>E</a:t>
            </a:r>
            <a:r>
              <a:rPr lang="en-US" sz="1200" baseline="-25000" dirty="0" err="1" smtClean="0">
                <a:solidFill>
                  <a:schemeClr val="tx1"/>
                </a:solidFill>
                <a:latin typeface="Times New Roman"/>
                <a:cs typeface="Times New Roman"/>
              </a:rPr>
              <a:t>i</a:t>
            </a:r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/E</a:t>
            </a:r>
            <a:endParaRPr lang="en-US" sz="1200" dirty="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177546" y="2102672"/>
            <a:ext cx="1489064" cy="787473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b" anchorCtr="1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1200" baseline="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algn="ctr"/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Technically </a:t>
            </a:r>
          </a:p>
          <a:p>
            <a:pPr algn="ctr"/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feasible </a:t>
            </a:r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elasticity</a:t>
            </a:r>
          </a:p>
          <a:p>
            <a:pPr algn="ctr"/>
            <a:endParaRPr lang="en-US" sz="600" baseline="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algn="ctr"/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-1(</a:t>
            </a:r>
            <a:r>
              <a:rPr lang="en-US" sz="1200" baseline="0" dirty="0" err="1">
                <a:solidFill>
                  <a:schemeClr val="tx1"/>
                </a:solidFill>
                <a:latin typeface="Times New Roman"/>
                <a:cs typeface="Times New Roman"/>
              </a:rPr>
              <a:t>E</a:t>
            </a:r>
            <a:r>
              <a:rPr lang="en-US" sz="1200" baseline="-25000" dirty="0" err="1">
                <a:solidFill>
                  <a:schemeClr val="tx1"/>
                </a:solidFill>
                <a:latin typeface="Times New Roman"/>
                <a:cs typeface="Times New Roman"/>
              </a:rPr>
              <a:t>i</a:t>
            </a:r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/E + </a:t>
            </a:r>
            <a:r>
              <a:rPr lang="en-US" sz="1200" baseline="0" dirty="0" err="1">
                <a:solidFill>
                  <a:schemeClr val="dk1"/>
                </a:solidFill>
                <a:effectLst/>
                <a:latin typeface="Symbol" charset="2"/>
                <a:cs typeface="Symbol" charset="2"/>
              </a:rPr>
              <a:t>h</a:t>
            </a:r>
            <a:r>
              <a:rPr lang="en-US" sz="800" baseline="0" dirty="0" err="1">
                <a:solidFill>
                  <a:schemeClr val="dk1"/>
                </a:solidFill>
                <a:effectLst/>
                <a:latin typeface="Symbol" charset="2"/>
                <a:cs typeface="Symbol" charset="2"/>
              </a:rPr>
              <a:t>e</a:t>
            </a:r>
            <a:r>
              <a:rPr lang="en-US" sz="1200" baseline="-25000" dirty="0" err="1">
                <a:solidFill>
                  <a:schemeClr val="dk1"/>
                </a:solidFill>
                <a:effectLst/>
                <a:latin typeface="Times"/>
                <a:cs typeface="Times"/>
              </a:rPr>
              <a:t>i</a:t>
            </a:r>
            <a:r>
              <a:rPr lang="en-US" sz="1200" baseline="0" dirty="0">
                <a:solidFill>
                  <a:schemeClr val="dk1"/>
                </a:solidFill>
                <a:effectLst/>
                <a:latin typeface="Times New Roman"/>
                <a:cs typeface="Times New Roman"/>
              </a:rPr>
              <a:t>(</a:t>
            </a:r>
            <a:r>
              <a:rPr lang="en-US" sz="1200" baseline="0" dirty="0" err="1">
                <a:solidFill>
                  <a:schemeClr val="dk1"/>
                </a:solidFill>
                <a:effectLst/>
                <a:latin typeface="Symbol" charset="2"/>
                <a:cs typeface="Symbol" charset="2"/>
              </a:rPr>
              <a:t>e</a:t>
            </a:r>
            <a:r>
              <a:rPr lang="en-US" sz="1200" baseline="-25000" dirty="0" err="1">
                <a:solidFill>
                  <a:schemeClr val="dk1"/>
                </a:solidFill>
                <a:effectLst/>
                <a:latin typeface="Times New Roman"/>
                <a:cs typeface="Times New Roman"/>
              </a:rPr>
              <a:t>j</a:t>
            </a:r>
            <a:r>
              <a:rPr lang="en-US" sz="1200" baseline="0" dirty="0">
                <a:solidFill>
                  <a:schemeClr val="dk1"/>
                </a:solidFill>
                <a:effectLst/>
                <a:latin typeface="Times New Roman"/>
                <a:cs typeface="Times New Roman"/>
              </a:rPr>
              <a:t>)</a:t>
            </a:r>
            <a:r>
              <a:rPr lang="en-US" sz="1200" baseline="0" dirty="0" err="1">
                <a:solidFill>
                  <a:schemeClr val="dk1"/>
                </a:solidFill>
                <a:effectLst/>
                <a:latin typeface="Times New Roman"/>
                <a:cs typeface="Times New Roman"/>
              </a:rPr>
              <a:t>E</a:t>
            </a:r>
            <a:r>
              <a:rPr lang="en-US" sz="1200" baseline="-25000" dirty="0" err="1">
                <a:solidFill>
                  <a:schemeClr val="dk1"/>
                </a:solidFill>
                <a:effectLst/>
                <a:latin typeface="Times New Roman"/>
                <a:cs typeface="Times New Roman"/>
              </a:rPr>
              <a:t>j</a:t>
            </a:r>
            <a:r>
              <a:rPr lang="en-US" sz="1200" baseline="0" dirty="0">
                <a:solidFill>
                  <a:schemeClr val="dk1"/>
                </a:solidFill>
                <a:effectLst/>
                <a:latin typeface="Times New Roman"/>
                <a:cs typeface="Times New Roman"/>
              </a:rPr>
              <a:t>/E)</a:t>
            </a:r>
            <a:r>
              <a:rPr lang="en-US" sz="1200" dirty="0">
                <a:latin typeface="Times New Roman"/>
                <a:cs typeface="Times New Roman"/>
              </a:rPr>
              <a:t> </a:t>
            </a:r>
            <a:endParaRPr lang="en-US" sz="1200" dirty="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626313" y="1856602"/>
            <a:ext cx="1390063" cy="1042060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b" anchorCtr="1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</a:p>
          <a:p>
            <a:pPr algn="ctr"/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Cross-sector, </a:t>
            </a:r>
          </a:p>
          <a:p>
            <a:pPr algn="ctr"/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From trans </a:t>
            </a:r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to </a:t>
            </a:r>
            <a:r>
              <a:rPr lang="en-US" sz="1200" baseline="0" dirty="0" err="1" smtClean="0">
                <a:solidFill>
                  <a:schemeClr val="tx1"/>
                </a:solidFill>
                <a:latin typeface="Times New Roman"/>
                <a:cs typeface="Times New Roman"/>
              </a:rPr>
              <a:t>resid</a:t>
            </a:r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</a:p>
          <a:p>
            <a:pPr algn="ctr"/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with c.c.</a:t>
            </a:r>
          </a:p>
          <a:p>
            <a:pPr algn="ctr"/>
            <a:endParaRPr lang="en-US" sz="600" baseline="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algn="ctr"/>
            <a:r>
              <a:rPr lang="en-US" sz="1200" baseline="0" dirty="0" err="1">
                <a:solidFill>
                  <a:schemeClr val="tx1"/>
                </a:solidFill>
                <a:latin typeface="Symbol" charset="2"/>
                <a:cs typeface="Symbol" charset="2"/>
              </a:rPr>
              <a:t>h</a:t>
            </a:r>
            <a:r>
              <a:rPr lang="en-US" sz="800" u="none" baseline="0" dirty="0" err="1">
                <a:solidFill>
                  <a:schemeClr val="tx1"/>
                </a:solidFill>
                <a:latin typeface="Symbol" charset="2"/>
                <a:cs typeface="Symbol" charset="2"/>
              </a:rPr>
              <a:t>e</a:t>
            </a:r>
            <a:r>
              <a:rPr lang="en-US" sz="1200" baseline="-25000" dirty="0" err="1">
                <a:solidFill>
                  <a:schemeClr val="tx1"/>
                </a:solidFill>
                <a:latin typeface="Times New Roman"/>
                <a:cs typeface="Times New Roman"/>
              </a:rPr>
              <a:t>i</a:t>
            </a:r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(</a:t>
            </a:r>
            <a:r>
              <a:rPr lang="en-US" sz="1200" baseline="0" dirty="0" err="1">
                <a:solidFill>
                  <a:schemeClr val="tx1"/>
                </a:solidFill>
                <a:latin typeface="Symbol" charset="2"/>
                <a:cs typeface="Symbol" charset="2"/>
              </a:rPr>
              <a:t>e</a:t>
            </a:r>
            <a:r>
              <a:rPr lang="en-US" sz="1200" baseline="-25000" dirty="0" err="1">
                <a:solidFill>
                  <a:schemeClr val="tx1"/>
                </a:solidFill>
                <a:latin typeface="Times New Roman"/>
                <a:cs typeface="Times New Roman"/>
              </a:rPr>
              <a:t>j</a:t>
            </a:r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) </a:t>
            </a:r>
            <a:r>
              <a:rPr lang="en-US" sz="1200" baseline="0" dirty="0" err="1">
                <a:solidFill>
                  <a:schemeClr val="dk1"/>
                </a:solidFill>
                <a:effectLst/>
                <a:latin typeface="Symbol" charset="2"/>
                <a:cs typeface="Symbol" charset="2"/>
              </a:rPr>
              <a:t>h</a:t>
            </a:r>
            <a:r>
              <a:rPr lang="en-US" sz="800" baseline="0" dirty="0" err="1">
                <a:solidFill>
                  <a:schemeClr val="dk1"/>
                </a:solidFill>
                <a:effectLst/>
                <a:latin typeface="Symbol" charset="2"/>
                <a:cs typeface="Symbol" charset="2"/>
              </a:rPr>
              <a:t>e</a:t>
            </a:r>
            <a:r>
              <a:rPr lang="en-US" sz="1200" baseline="-25000" dirty="0" err="1">
                <a:solidFill>
                  <a:schemeClr val="dk1"/>
                </a:solidFill>
                <a:effectLst/>
                <a:latin typeface="Times New Roman"/>
                <a:cs typeface="Times New Roman"/>
              </a:rPr>
              <a:t>j</a:t>
            </a:r>
            <a:r>
              <a:rPr lang="en-US" sz="1200" dirty="0">
                <a:latin typeface="Times New Roman"/>
                <a:cs typeface="Times New Roman"/>
              </a:rPr>
              <a:t> (</a:t>
            </a:r>
            <a:r>
              <a:rPr lang="en-US" sz="1200" baseline="0" dirty="0" err="1">
                <a:solidFill>
                  <a:schemeClr val="dk1"/>
                </a:solidFill>
                <a:effectLst/>
                <a:latin typeface="Times New Roman"/>
                <a:cs typeface="Times New Roman"/>
              </a:rPr>
              <a:t>E</a:t>
            </a:r>
            <a:r>
              <a:rPr lang="en-US" sz="1200" baseline="-25000" dirty="0" err="1">
                <a:solidFill>
                  <a:schemeClr val="dk1"/>
                </a:solidFill>
                <a:effectLst/>
                <a:latin typeface="Times New Roman"/>
                <a:cs typeface="Times New Roman"/>
              </a:rPr>
              <a:t>i</a:t>
            </a:r>
            <a:r>
              <a:rPr lang="en-US" sz="1200" dirty="0">
                <a:latin typeface="Times New Roman"/>
                <a:cs typeface="Times New Roman"/>
              </a:rPr>
              <a:t> </a:t>
            </a:r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)</a:t>
            </a:r>
            <a:r>
              <a:rPr lang="en-US" sz="1200" baseline="0" dirty="0" err="1">
                <a:solidFill>
                  <a:schemeClr val="tx1"/>
                </a:solidFill>
                <a:latin typeface="Times New Roman"/>
                <a:cs typeface="Times New Roman"/>
              </a:rPr>
              <a:t>E</a:t>
            </a:r>
            <a:r>
              <a:rPr lang="en-US" sz="1200" baseline="-25000" dirty="0" err="1">
                <a:solidFill>
                  <a:schemeClr val="tx1"/>
                </a:solidFill>
                <a:latin typeface="Times New Roman"/>
                <a:cs typeface="Times New Roman"/>
              </a:rPr>
              <a:t>i</a:t>
            </a:r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/E</a:t>
            </a:r>
            <a:endParaRPr lang="en-US" sz="1200" dirty="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195692" y="2039599"/>
            <a:ext cx="1409699" cy="850971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b" anchorCtr="1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Cross-</a:t>
            </a:r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sector (indirect), </a:t>
            </a:r>
            <a:endParaRPr lang="en-US" sz="1200" baseline="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algn="ctr"/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independent </a:t>
            </a:r>
          </a:p>
          <a:p>
            <a:pPr algn="ctr"/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of </a:t>
            </a:r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c.c</a:t>
            </a:r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.</a:t>
            </a:r>
          </a:p>
          <a:p>
            <a:pPr algn="ctr"/>
            <a:endParaRPr lang="en-US" sz="600" baseline="0" dirty="0">
              <a:solidFill>
                <a:schemeClr val="tx1"/>
              </a:solidFill>
              <a:latin typeface="Symbol" charset="2"/>
              <a:cs typeface="Symbol" charset="2"/>
            </a:endParaRPr>
          </a:p>
          <a:p>
            <a:pPr algn="ctr"/>
            <a:r>
              <a:rPr lang="en-US" sz="1200" baseline="0" dirty="0" err="1">
                <a:solidFill>
                  <a:schemeClr val="tx1"/>
                </a:solidFill>
                <a:latin typeface="Symbol" charset="2"/>
                <a:cs typeface="Symbol" charset="2"/>
              </a:rPr>
              <a:t>h</a:t>
            </a:r>
            <a:r>
              <a:rPr lang="en-US" sz="800" u="none" baseline="0" dirty="0" err="1">
                <a:solidFill>
                  <a:schemeClr val="tx1"/>
                </a:solidFill>
                <a:latin typeface="Symbol" charset="2"/>
                <a:cs typeface="Symbol" charset="2"/>
              </a:rPr>
              <a:t>e</a:t>
            </a:r>
            <a:r>
              <a:rPr lang="en-US" sz="1200" u="none" baseline="-25000" dirty="0" err="1">
                <a:solidFill>
                  <a:schemeClr val="tx1"/>
                </a:solidFill>
                <a:latin typeface="Times New Roman"/>
                <a:cs typeface="Times New Roman"/>
              </a:rPr>
              <a:t>i</a:t>
            </a:r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(</a:t>
            </a:r>
            <a:r>
              <a:rPr lang="en-US" sz="1200" baseline="0" dirty="0" err="1">
                <a:solidFill>
                  <a:schemeClr val="tx1"/>
                </a:solidFill>
                <a:latin typeface="Times New Roman"/>
                <a:cs typeface="Times New Roman"/>
              </a:rPr>
              <a:t>E</a:t>
            </a:r>
            <a:r>
              <a:rPr lang="en-US" sz="1200" baseline="-25000" dirty="0" err="1">
                <a:solidFill>
                  <a:schemeClr val="tx1"/>
                </a:solidFill>
                <a:latin typeface="Times New Roman"/>
                <a:cs typeface="Times New Roman"/>
              </a:rPr>
              <a:t>j</a:t>
            </a:r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) </a:t>
            </a:r>
            <a:r>
              <a:rPr lang="en-US" sz="1200" baseline="0" dirty="0" err="1">
                <a:solidFill>
                  <a:schemeClr val="tx1"/>
                </a:solidFill>
                <a:latin typeface="Times New Roman"/>
                <a:cs typeface="Times New Roman"/>
              </a:rPr>
              <a:t>E</a:t>
            </a:r>
            <a:r>
              <a:rPr lang="en-US" sz="1200" baseline="-25000" dirty="0" err="1">
                <a:solidFill>
                  <a:schemeClr val="tx1"/>
                </a:solidFill>
                <a:latin typeface="Times New Roman"/>
                <a:cs typeface="Times New Roman"/>
              </a:rPr>
              <a:t>j</a:t>
            </a:r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/E</a:t>
            </a:r>
            <a:endParaRPr lang="en-US" sz="1200" dirty="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707377" y="2035005"/>
            <a:ext cx="1960618" cy="863657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b" anchorCtr="1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Cross-sector, </a:t>
            </a:r>
          </a:p>
          <a:p>
            <a:pPr algn="ctr"/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From </a:t>
            </a:r>
            <a:r>
              <a:rPr lang="en-US" sz="1200" baseline="0" dirty="0" err="1" smtClean="0">
                <a:solidFill>
                  <a:schemeClr val="tx1"/>
                </a:solidFill>
                <a:latin typeface="Times New Roman"/>
                <a:cs typeface="Times New Roman"/>
              </a:rPr>
              <a:t>resid</a:t>
            </a:r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to </a:t>
            </a:r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trans </a:t>
            </a:r>
            <a:endParaRPr lang="en-US" sz="1200" baseline="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algn="ctr"/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with c.c</a:t>
            </a:r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.</a:t>
            </a:r>
          </a:p>
          <a:p>
            <a:pPr algn="ctr"/>
            <a:endParaRPr lang="en-US" sz="600" baseline="0" dirty="0">
              <a:solidFill>
                <a:schemeClr val="tx1"/>
              </a:solidFill>
              <a:latin typeface="Symbol" charset="2"/>
              <a:cs typeface="Symbol" charset="2"/>
            </a:endParaRPr>
          </a:p>
          <a:p>
            <a:pPr algn="ctr"/>
            <a:r>
              <a:rPr lang="en-US" sz="1200" baseline="0" dirty="0" err="1">
                <a:solidFill>
                  <a:schemeClr val="tx1"/>
                </a:solidFill>
                <a:latin typeface="Symbol" charset="2"/>
                <a:cs typeface="Symbol" charset="2"/>
              </a:rPr>
              <a:t>h</a:t>
            </a:r>
            <a:r>
              <a:rPr lang="en-US" sz="800" u="none" baseline="0" dirty="0" err="1">
                <a:solidFill>
                  <a:schemeClr val="tx1"/>
                </a:solidFill>
                <a:latin typeface="Symbol" charset="2"/>
                <a:cs typeface="Symbol" charset="2"/>
              </a:rPr>
              <a:t>e</a:t>
            </a:r>
            <a:r>
              <a:rPr lang="en-US" sz="1200" baseline="-25000" dirty="0" err="1">
                <a:solidFill>
                  <a:schemeClr val="tx1"/>
                </a:solidFill>
                <a:latin typeface="Times New Roman"/>
                <a:cs typeface="Times New Roman"/>
              </a:rPr>
              <a:t>i</a:t>
            </a:r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(</a:t>
            </a:r>
            <a:r>
              <a:rPr lang="en-US" sz="1200" baseline="0" dirty="0" err="1">
                <a:solidFill>
                  <a:schemeClr val="tx1"/>
                </a:solidFill>
                <a:latin typeface="Symbol" charset="2"/>
                <a:cs typeface="Symbol" charset="2"/>
              </a:rPr>
              <a:t>e</a:t>
            </a:r>
            <a:r>
              <a:rPr lang="en-US" sz="1200" baseline="-25000" dirty="0" err="1">
                <a:solidFill>
                  <a:schemeClr val="tx1"/>
                </a:solidFill>
                <a:latin typeface="Times New Roman"/>
                <a:cs typeface="Times New Roman"/>
              </a:rPr>
              <a:t>j</a:t>
            </a:r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) [</a:t>
            </a:r>
            <a:r>
              <a:rPr lang="en-US" sz="1200" baseline="0" dirty="0" err="1">
                <a:solidFill>
                  <a:schemeClr val="dk1"/>
                </a:solidFill>
                <a:effectLst/>
                <a:latin typeface="Symbol" charset="2"/>
                <a:cs typeface="Symbol" charset="2"/>
              </a:rPr>
              <a:t>h</a:t>
            </a:r>
            <a:r>
              <a:rPr lang="en-US" sz="800" baseline="0" dirty="0" err="1">
                <a:solidFill>
                  <a:schemeClr val="dk1"/>
                </a:solidFill>
                <a:effectLst/>
                <a:latin typeface="Symbol" charset="2"/>
                <a:cs typeface="Symbol" charset="2"/>
              </a:rPr>
              <a:t>e</a:t>
            </a:r>
            <a:r>
              <a:rPr lang="en-US" sz="1200" baseline="-25000" dirty="0" err="1">
                <a:solidFill>
                  <a:schemeClr val="dk1"/>
                </a:solidFill>
                <a:effectLst/>
                <a:latin typeface="Times New Roman"/>
                <a:cs typeface="Times New Roman"/>
              </a:rPr>
              <a:t>j</a:t>
            </a:r>
            <a:r>
              <a:rPr lang="en-US" sz="1200" baseline="0" dirty="0">
                <a:solidFill>
                  <a:schemeClr val="dk1"/>
                </a:solidFill>
                <a:effectLst/>
                <a:latin typeface="Times New Roman"/>
                <a:cs typeface="Times New Roman"/>
              </a:rPr>
              <a:t>(</a:t>
            </a:r>
            <a:r>
              <a:rPr lang="en-US" sz="1200" baseline="0" dirty="0" err="1">
                <a:solidFill>
                  <a:schemeClr val="dk1"/>
                </a:solidFill>
                <a:effectLst/>
                <a:latin typeface="Times New Roman"/>
                <a:cs typeface="Times New Roman"/>
              </a:rPr>
              <a:t>E</a:t>
            </a:r>
            <a:r>
              <a:rPr lang="en-US" sz="1200" baseline="-25000" dirty="0" err="1">
                <a:solidFill>
                  <a:schemeClr val="dk1"/>
                </a:solidFill>
                <a:effectLst/>
                <a:latin typeface="Times New Roman"/>
                <a:cs typeface="Times New Roman"/>
              </a:rPr>
              <a:t>j</a:t>
            </a:r>
            <a:r>
              <a:rPr lang="en-US" sz="1200" baseline="0" dirty="0">
                <a:solidFill>
                  <a:schemeClr val="dk1"/>
                </a:solidFill>
                <a:effectLst/>
                <a:latin typeface="Times New Roman"/>
                <a:cs typeface="Times New Roman"/>
              </a:rPr>
              <a:t>)+1]</a:t>
            </a:r>
            <a:r>
              <a:rPr lang="en-US" sz="1200" baseline="0" dirty="0">
                <a:solidFill>
                  <a:schemeClr val="dk1"/>
                </a:solidFill>
                <a:effectLst/>
              </a:rPr>
              <a:t> </a:t>
            </a:r>
            <a:r>
              <a:rPr lang="en-US" sz="1200" baseline="0" dirty="0" err="1">
                <a:solidFill>
                  <a:schemeClr val="tx1"/>
                </a:solidFill>
                <a:latin typeface="Times New Roman"/>
                <a:cs typeface="Times New Roman"/>
              </a:rPr>
              <a:t>E</a:t>
            </a:r>
            <a:r>
              <a:rPr lang="en-US" sz="1200" baseline="-25000" dirty="0" err="1">
                <a:solidFill>
                  <a:schemeClr val="tx1"/>
                </a:solidFill>
                <a:latin typeface="Times New Roman"/>
                <a:cs typeface="Times New Roman"/>
              </a:rPr>
              <a:t>j</a:t>
            </a:r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/E </a:t>
            </a:r>
            <a:endParaRPr lang="en-US" sz="1200" dirty="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3089492" y="2890144"/>
            <a:ext cx="438150" cy="625953"/>
          </a:xfrm>
          <a:prstGeom prst="rect">
            <a:avLst/>
          </a:prstGeom>
          <a:solidFill>
            <a:schemeClr val="bg1">
              <a:lumMod val="50000"/>
            </a:schemeClr>
          </a:solidFill>
          <a:ln w="3683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3527837" y="2890144"/>
            <a:ext cx="438150" cy="545520"/>
          </a:xfrm>
          <a:prstGeom prst="rect">
            <a:avLst/>
          </a:prstGeom>
          <a:solidFill>
            <a:schemeClr val="bg1">
              <a:lumMod val="85000"/>
            </a:schemeClr>
          </a:solidFill>
          <a:ln w="3683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6" name="Straight Connector 35"/>
          <p:cNvCxnSpPr/>
          <p:nvPr/>
        </p:nvCxnSpPr>
        <p:spPr>
          <a:xfrm flipH="1">
            <a:off x="1426267" y="2894378"/>
            <a:ext cx="7028387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1" name="Rectangle 40"/>
          <p:cNvSpPr/>
          <p:nvPr/>
        </p:nvSpPr>
        <p:spPr>
          <a:xfrm>
            <a:off x="1177546" y="2666241"/>
            <a:ext cx="7504404" cy="224866"/>
          </a:xfrm>
          <a:prstGeom prst="rect">
            <a:avLst/>
          </a:prstGeom>
          <a:solidFill>
            <a:schemeClr val="bg1"/>
          </a:solidFill>
          <a:ln w="3683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/>
          <p:cNvSpPr/>
          <p:nvPr/>
        </p:nvSpPr>
        <p:spPr>
          <a:xfrm>
            <a:off x="6474850" y="5488756"/>
            <a:ext cx="193887" cy="211377"/>
          </a:xfrm>
          <a:prstGeom prst="rect">
            <a:avLst/>
          </a:prstGeom>
          <a:solidFill>
            <a:schemeClr val="bg1">
              <a:lumMod val="50000"/>
            </a:schemeClr>
          </a:solidFill>
          <a:ln w="3683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/>
          <p:cNvSpPr/>
          <p:nvPr/>
        </p:nvSpPr>
        <p:spPr>
          <a:xfrm>
            <a:off x="6474850" y="5803276"/>
            <a:ext cx="193887" cy="211377"/>
          </a:xfrm>
          <a:prstGeom prst="rect">
            <a:avLst/>
          </a:prstGeom>
          <a:solidFill>
            <a:schemeClr val="bg1">
              <a:lumMod val="75000"/>
            </a:schemeClr>
          </a:solidFill>
          <a:ln w="3683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TextBox 44"/>
          <p:cNvSpPr txBox="1"/>
          <p:nvPr/>
        </p:nvSpPr>
        <p:spPr>
          <a:xfrm>
            <a:off x="6403536" y="5421206"/>
            <a:ext cx="19766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latin typeface="Times New Roman"/>
                <a:cs typeface="Times New Roman"/>
              </a:rPr>
              <a:t>Short-run response</a:t>
            </a:r>
            <a:endParaRPr lang="en-US" sz="1400" dirty="0">
              <a:latin typeface="Times New Roman"/>
              <a:cs typeface="Times New Roman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6403536" y="5739174"/>
            <a:ext cx="19766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latin typeface="Times New Roman"/>
                <a:cs typeface="Times New Roman"/>
              </a:rPr>
              <a:t>Long-run response</a:t>
            </a:r>
            <a:endParaRPr lang="en-US" sz="1400" dirty="0">
              <a:latin typeface="Times New Roman"/>
              <a:cs typeface="Times New Roman"/>
            </a:endParaRPr>
          </a:p>
        </p:txBody>
      </p:sp>
      <p:sp>
        <p:nvSpPr>
          <p:cNvPr id="49" name="Title 48"/>
          <p:cNvSpPr>
            <a:spLocks noGrp="1"/>
          </p:cNvSpPr>
          <p:nvPr>
            <p:ph type="title"/>
          </p:nvPr>
        </p:nvSpPr>
        <p:spPr>
          <a:xfrm>
            <a:off x="612647" y="228600"/>
            <a:ext cx="8500827" cy="990600"/>
          </a:xfrm>
        </p:spPr>
        <p:txBody>
          <a:bodyPr>
            <a:noAutofit/>
          </a:bodyPr>
          <a:lstStyle/>
          <a:p>
            <a:r>
              <a:rPr lang="en-US" sz="3200" dirty="0" smtClean="0"/>
              <a:t>Rebound Across </a:t>
            </a:r>
            <a:r>
              <a:rPr lang="en-US" sz="3200" dirty="0" err="1" smtClean="0"/>
              <a:t>Resid</a:t>
            </a:r>
            <a:r>
              <a:rPr lang="en-US" sz="3200" dirty="0" smtClean="0"/>
              <a:t> and Trans Sectors: </a:t>
            </a:r>
            <a:br>
              <a:rPr lang="en-US" sz="3200" dirty="0" smtClean="0"/>
            </a:br>
            <a:r>
              <a:rPr lang="en-US" sz="3200" dirty="0" smtClean="0"/>
              <a:t>Driven by Changes in Electricity Efficiency</a:t>
            </a:r>
            <a:endParaRPr lang="en-US" sz="3200" dirty="0"/>
          </a:p>
        </p:txBody>
      </p:sp>
      <p:sp>
        <p:nvSpPr>
          <p:cNvPr id="34" name="Rectangle 33"/>
          <p:cNvSpPr/>
          <p:nvPr/>
        </p:nvSpPr>
        <p:spPr>
          <a:xfrm>
            <a:off x="4499192" y="2895220"/>
            <a:ext cx="438150" cy="620878"/>
          </a:xfrm>
          <a:prstGeom prst="rect">
            <a:avLst/>
          </a:prstGeom>
          <a:solidFill>
            <a:schemeClr val="bg1">
              <a:lumMod val="50000"/>
            </a:schemeClr>
          </a:solidFill>
          <a:ln w="3683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/>
          <p:cNvSpPr/>
          <p:nvPr/>
        </p:nvSpPr>
        <p:spPr>
          <a:xfrm>
            <a:off x="4937537" y="2895219"/>
            <a:ext cx="438150" cy="525627"/>
          </a:xfrm>
          <a:prstGeom prst="rect">
            <a:avLst/>
          </a:prstGeom>
          <a:solidFill>
            <a:schemeClr val="bg1">
              <a:lumMod val="85000"/>
            </a:schemeClr>
          </a:solidFill>
          <a:ln w="3683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857889" y="6440106"/>
            <a:ext cx="61592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latin typeface="Times New Roman"/>
                <a:cs typeface="Times New Roman"/>
              </a:rPr>
              <a:t>Results shown for median income range ($40-$45k)</a:t>
            </a:r>
            <a:endParaRPr lang="en-US" sz="14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736478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Title 48"/>
          <p:cNvSpPr>
            <a:spLocks noGrp="1"/>
          </p:cNvSpPr>
          <p:nvPr>
            <p:ph type="title"/>
          </p:nvPr>
        </p:nvSpPr>
        <p:spPr>
          <a:xfrm>
            <a:off x="612647" y="228600"/>
            <a:ext cx="8500827" cy="990600"/>
          </a:xfrm>
        </p:spPr>
        <p:txBody>
          <a:bodyPr>
            <a:noAutofit/>
          </a:bodyPr>
          <a:lstStyle/>
          <a:p>
            <a:r>
              <a:rPr lang="en-US" sz="3200" dirty="0" smtClean="0"/>
              <a:t>Rebound Across </a:t>
            </a:r>
            <a:r>
              <a:rPr lang="en-US" sz="3200" dirty="0" err="1" smtClean="0"/>
              <a:t>Resid</a:t>
            </a:r>
            <a:r>
              <a:rPr lang="en-US" sz="3200" dirty="0" smtClean="0"/>
              <a:t> and Trans Sectors: </a:t>
            </a:r>
            <a:br>
              <a:rPr lang="en-US" sz="3200" dirty="0" smtClean="0"/>
            </a:br>
            <a:r>
              <a:rPr lang="en-US" sz="3200" dirty="0" smtClean="0"/>
              <a:t>Driven by Changes in Vehicle Efficiency</a:t>
            </a:r>
            <a:endParaRPr lang="en-US" sz="32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t="34842" r="9159"/>
          <a:stretch/>
        </p:blipFill>
        <p:spPr>
          <a:xfrm>
            <a:off x="464810" y="3016149"/>
            <a:ext cx="8618426" cy="3307059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2790809" y="1810391"/>
            <a:ext cx="1176867" cy="850971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b" anchorCtr="1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Direct </a:t>
            </a:r>
          </a:p>
          <a:p>
            <a:pPr algn="ctr"/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Rebound, </a:t>
            </a:r>
            <a:r>
              <a:rPr lang="en-US" sz="1200" dirty="0" err="1">
                <a:solidFill>
                  <a:schemeClr val="tx1"/>
                </a:solidFill>
                <a:latin typeface="Symbol" charset="2"/>
                <a:cs typeface="Symbol" charset="2"/>
              </a:rPr>
              <a:t>h</a:t>
            </a:r>
            <a:r>
              <a:rPr lang="en-US" sz="800" dirty="0" err="1">
                <a:solidFill>
                  <a:schemeClr val="tx1"/>
                </a:solidFill>
                <a:latin typeface="Symbol" charset="2"/>
                <a:cs typeface="Symbol" charset="2"/>
              </a:rPr>
              <a:t>e</a:t>
            </a:r>
            <a:r>
              <a:rPr lang="en-US" sz="1200" baseline="-25000" dirty="0" err="1">
                <a:solidFill>
                  <a:schemeClr val="tx1"/>
                </a:solidFill>
                <a:latin typeface="Times New Roman"/>
                <a:cs typeface="Times New Roman"/>
              </a:rPr>
              <a:t>i</a:t>
            </a:r>
            <a:r>
              <a:rPr lang="en-US" sz="1200" dirty="0">
                <a:solidFill>
                  <a:schemeClr val="tx1"/>
                </a:solidFill>
                <a:latin typeface="Times New Roman"/>
                <a:cs typeface="Times New Roman"/>
              </a:rPr>
              <a:t>(</a:t>
            </a:r>
            <a:r>
              <a:rPr lang="en-US" sz="1200" dirty="0" err="1">
                <a:solidFill>
                  <a:schemeClr val="tx1"/>
                </a:solidFill>
                <a:latin typeface="Times New Roman"/>
                <a:cs typeface="Times New Roman"/>
              </a:rPr>
              <a:t>E</a:t>
            </a:r>
            <a:r>
              <a:rPr lang="en-US" sz="1200" baseline="-25000" dirty="0" err="1">
                <a:solidFill>
                  <a:schemeClr val="tx1"/>
                </a:solidFill>
                <a:latin typeface="Times New Roman"/>
                <a:cs typeface="Times New Roman"/>
              </a:rPr>
              <a:t>i</a:t>
            </a:r>
            <a:r>
              <a:rPr lang="en-US" sz="1200" dirty="0" smtClean="0">
                <a:solidFill>
                  <a:schemeClr val="tx1"/>
                </a:solidFill>
                <a:latin typeface="Times New Roman"/>
                <a:cs typeface="Times New Roman"/>
              </a:rPr>
              <a:t>)</a:t>
            </a:r>
            <a:endParaRPr lang="en-US" sz="1200" dirty="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15741" y="1879329"/>
            <a:ext cx="1489064" cy="787473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b" anchorCtr="1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1200" baseline="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algn="ctr"/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Technically </a:t>
            </a:r>
          </a:p>
          <a:p>
            <a:pPr algn="ctr"/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feasible </a:t>
            </a:r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elasticity</a:t>
            </a:r>
            <a:endParaRPr lang="en-US" sz="1200" dirty="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905106" y="1644864"/>
            <a:ext cx="1390063" cy="1042060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b" anchorCtr="1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</a:p>
          <a:p>
            <a:pPr algn="ctr"/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Cross-sector, </a:t>
            </a:r>
          </a:p>
          <a:p>
            <a:pPr algn="ctr"/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From </a:t>
            </a:r>
            <a:r>
              <a:rPr lang="en-US" sz="1200" dirty="0" err="1" smtClean="0">
                <a:solidFill>
                  <a:schemeClr val="tx1"/>
                </a:solidFill>
                <a:latin typeface="Times New Roman"/>
                <a:cs typeface="Times New Roman"/>
              </a:rPr>
              <a:t>resid</a:t>
            </a:r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to </a:t>
            </a:r>
            <a:r>
              <a:rPr lang="en-US" sz="1200" dirty="0" smtClean="0">
                <a:solidFill>
                  <a:schemeClr val="tx1"/>
                </a:solidFill>
                <a:latin typeface="Times New Roman"/>
                <a:cs typeface="Times New Roman"/>
              </a:rPr>
              <a:t>trans</a:t>
            </a:r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</a:p>
          <a:p>
            <a:pPr algn="ctr"/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with c.c.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4239816" y="1816256"/>
            <a:ext cx="1254689" cy="850971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b" anchorCtr="1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Cross-</a:t>
            </a:r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sector (indirect), </a:t>
            </a:r>
            <a:endParaRPr lang="en-US" sz="1200" baseline="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algn="ctr"/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independent </a:t>
            </a:r>
          </a:p>
          <a:p>
            <a:pPr algn="ctr"/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of </a:t>
            </a:r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c.c</a:t>
            </a:r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.</a:t>
            </a:r>
            <a:endParaRPr lang="en-US" sz="1200" dirty="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7122618" y="1789668"/>
            <a:ext cx="1960618" cy="863657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b" anchorCtr="1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Cross-sector, </a:t>
            </a:r>
          </a:p>
          <a:p>
            <a:pPr algn="ctr"/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From </a:t>
            </a:r>
            <a:r>
              <a:rPr lang="en-US" sz="1200" dirty="0" smtClean="0">
                <a:solidFill>
                  <a:schemeClr val="tx1"/>
                </a:solidFill>
                <a:latin typeface="Times New Roman"/>
                <a:cs typeface="Times New Roman"/>
              </a:rPr>
              <a:t>trans</a:t>
            </a:r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to </a:t>
            </a:r>
            <a:r>
              <a:rPr lang="en-US" sz="1200" dirty="0" err="1" smtClean="0">
                <a:solidFill>
                  <a:schemeClr val="tx1"/>
                </a:solidFill>
                <a:latin typeface="Times New Roman"/>
                <a:cs typeface="Times New Roman"/>
              </a:rPr>
              <a:t>resid</a:t>
            </a:r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endParaRPr lang="en-US" sz="1200" baseline="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algn="ctr"/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with c.c</a:t>
            </a:r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.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-209381" y="3548299"/>
            <a:ext cx="12380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latin typeface="Times New Roman"/>
                <a:cs typeface="Times New Roman"/>
              </a:rPr>
              <a:t>Energy </a:t>
            </a:r>
          </a:p>
          <a:p>
            <a:pPr algn="ctr"/>
            <a:r>
              <a:rPr lang="en-US" sz="1400" dirty="0" smtClean="0">
                <a:latin typeface="Times New Roman"/>
                <a:cs typeface="Times New Roman"/>
              </a:rPr>
              <a:t>Elasticity,</a:t>
            </a:r>
            <a:endParaRPr lang="en-US" sz="1400" dirty="0">
              <a:latin typeface="Times New Roman"/>
              <a:cs typeface="Times New Roman"/>
            </a:endParaRPr>
          </a:p>
        </p:txBody>
      </p:sp>
      <p:graphicFrame>
        <p:nvGraphicFramePr>
          <p:cNvPr id="58" name="Object 5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6243804"/>
              </p:ext>
            </p:extLst>
          </p:nvPr>
        </p:nvGraphicFramePr>
        <p:xfrm>
          <a:off x="165202" y="4071519"/>
          <a:ext cx="493486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2" name="Equation" r:id="rId4" imgW="431800" imgH="444500" progId="Equation.3">
                  <p:embed/>
                </p:oleObj>
              </mc:Choice>
              <mc:Fallback>
                <p:oleObj name="Equation" r:id="rId4" imgW="431800" imgH="4445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5202" y="4071519"/>
                        <a:ext cx="493486" cy="508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9" name="Rectangle 58"/>
          <p:cNvSpPr/>
          <p:nvPr/>
        </p:nvSpPr>
        <p:spPr>
          <a:xfrm>
            <a:off x="6824730" y="5581334"/>
            <a:ext cx="193887" cy="211377"/>
          </a:xfrm>
          <a:prstGeom prst="rect">
            <a:avLst/>
          </a:prstGeom>
          <a:solidFill>
            <a:schemeClr val="bg1">
              <a:lumMod val="50000"/>
            </a:schemeClr>
          </a:solidFill>
          <a:ln w="3683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Rectangle 59"/>
          <p:cNvSpPr/>
          <p:nvPr/>
        </p:nvSpPr>
        <p:spPr>
          <a:xfrm>
            <a:off x="6824730" y="5895854"/>
            <a:ext cx="193887" cy="211377"/>
          </a:xfrm>
          <a:prstGeom prst="rect">
            <a:avLst/>
          </a:prstGeom>
          <a:solidFill>
            <a:schemeClr val="bg1">
              <a:lumMod val="75000"/>
            </a:schemeClr>
          </a:solidFill>
          <a:ln w="3683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TextBox 60"/>
          <p:cNvSpPr txBox="1"/>
          <p:nvPr/>
        </p:nvSpPr>
        <p:spPr>
          <a:xfrm>
            <a:off x="6753416" y="5513784"/>
            <a:ext cx="19766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latin typeface="Times New Roman"/>
                <a:cs typeface="Times New Roman"/>
              </a:rPr>
              <a:t>Short-run response</a:t>
            </a:r>
            <a:endParaRPr lang="en-US" sz="1400" dirty="0">
              <a:latin typeface="Times New Roman"/>
              <a:cs typeface="Times New Roman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6753416" y="5831752"/>
            <a:ext cx="19766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latin typeface="Times New Roman"/>
                <a:cs typeface="Times New Roman"/>
              </a:rPr>
              <a:t>Long-run response</a:t>
            </a:r>
            <a:endParaRPr lang="en-US" sz="1400" dirty="0">
              <a:latin typeface="Times New Roman"/>
              <a:cs typeface="Times New Roman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1356554" y="3278009"/>
            <a:ext cx="937139" cy="57785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TextBox 63"/>
          <p:cNvSpPr txBox="1"/>
          <p:nvPr/>
        </p:nvSpPr>
        <p:spPr>
          <a:xfrm>
            <a:off x="1611668" y="6155030"/>
            <a:ext cx="61592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latin typeface="Times New Roman"/>
                <a:cs typeface="Times New Roman"/>
              </a:rPr>
              <a:t>Results shown for median income range ($40-$45k)</a:t>
            </a:r>
            <a:endParaRPr lang="en-US" sz="14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6925450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531352" cy="990600"/>
          </a:xfrm>
        </p:spPr>
        <p:txBody>
          <a:bodyPr>
            <a:normAutofit/>
          </a:bodyPr>
          <a:lstStyle/>
          <a:p>
            <a:r>
              <a:rPr lang="en-US" dirty="0" smtClean="0"/>
              <a:t>Other Behavioral Drivers</a:t>
            </a: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0817456"/>
              </p:ext>
            </p:extLst>
          </p:nvPr>
        </p:nvGraphicFramePr>
        <p:xfrm>
          <a:off x="314596" y="1643201"/>
          <a:ext cx="8613964" cy="4785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2882"/>
                <a:gridCol w="3304475"/>
                <a:gridCol w="1529130"/>
                <a:gridCol w="2047477"/>
              </a:tblGrid>
              <a:tr h="248661">
                <a:tc rowSpan="2">
                  <a:txBody>
                    <a:bodyPr/>
                    <a:lstStyle/>
                    <a:p>
                      <a:r>
                        <a:rPr lang="en-US" sz="1600" b="0" dirty="0" smtClean="0">
                          <a:solidFill>
                            <a:schemeClr val="tx1"/>
                          </a:solidFill>
                        </a:rPr>
                        <a:t>Behavior or Driver</a:t>
                      </a:r>
                      <a:endParaRPr lang="en-US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en-US" sz="1600" b="0" dirty="0" smtClean="0">
                          <a:solidFill>
                            <a:schemeClr val="tx1"/>
                          </a:solidFill>
                        </a:rPr>
                        <a:t>Effect on technology…</a:t>
                      </a:r>
                      <a:endParaRPr lang="en-US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600" b="0" dirty="0"/>
                    </a:p>
                  </a:txBody>
                  <a:tcPr>
                    <a:noFill/>
                  </a:tcPr>
                </a:tc>
                <a:tc rowSpan="2">
                  <a:txBody>
                    <a:bodyPr/>
                    <a:lstStyle/>
                    <a:p>
                      <a:r>
                        <a:rPr lang="en-US" sz="1600" b="0" dirty="0" smtClean="0">
                          <a:solidFill>
                            <a:schemeClr val="tx1"/>
                          </a:solidFill>
                        </a:rPr>
                        <a:t>Reference(s)</a:t>
                      </a:r>
                      <a:endParaRPr lang="en-US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en-US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0" dirty="0" smtClean="0">
                          <a:solidFill>
                            <a:schemeClr val="tx1"/>
                          </a:solidFill>
                        </a:rPr>
                        <a:t>Choice</a:t>
                      </a:r>
                      <a:endParaRPr lang="en-US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0" dirty="0" smtClean="0">
                          <a:solidFill>
                            <a:schemeClr val="tx1"/>
                          </a:solidFill>
                        </a:rPr>
                        <a:t>Use</a:t>
                      </a:r>
                      <a:endParaRPr lang="en-US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486539"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Cost minimization, income constraint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baseline="0" dirty="0" smtClean="0">
                          <a:solidFill>
                            <a:schemeClr val="tx1"/>
                          </a:solidFill>
                        </a:rPr>
                        <a:t>High implicit discount rate observed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 err="1" smtClean="0">
                          <a:solidFill>
                            <a:schemeClr val="tx1"/>
                          </a:solidFill>
                        </a:rPr>
                        <a:t>Hausman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 1979;</a:t>
                      </a:r>
                    </a:p>
                    <a:p>
                      <a:r>
                        <a:rPr lang="en-US" sz="1600" dirty="0" err="1" smtClean="0">
                          <a:solidFill>
                            <a:schemeClr val="tx1"/>
                          </a:solidFill>
                        </a:rPr>
                        <a:t>Sanstad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 et al.</a:t>
                      </a:r>
                      <a:r>
                        <a:rPr lang="en-US" sz="1600" baseline="0" dirty="0" smtClean="0">
                          <a:solidFill>
                            <a:schemeClr val="tx1"/>
                          </a:solidFill>
                        </a:rPr>
                        <a:t> 1995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23449"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Demographic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aseline="0" dirty="0" smtClean="0">
                          <a:solidFill>
                            <a:schemeClr val="tx1"/>
                          </a:solidFill>
                        </a:rPr>
                        <a:t>Education levels, ownership, &amp; tenure increased technology adoption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?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0" lang="en-US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Hartman 1998; Michelson &amp; </a:t>
                      </a:r>
                      <a:r>
                        <a:rPr kumimoji="0" lang="en-US" sz="16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Madner</a:t>
                      </a:r>
                      <a:r>
                        <a:rPr kumimoji="0" lang="en-US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2011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86539"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Physical </a:t>
                      </a:r>
                      <a:r>
                        <a:rPr lang="en-US" sz="1600" baseline="0" dirty="0" smtClean="0">
                          <a:solidFill>
                            <a:schemeClr val="tx1"/>
                          </a:solidFill>
                        </a:rPr>
                        <a:t>household characteristics  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Increased home age</a:t>
                      </a:r>
                      <a:r>
                        <a:rPr lang="en-US" sz="1600" baseline="0" dirty="0" smtClean="0">
                          <a:solidFill>
                            <a:schemeClr val="tx1"/>
                          </a:solidFill>
                        </a:rPr>
                        <a:t> and size promote technology adoption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?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0" lang="en-US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Michelson and </a:t>
                      </a:r>
                      <a:r>
                        <a:rPr kumimoji="0" lang="en-US" sz="16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Madner</a:t>
                      </a:r>
                      <a:r>
                        <a:rPr kumimoji="0" lang="en-US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2011 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86539"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Environmental awareness and valuation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Increased</a:t>
                      </a:r>
                      <a:r>
                        <a:rPr lang="en-US" sz="1600" baseline="0" dirty="0" smtClean="0">
                          <a:solidFill>
                            <a:schemeClr val="tx1"/>
                          </a:solidFill>
                        </a:rPr>
                        <a:t> awareness &amp; valuation increased adoption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?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0" lang="en-US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Cummings and Taylor 1999; Hanley et al. 1990; Bateman et al. 2011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86539">
                <a:tc>
                  <a:txBody>
                    <a:bodyPr/>
                    <a:lstStyle/>
                    <a:p>
                      <a:r>
                        <a:rPr kumimoji="0" lang="en-US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Technological awareness 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Homeowners misperceive</a:t>
                      </a:r>
                      <a:r>
                        <a:rPr lang="en-US" sz="1600" baseline="0" dirty="0" smtClean="0">
                          <a:solidFill>
                            <a:schemeClr val="tx1"/>
                          </a:solidFill>
                        </a:rPr>
                        <a:t> technology performance at extremes; </a:t>
                      </a:r>
                    </a:p>
                    <a:p>
                      <a:r>
                        <a:rPr lang="en-US" sz="1600" baseline="0" dirty="0" smtClean="0">
                          <a:solidFill>
                            <a:schemeClr val="tx1"/>
                          </a:solidFill>
                        </a:rPr>
                        <a:t>Self-reported awareness increased adoption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?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 err="1" smtClean="0">
                          <a:solidFill>
                            <a:schemeClr val="tx1"/>
                          </a:solidFill>
                        </a:rPr>
                        <a:t>Attari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 2010;</a:t>
                      </a:r>
                    </a:p>
                    <a:p>
                      <a:endParaRPr kumimoji="0" lang="en-US" sz="16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kumimoji="0" lang="en-US" sz="16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0" lang="en-US" sz="16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Nair et al 2010 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207063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Other Behavioral Drivers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i="1" dirty="0" smtClean="0"/>
              <a:t>Do homeowners correlate or compensate drivers of energy technology choice and use?</a:t>
            </a:r>
          </a:p>
          <a:p>
            <a:endParaRPr lang="en-US" dirty="0" smtClean="0"/>
          </a:p>
          <a:p>
            <a:r>
              <a:rPr lang="en-US" dirty="0" smtClean="0"/>
              <a:t>Limited qualitative insights </a:t>
            </a:r>
          </a:p>
          <a:p>
            <a:pPr lvl="1"/>
            <a:r>
              <a:rPr lang="en-US" dirty="0" smtClean="0"/>
              <a:t>Correlation and compensation observed across a variety of “green” behaviors [</a:t>
            </a:r>
            <a:r>
              <a:rPr lang="en-US" dirty="0" err="1" smtClean="0"/>
              <a:t>Thøgersen</a:t>
            </a:r>
            <a:r>
              <a:rPr lang="en-US" dirty="0"/>
              <a:t> &amp; </a:t>
            </a:r>
            <a:r>
              <a:rPr lang="en-US" dirty="0" err="1"/>
              <a:t>Ölander</a:t>
            </a:r>
            <a:r>
              <a:rPr lang="en-US" dirty="0"/>
              <a:t> 2003</a:t>
            </a:r>
            <a:r>
              <a:rPr lang="en-US" dirty="0" smtClean="0"/>
              <a:t>]</a:t>
            </a:r>
          </a:p>
          <a:p>
            <a:pPr lvl="1"/>
            <a:r>
              <a:rPr lang="en-US" dirty="0" smtClean="0"/>
              <a:t>Self-reported behavior changes with </a:t>
            </a:r>
            <a:r>
              <a:rPr lang="en-US" dirty="0"/>
              <a:t>PV adoption [</a:t>
            </a:r>
            <a:r>
              <a:rPr lang="en-US" dirty="0" err="1" smtClean="0"/>
              <a:t>Keirstead</a:t>
            </a:r>
            <a:r>
              <a:rPr lang="en-US" dirty="0" smtClean="0"/>
              <a:t> 2007; </a:t>
            </a:r>
            <a:r>
              <a:rPr lang="en-US" dirty="0" err="1" smtClean="0"/>
              <a:t>McAndrews</a:t>
            </a:r>
            <a:r>
              <a:rPr lang="en-US" dirty="0" smtClean="0"/>
              <a:t>; </a:t>
            </a:r>
            <a:r>
              <a:rPr lang="en-US" dirty="0" err="1"/>
              <a:t>Schweizer</a:t>
            </a:r>
            <a:r>
              <a:rPr lang="en-US" dirty="0"/>
              <a:t>-Reis et </a:t>
            </a:r>
            <a:r>
              <a:rPr lang="en-US" dirty="0" smtClean="0"/>
              <a:t>al. </a:t>
            </a:r>
            <a:r>
              <a:rPr lang="en-US" dirty="0"/>
              <a:t>2000 </a:t>
            </a:r>
            <a:r>
              <a:rPr lang="en-US" dirty="0" smtClean="0"/>
              <a:t>]</a:t>
            </a:r>
          </a:p>
          <a:p>
            <a:endParaRPr lang="en-US" dirty="0" smtClean="0"/>
          </a:p>
          <a:p>
            <a:r>
              <a:rPr lang="en-US" dirty="0" smtClean="0"/>
              <a:t>Implications for rebound?</a:t>
            </a:r>
          </a:p>
          <a:p>
            <a:endParaRPr lang="en-US" dirty="0"/>
          </a:p>
          <a:p>
            <a:pPr lvl="1"/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89817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Empirical Research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531352" cy="4495800"/>
          </a:xfrm>
        </p:spPr>
        <p:txBody>
          <a:bodyPr/>
          <a:lstStyle/>
          <a:p>
            <a:r>
              <a:rPr lang="en-US" dirty="0"/>
              <a:t>Estimate the impact of marginal technical change within and across end uses on </a:t>
            </a:r>
            <a:r>
              <a:rPr lang="en-US" dirty="0" smtClean="0"/>
              <a:t>electricity use and rebound</a:t>
            </a:r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If choose technology A versus </a:t>
            </a:r>
          </a:p>
          <a:p>
            <a:pPr lvl="1"/>
            <a:r>
              <a:rPr lang="en-US" dirty="0"/>
              <a:t>I</a:t>
            </a:r>
            <a:r>
              <a:rPr lang="en-US" dirty="0" smtClean="0"/>
              <a:t>f choose both technology A and technology B</a:t>
            </a:r>
          </a:p>
        </p:txBody>
      </p:sp>
    </p:spTree>
    <p:extLst>
      <p:ext uri="{BB962C8B-B14F-4D97-AF65-F5344CB8AC3E}">
        <p14:creationId xmlns:p14="http://schemas.microsoft.com/office/powerpoint/2010/main" val="25502113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Pecan Street Research Institute</a:t>
            </a:r>
            <a:endParaRPr lang="en-US" dirty="0"/>
          </a:p>
        </p:txBody>
      </p:sp>
      <p:pic>
        <p:nvPicPr>
          <p:cNvPr id="5" name="Picture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88" y="2554390"/>
            <a:ext cx="9038790" cy="430361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171218" y="1583665"/>
            <a:ext cx="1031033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/>
            <a:r>
              <a:rPr lang="en-US" sz="1500" dirty="0"/>
              <a:t>Static </a:t>
            </a:r>
            <a:r>
              <a:rPr lang="en-US" sz="1500" dirty="0" smtClean="0"/>
              <a:t>data</a:t>
            </a:r>
            <a:endParaRPr lang="en-US" sz="1500" dirty="0"/>
          </a:p>
        </p:txBody>
      </p:sp>
      <p:sp>
        <p:nvSpPr>
          <p:cNvPr id="7" name="Rectangle 6"/>
          <p:cNvSpPr/>
          <p:nvPr/>
        </p:nvSpPr>
        <p:spPr>
          <a:xfrm>
            <a:off x="4054721" y="1501462"/>
            <a:ext cx="2696716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/>
            <a:r>
              <a:rPr lang="en-US" sz="1500" dirty="0"/>
              <a:t>High resolution consumption data</a:t>
            </a:r>
          </a:p>
        </p:txBody>
      </p:sp>
      <p:sp>
        <p:nvSpPr>
          <p:cNvPr id="9" name="Right Brace 8"/>
          <p:cNvSpPr/>
          <p:nvPr/>
        </p:nvSpPr>
        <p:spPr>
          <a:xfrm rot="16200000">
            <a:off x="2418694" y="984716"/>
            <a:ext cx="548285" cy="2392515"/>
          </a:xfrm>
          <a:prstGeom prst="rightBrac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Brace 9"/>
          <p:cNvSpPr/>
          <p:nvPr/>
        </p:nvSpPr>
        <p:spPr>
          <a:xfrm rot="16200000">
            <a:off x="5152868" y="779552"/>
            <a:ext cx="548285" cy="2771034"/>
          </a:xfrm>
          <a:prstGeom prst="rightBrac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11147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Representative Sample Data</a:t>
            </a:r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1530101"/>
              </p:ext>
            </p:extLst>
          </p:nvPr>
        </p:nvGraphicFramePr>
        <p:xfrm>
          <a:off x="185008" y="1957940"/>
          <a:ext cx="8842361" cy="48005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3716"/>
                <a:gridCol w="5767861"/>
                <a:gridCol w="1990784"/>
              </a:tblGrid>
              <a:tr h="370840">
                <a:tc gridSpan="2">
                  <a:txBody>
                    <a:bodyPr/>
                    <a:lstStyle/>
                    <a:p>
                      <a:pPr marL="0" marR="0" algn="l">
                        <a:lnSpc>
                          <a:spcPts val="1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Variable</a:t>
                      </a:r>
                      <a:endParaRPr lang="en-US" sz="14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ts val="1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Range</a:t>
                      </a:r>
                      <a:endParaRPr lang="en-US" sz="14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 algn="l">
                        <a:lnSpc>
                          <a:spcPts val="1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Climate</a:t>
                      </a:r>
                      <a:endParaRPr lang="en-US" sz="14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ts val="1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Monthly CDD </a:t>
                      </a:r>
                      <a:endParaRPr lang="en-US" sz="14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ts val="1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3943350" algn="l"/>
                        </a:tabLst>
                      </a:pPr>
                      <a:r>
                        <a:rPr lang="en-US" sz="14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Mean= 292, </a:t>
                      </a:r>
                      <a:r>
                        <a:rPr lang="en-US" sz="1400" dirty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SD= 257</a:t>
                      </a:r>
                      <a:endParaRPr lang="en-US" sz="14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 algn="l">
                        <a:lnSpc>
                          <a:spcPts val="1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Structural</a:t>
                      </a:r>
                      <a:endParaRPr lang="en-US" sz="14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ts val="1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err="1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Floorspace</a:t>
                      </a:r>
                      <a:r>
                        <a:rPr lang="en-US" sz="1400" baseline="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 </a:t>
                      </a:r>
                      <a:r>
                        <a:rPr lang="en-US" sz="14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(</a:t>
                      </a:r>
                      <a:r>
                        <a:rPr lang="en-US" sz="1400" dirty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square feet)</a:t>
                      </a:r>
                      <a:endParaRPr lang="en-US" sz="14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  <a:p>
                      <a:pPr marL="0" marR="0" algn="l">
                        <a:lnSpc>
                          <a:spcPts val="1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Windows area (square feet)</a:t>
                      </a:r>
                      <a:endParaRPr lang="en-US" sz="14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  <a:p>
                      <a:pPr marL="0" marR="0" algn="l">
                        <a:lnSpc>
                          <a:spcPts val="1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Age of the house</a:t>
                      </a:r>
                      <a:endParaRPr lang="en-US" sz="14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ts val="1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Mean= 2,019, </a:t>
                      </a:r>
                      <a:r>
                        <a:rPr lang="en-US" sz="1400" dirty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SD=</a:t>
                      </a:r>
                      <a:r>
                        <a:rPr lang="en-US" sz="1400" dirty="0">
                          <a:effectLst/>
                          <a:latin typeface="Cambria"/>
                          <a:ea typeface="ＭＳ 明朝"/>
                          <a:cs typeface="Times New Roman"/>
                        </a:rPr>
                        <a:t> </a:t>
                      </a:r>
                      <a:r>
                        <a:rPr lang="en-US" sz="14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719</a:t>
                      </a:r>
                      <a:endParaRPr lang="en-US" sz="14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  <a:p>
                      <a:pPr marL="0" marR="0" algn="l">
                        <a:lnSpc>
                          <a:spcPts val="1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Mean= 245,   </a:t>
                      </a:r>
                      <a:r>
                        <a:rPr lang="en-US" sz="1400" dirty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SD= </a:t>
                      </a:r>
                      <a:r>
                        <a:rPr lang="en-US" sz="14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106</a:t>
                      </a:r>
                      <a:endParaRPr lang="en-US" sz="14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  <a:p>
                      <a:pPr marL="0" marR="0" algn="l">
                        <a:lnSpc>
                          <a:spcPts val="1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Mean= 21.4, </a:t>
                      </a:r>
                      <a:r>
                        <a:rPr lang="en-US" sz="1400" dirty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SD= </a:t>
                      </a:r>
                      <a:r>
                        <a:rPr lang="en-US" sz="14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23.6</a:t>
                      </a:r>
                      <a:endParaRPr lang="en-US" sz="14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 algn="l">
                        <a:lnSpc>
                          <a:spcPts val="1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err="1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Demog-raphic</a:t>
                      </a:r>
                      <a:endParaRPr lang="en-US" sz="14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ts val="1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Occupancy </a:t>
                      </a:r>
                      <a:endParaRPr lang="en-US" sz="14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  <a:p>
                      <a:pPr marL="0" marR="0" algn="l">
                        <a:lnSpc>
                          <a:spcPts val="1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Tenure</a:t>
                      </a:r>
                      <a:endParaRPr lang="en-US" sz="14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  <a:p>
                      <a:pPr marL="0" marR="0" algn="l">
                        <a:lnSpc>
                          <a:spcPts val="1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HH income</a:t>
                      </a:r>
                      <a:endParaRPr lang="en-US" sz="14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ts val="1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Mean= </a:t>
                      </a:r>
                      <a:r>
                        <a:rPr lang="en-US" sz="1400" dirty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2.7, SD=</a:t>
                      </a:r>
                      <a:r>
                        <a:rPr lang="en-US" sz="1400" dirty="0">
                          <a:effectLst/>
                          <a:latin typeface="Cambria"/>
                          <a:ea typeface="ＭＳ 明朝"/>
                          <a:cs typeface="Times New Roman"/>
                        </a:rPr>
                        <a:t> </a:t>
                      </a:r>
                      <a:r>
                        <a:rPr lang="en-US" sz="14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1.2</a:t>
                      </a:r>
                      <a:endParaRPr lang="en-US" sz="14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  <a:p>
                      <a:pPr marL="0" marR="0" algn="l">
                        <a:lnSpc>
                          <a:spcPts val="1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Mean= 6.6, </a:t>
                      </a:r>
                      <a:r>
                        <a:rPr lang="en-US" sz="1400" dirty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SD= </a:t>
                      </a:r>
                      <a:r>
                        <a:rPr lang="en-US" sz="14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7.6</a:t>
                      </a:r>
                      <a:endParaRPr lang="en-US" sz="14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  <a:p>
                      <a:pPr marL="0" marR="0" algn="l">
                        <a:lnSpc>
                          <a:spcPts val="1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Mean= </a:t>
                      </a:r>
                      <a:r>
                        <a:rPr lang="en-US" sz="1400" dirty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$</a:t>
                      </a:r>
                      <a:r>
                        <a:rPr lang="en-US" sz="14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128k SD</a:t>
                      </a:r>
                      <a:r>
                        <a:rPr lang="en-US" sz="1400" dirty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=</a:t>
                      </a:r>
                      <a:r>
                        <a:rPr lang="en-US" sz="1400" dirty="0">
                          <a:effectLst/>
                          <a:latin typeface="Cambria"/>
                          <a:ea typeface="ＭＳ 明朝"/>
                          <a:cs typeface="Times New Roman"/>
                        </a:rPr>
                        <a:t> </a:t>
                      </a:r>
                      <a:r>
                        <a:rPr lang="en-US" sz="1400" dirty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$</a:t>
                      </a:r>
                      <a:r>
                        <a:rPr lang="en-US" sz="14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62k</a:t>
                      </a:r>
                      <a:endParaRPr lang="en-US" sz="14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 algn="l">
                        <a:lnSpc>
                          <a:spcPts val="1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Self-reported behaviors</a:t>
                      </a:r>
                      <a:endParaRPr lang="en-US" sz="14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ts val="1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Thermostat set point – summer</a:t>
                      </a:r>
                      <a:endParaRPr lang="en-US" sz="14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  <a:p>
                      <a:pPr marL="0" marR="0" algn="l">
                        <a:lnSpc>
                          <a:spcPts val="1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TV hours </a:t>
                      </a:r>
                      <a:r>
                        <a:rPr lang="en-US" sz="1400" dirty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per month</a:t>
                      </a:r>
                      <a:endParaRPr lang="en-US" sz="14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  <a:p>
                      <a:pPr marL="0" marR="0" algn="l">
                        <a:lnSpc>
                          <a:spcPts val="1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Dishwasher </a:t>
                      </a:r>
                      <a:r>
                        <a:rPr lang="en-US" sz="1400" dirty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loads per month</a:t>
                      </a:r>
                      <a:endParaRPr lang="en-US" sz="14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  <a:p>
                      <a:pPr marL="0" marR="0" algn="l">
                        <a:lnSpc>
                          <a:spcPts val="1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Clothes </a:t>
                      </a:r>
                      <a:r>
                        <a:rPr lang="en-US" sz="1400" dirty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washer loads per </a:t>
                      </a:r>
                      <a:r>
                        <a:rPr lang="en-US" sz="14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month</a:t>
                      </a:r>
                    </a:p>
                    <a:p>
                      <a:pPr marL="0" marR="0" algn="l">
                        <a:lnSpc>
                          <a:spcPts val="1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Education (interval)</a:t>
                      </a:r>
                      <a:endParaRPr lang="en-US" sz="14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ts val="1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Mean= 76.9, </a:t>
                      </a:r>
                      <a:r>
                        <a:rPr lang="en-US" sz="1400" dirty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SD=</a:t>
                      </a:r>
                      <a:r>
                        <a:rPr lang="en-US" sz="1400" dirty="0">
                          <a:effectLst/>
                          <a:latin typeface="Cambria"/>
                          <a:ea typeface="ＭＳ 明朝"/>
                          <a:cs typeface="Times New Roman"/>
                        </a:rPr>
                        <a:t> </a:t>
                      </a:r>
                      <a:r>
                        <a:rPr lang="en-US" sz="14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2.2</a:t>
                      </a:r>
                      <a:endParaRPr lang="en-US" sz="14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  <a:p>
                      <a:pPr marL="0" marR="0" algn="l">
                        <a:lnSpc>
                          <a:spcPts val="1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Mean= 107, </a:t>
                      </a:r>
                      <a:r>
                        <a:rPr lang="en-US" sz="1400" dirty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SD=</a:t>
                      </a:r>
                      <a:r>
                        <a:rPr lang="en-US" sz="1400" dirty="0">
                          <a:effectLst/>
                          <a:latin typeface="Cambria"/>
                          <a:ea typeface="ＭＳ 明朝"/>
                          <a:cs typeface="Times New Roman"/>
                        </a:rPr>
                        <a:t> </a:t>
                      </a:r>
                      <a:r>
                        <a:rPr lang="en-US" sz="14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71.9</a:t>
                      </a:r>
                      <a:endParaRPr lang="en-US" sz="14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  <a:p>
                      <a:pPr marL="0" marR="0" algn="l">
                        <a:lnSpc>
                          <a:spcPts val="1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Mean= 14.3, </a:t>
                      </a:r>
                      <a:r>
                        <a:rPr lang="en-US" sz="1400" dirty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SD=</a:t>
                      </a:r>
                      <a:r>
                        <a:rPr lang="en-US" sz="1400" dirty="0">
                          <a:effectLst/>
                          <a:latin typeface="Cambria"/>
                          <a:ea typeface="ＭＳ 明朝"/>
                          <a:cs typeface="Times New Roman"/>
                        </a:rPr>
                        <a:t> </a:t>
                      </a:r>
                      <a:r>
                        <a:rPr lang="en-US" sz="14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8.1</a:t>
                      </a:r>
                      <a:endParaRPr lang="en-US" sz="14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  <a:p>
                      <a:pPr marL="0" marR="0" algn="l">
                        <a:lnSpc>
                          <a:spcPts val="1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Mean= 17.1, </a:t>
                      </a:r>
                      <a:r>
                        <a:rPr lang="en-US" sz="1400" dirty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SD= </a:t>
                      </a:r>
                      <a:r>
                        <a:rPr lang="en-US" sz="14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9.2</a:t>
                      </a:r>
                      <a:endParaRPr lang="en-US" sz="14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 algn="l">
                        <a:lnSpc>
                          <a:spcPts val="1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Technology choices</a:t>
                      </a:r>
                      <a:endParaRPr lang="en-US" sz="14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ts val="1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Attic insulation R-value</a:t>
                      </a:r>
                      <a:endParaRPr lang="en-US" sz="14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  <a:p>
                      <a:pPr marL="0" marR="0" algn="l">
                        <a:lnSpc>
                          <a:spcPts val="1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Air </a:t>
                      </a:r>
                      <a:r>
                        <a:rPr lang="en-US" sz="14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conditioning Energy Efficiency Ratio (EER)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ts val="1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No.</a:t>
                      </a:r>
                      <a:r>
                        <a:rPr lang="en-US" sz="1400" baseline="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 of devices</a:t>
                      </a:r>
                      <a:endParaRPr lang="en-US" sz="1400" dirty="0" smtClean="0">
                        <a:effectLst/>
                        <a:latin typeface="Times New Roman"/>
                        <a:ea typeface="ＭＳ 明朝"/>
                        <a:cs typeface="Times New Roman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ts val="1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Dummy</a:t>
                      </a:r>
                      <a:r>
                        <a:rPr lang="en-US" sz="1400" baseline="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 variables, </a:t>
                      </a:r>
                      <a:r>
                        <a:rPr lang="en-US" sz="14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Programmable thermostat,</a:t>
                      </a:r>
                      <a:r>
                        <a:rPr lang="en-US" sz="1400" baseline="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 </a:t>
                      </a:r>
                      <a:r>
                        <a:rPr lang="en-US" sz="14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Double </a:t>
                      </a:r>
                      <a:r>
                        <a:rPr lang="en-US" sz="1400" dirty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pane </a:t>
                      </a:r>
                      <a:r>
                        <a:rPr lang="en-US" sz="14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windows,</a:t>
                      </a:r>
                      <a:r>
                        <a:rPr lang="en-US" sz="1400" baseline="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 </a:t>
                      </a:r>
                      <a:r>
                        <a:rPr lang="en-US" sz="14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Energy </a:t>
                      </a:r>
                      <a:r>
                        <a:rPr lang="en-US" sz="1400" dirty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star </a:t>
                      </a:r>
                      <a:r>
                        <a:rPr lang="en-US" sz="14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appliances,</a:t>
                      </a:r>
                      <a:r>
                        <a:rPr lang="en-US" sz="1400" baseline="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 </a:t>
                      </a:r>
                      <a:r>
                        <a:rPr lang="en-US" sz="14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Solar </a:t>
                      </a:r>
                      <a:r>
                        <a:rPr lang="en-US" sz="14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PV (count = 37),</a:t>
                      </a:r>
                      <a:r>
                        <a:rPr lang="en-US" sz="1400" baseline="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 EV (count = 14), </a:t>
                      </a:r>
                      <a:r>
                        <a:rPr lang="en-US" sz="1400" baseline="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E</a:t>
                      </a:r>
                      <a:r>
                        <a:rPr lang="en-US" sz="14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lectric </a:t>
                      </a:r>
                      <a:r>
                        <a:rPr lang="en-US" sz="1400" dirty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heater </a:t>
                      </a:r>
                      <a:endParaRPr lang="en-US" sz="14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ts val="1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Mean= 28.6, </a:t>
                      </a:r>
                      <a:r>
                        <a:rPr lang="en-US" sz="1400" dirty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SD=</a:t>
                      </a:r>
                      <a:r>
                        <a:rPr lang="en-US" sz="1400" dirty="0">
                          <a:effectLst/>
                          <a:latin typeface="Cambria"/>
                          <a:ea typeface="ＭＳ 明朝"/>
                          <a:cs typeface="Times New Roman"/>
                        </a:rPr>
                        <a:t> </a:t>
                      </a:r>
                      <a:r>
                        <a:rPr lang="en-US" sz="14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8.4</a:t>
                      </a:r>
                      <a:endParaRPr lang="en-US" sz="14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  <a:p>
                      <a:pPr marL="0" marR="0" algn="l">
                        <a:lnSpc>
                          <a:spcPts val="1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Mean= 10.5, </a:t>
                      </a:r>
                      <a:r>
                        <a:rPr lang="en-US" sz="1400" dirty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SD=</a:t>
                      </a:r>
                      <a:r>
                        <a:rPr lang="en-US" sz="1400" dirty="0">
                          <a:effectLst/>
                          <a:latin typeface="Cambria"/>
                          <a:ea typeface="ＭＳ 明朝"/>
                          <a:cs typeface="Times New Roman"/>
                        </a:rPr>
                        <a:t> </a:t>
                      </a:r>
                      <a:r>
                        <a:rPr lang="en-US" sz="14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1.7</a:t>
                      </a:r>
                      <a:endParaRPr lang="en-US" sz="14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  <a:p>
                      <a:pPr marL="0" marR="0" algn="l">
                        <a:lnSpc>
                          <a:spcPts val="1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Mean= 3.34, </a:t>
                      </a:r>
                      <a:r>
                        <a:rPr lang="en-US" sz="1400" dirty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SD=</a:t>
                      </a:r>
                      <a:r>
                        <a:rPr lang="en-US" sz="1400" dirty="0">
                          <a:effectLst/>
                          <a:latin typeface="Cambria"/>
                          <a:ea typeface="ＭＳ 明朝"/>
                          <a:cs typeface="Times New Roman"/>
                        </a:rPr>
                        <a:t> </a:t>
                      </a:r>
                      <a:r>
                        <a:rPr lang="en-US" sz="14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1.8</a:t>
                      </a:r>
                      <a:endParaRPr lang="en-US" sz="14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  <a:p>
                      <a:pPr marL="0" marR="0" algn="l">
                        <a:lnSpc>
                          <a:spcPts val="1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 </a:t>
                      </a:r>
                      <a:endParaRPr lang="en-US" sz="14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16592">
                <a:tc>
                  <a:txBody>
                    <a:bodyPr/>
                    <a:lstStyle/>
                    <a:p>
                      <a:pPr marL="0" marR="0" algn="l">
                        <a:lnSpc>
                          <a:spcPts val="1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Electricity</a:t>
                      </a:r>
                      <a:endParaRPr lang="en-US" sz="14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ts val="1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Electricity consumption (KWh/month)</a:t>
                      </a:r>
                      <a:endParaRPr lang="en-US" sz="140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ts val="18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Mean= 963, </a:t>
                      </a:r>
                      <a:r>
                        <a:rPr lang="en-US" sz="1400" dirty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SD=</a:t>
                      </a:r>
                      <a:r>
                        <a:rPr lang="en-US" sz="1400" dirty="0">
                          <a:effectLst/>
                          <a:latin typeface="Cambria"/>
                          <a:ea typeface="ＭＳ 明朝"/>
                          <a:cs typeface="Times New Roman"/>
                        </a:rPr>
                        <a:t> </a:t>
                      </a:r>
                      <a:r>
                        <a:rPr lang="en-US" sz="1400" dirty="0" smtClean="0">
                          <a:effectLst/>
                          <a:latin typeface="Times New Roman"/>
                          <a:ea typeface="ＭＳ 明朝"/>
                          <a:cs typeface="Times New Roman"/>
                        </a:rPr>
                        <a:t>938</a:t>
                      </a:r>
                      <a:endParaRPr lang="en-US" sz="1400" dirty="0">
                        <a:effectLst/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92434" y="1588608"/>
            <a:ext cx="86515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Sample includes one year of monthly electricity consumption for 79 homes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69534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Model Specification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60867" y="2600340"/>
            <a:ext cx="8991600" cy="44958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1800" dirty="0" smtClean="0"/>
          </a:p>
          <a:p>
            <a:r>
              <a:rPr lang="en-US" sz="1800" dirty="0" smtClean="0"/>
              <a:t>Where</a:t>
            </a:r>
          </a:p>
          <a:p>
            <a:pPr lvl="1">
              <a:spcBef>
                <a:spcPts val="1150"/>
              </a:spcBef>
            </a:pPr>
            <a:r>
              <a:rPr lang="en-US" sz="1800" i="1" dirty="0" err="1"/>
              <a:t>Y</a:t>
            </a:r>
            <a:r>
              <a:rPr lang="en-US" sz="1800" i="1" baseline="-25000" dirty="0" err="1"/>
              <a:t>it</a:t>
            </a:r>
            <a:r>
              <a:rPr lang="en-US" sz="1800" i="1" baseline="30000" dirty="0" err="1"/>
              <a:t>λ</a:t>
            </a:r>
            <a:r>
              <a:rPr lang="en-US" sz="1800" i="1" dirty="0"/>
              <a:t> </a:t>
            </a:r>
            <a:r>
              <a:rPr lang="en-US" sz="1800" i="1" dirty="0" smtClean="0"/>
              <a:t>represents monthly electricity </a:t>
            </a:r>
            <a:r>
              <a:rPr lang="en-US" sz="1800" i="1" dirty="0"/>
              <a:t>consumption </a:t>
            </a:r>
            <a:endParaRPr lang="en-US" sz="1800" i="1" dirty="0" smtClean="0"/>
          </a:p>
          <a:p>
            <a:pPr lvl="1">
              <a:spcBef>
                <a:spcPts val="1150"/>
              </a:spcBef>
            </a:pPr>
            <a:r>
              <a:rPr lang="en-US" sz="1800" i="1" dirty="0"/>
              <a:t>β</a:t>
            </a:r>
            <a:r>
              <a:rPr lang="en-US" sz="1800" i="1" baseline="-25000" dirty="0"/>
              <a:t>j</a:t>
            </a:r>
            <a:r>
              <a:rPr lang="en-US" sz="1800" i="1" dirty="0"/>
              <a:t> are the predictor </a:t>
            </a:r>
            <a:r>
              <a:rPr lang="en-US" sz="1800" i="1" dirty="0" smtClean="0"/>
              <a:t>coefficient fixed effects</a:t>
            </a:r>
          </a:p>
          <a:p>
            <a:pPr lvl="1">
              <a:spcBef>
                <a:spcPts val="1150"/>
              </a:spcBef>
            </a:pPr>
            <a:r>
              <a:rPr lang="en-US" sz="1800" i="1" dirty="0" smtClean="0"/>
              <a:t>β</a:t>
            </a:r>
            <a:r>
              <a:rPr lang="en-US" sz="1800" i="1" baseline="-25000" dirty="0" err="1" smtClean="0"/>
              <a:t>i</a:t>
            </a:r>
            <a:r>
              <a:rPr lang="en-US" sz="1800" i="1" dirty="0" smtClean="0"/>
              <a:t> </a:t>
            </a:r>
            <a:r>
              <a:rPr lang="en-US" sz="1800" i="1" dirty="0"/>
              <a:t>are the coefficient estimates for random </a:t>
            </a:r>
            <a:r>
              <a:rPr lang="en-US" sz="1800" i="1" dirty="0" smtClean="0"/>
              <a:t>effects</a:t>
            </a:r>
          </a:p>
          <a:p>
            <a:pPr lvl="1">
              <a:spcBef>
                <a:spcPts val="1150"/>
              </a:spcBef>
            </a:pPr>
            <a:r>
              <a:rPr lang="en-US" sz="1800" i="1" dirty="0" err="1" smtClean="0"/>
              <a:t>S</a:t>
            </a:r>
            <a:r>
              <a:rPr lang="en-US" sz="1800" i="1" baseline="-25000" dirty="0" err="1" smtClean="0"/>
              <a:t>ij</a:t>
            </a:r>
            <a:r>
              <a:rPr lang="en-US" sz="1800" i="1" baseline="30000" dirty="0" err="1" smtClean="0"/>
              <a:t>λ</a:t>
            </a:r>
            <a:r>
              <a:rPr lang="en-US" sz="1800" i="1" dirty="0" smtClean="0"/>
              <a:t>  </a:t>
            </a:r>
            <a:r>
              <a:rPr lang="en-US" sz="1800" i="1" dirty="0"/>
              <a:t>represents a series of household structural </a:t>
            </a:r>
            <a:r>
              <a:rPr lang="en-US" sz="1800" i="1" dirty="0" smtClean="0"/>
              <a:t>factors</a:t>
            </a:r>
          </a:p>
          <a:p>
            <a:pPr lvl="1">
              <a:spcBef>
                <a:spcPts val="1150"/>
              </a:spcBef>
            </a:pPr>
            <a:r>
              <a:rPr lang="en-US" sz="1800" i="1" dirty="0" err="1"/>
              <a:t>D</a:t>
            </a:r>
            <a:r>
              <a:rPr lang="en-US" sz="1800" i="1" baseline="-25000" dirty="0" err="1"/>
              <a:t>ij</a:t>
            </a:r>
            <a:r>
              <a:rPr lang="en-US" sz="1800" i="1" baseline="30000" dirty="0" err="1"/>
              <a:t>λ</a:t>
            </a:r>
            <a:r>
              <a:rPr lang="en-US" sz="1800" i="1" dirty="0"/>
              <a:t> represents a series of household demographic </a:t>
            </a:r>
            <a:r>
              <a:rPr lang="en-US" sz="1800" i="1" dirty="0" smtClean="0"/>
              <a:t>factors</a:t>
            </a:r>
          </a:p>
          <a:p>
            <a:pPr lvl="1">
              <a:spcBef>
                <a:spcPts val="1150"/>
              </a:spcBef>
            </a:pPr>
            <a:r>
              <a:rPr lang="en-US" sz="1800" i="1" dirty="0" err="1" smtClean="0"/>
              <a:t>B</a:t>
            </a:r>
            <a:r>
              <a:rPr lang="en-US" sz="1800" i="1" baseline="-25000" dirty="0" err="1" smtClean="0"/>
              <a:t>ij</a:t>
            </a:r>
            <a:r>
              <a:rPr lang="en-US" sz="1800" i="1" baseline="30000" dirty="0" err="1" smtClean="0"/>
              <a:t>λ</a:t>
            </a:r>
            <a:r>
              <a:rPr lang="en-US" sz="1800" i="1" dirty="0" smtClean="0"/>
              <a:t> </a:t>
            </a:r>
            <a:r>
              <a:rPr lang="en-US" sz="1800" i="1" dirty="0"/>
              <a:t>represents </a:t>
            </a:r>
            <a:r>
              <a:rPr lang="en-US" sz="1800" i="1" dirty="0" smtClean="0"/>
              <a:t>household behaviors </a:t>
            </a:r>
            <a:r>
              <a:rPr lang="en-US" sz="1800" i="1" dirty="0"/>
              <a:t>and cognitive factors </a:t>
            </a:r>
            <a:endParaRPr lang="en-US" sz="1800" i="1" dirty="0" smtClean="0"/>
          </a:p>
          <a:p>
            <a:pPr lvl="1">
              <a:spcBef>
                <a:spcPts val="1150"/>
              </a:spcBef>
            </a:pPr>
            <a:r>
              <a:rPr lang="en-US" sz="1800" i="1" dirty="0" err="1"/>
              <a:t>X</a:t>
            </a:r>
            <a:r>
              <a:rPr lang="en-US" sz="1800" i="1" baseline="-25000" dirty="0" err="1"/>
              <a:t>ij</a:t>
            </a:r>
            <a:r>
              <a:rPr lang="en-US" sz="1800" i="1" dirty="0"/>
              <a:t> </a:t>
            </a:r>
            <a:r>
              <a:rPr lang="en-US" sz="1800" i="1" dirty="0" smtClean="0"/>
              <a:t> </a:t>
            </a:r>
            <a:r>
              <a:rPr lang="en-US" sz="1800" i="1" dirty="0"/>
              <a:t>interaction </a:t>
            </a:r>
            <a:r>
              <a:rPr lang="en-US" sz="1800" i="1" dirty="0" smtClean="0"/>
              <a:t>terms for different technology choice combinations</a:t>
            </a:r>
          </a:p>
          <a:p>
            <a:pPr lvl="1">
              <a:spcBef>
                <a:spcPts val="1150"/>
              </a:spcBef>
            </a:pPr>
            <a:r>
              <a:rPr lang="en-US" sz="1800" i="1" dirty="0" err="1"/>
              <a:t>R</a:t>
            </a:r>
            <a:r>
              <a:rPr lang="en-US" sz="1800" i="1" baseline="-25000" dirty="0" err="1"/>
              <a:t>i</a:t>
            </a:r>
            <a:r>
              <a:rPr lang="en-US" sz="1800" i="1" dirty="0"/>
              <a:t> represents the household identification </a:t>
            </a:r>
            <a:r>
              <a:rPr lang="en-US" sz="1800" i="1" dirty="0" smtClean="0"/>
              <a:t>codes</a:t>
            </a:r>
            <a:endParaRPr lang="en-US" sz="18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r="95413"/>
          <a:stretch/>
        </p:blipFill>
        <p:spPr>
          <a:xfrm>
            <a:off x="94727" y="1453803"/>
            <a:ext cx="517921" cy="94078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l="5254"/>
          <a:stretch/>
        </p:blipFill>
        <p:spPr>
          <a:xfrm>
            <a:off x="35894" y="2170513"/>
            <a:ext cx="9316449" cy="819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1703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Results with No Interaction Terms</a:t>
            </a: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7273675"/>
              </p:ext>
            </p:extLst>
          </p:nvPr>
        </p:nvGraphicFramePr>
        <p:xfrm>
          <a:off x="461382" y="1589748"/>
          <a:ext cx="8519012" cy="50615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29753"/>
                <a:gridCol w="1205771"/>
                <a:gridCol w="907111"/>
                <a:gridCol w="4276377"/>
              </a:tblGrid>
              <a:tr h="25028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Explanatory variable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Coefficient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p-value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% change in </a:t>
                      </a:r>
                      <a:r>
                        <a:rPr lang="en-US" sz="15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Y for: </a:t>
                      </a:r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unit (or *10%</a:t>
                      </a:r>
                      <a:r>
                        <a:rPr lang="en-US" sz="15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) </a:t>
                      </a:r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increase in X</a:t>
                      </a:r>
                    </a:p>
                  </a:txBody>
                  <a:tcPr marL="12700" marR="12700" marT="12700" marB="0" anchor="ctr"/>
                </a:tc>
              </a:tr>
              <a:tr h="26729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ProgTherm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-0.236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0.026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-21.0%</a:t>
                      </a:r>
                    </a:p>
                  </a:txBody>
                  <a:tcPr marL="12700" marR="12700" marT="12700" marB="0" anchor="ctr"/>
                </a:tc>
              </a:tr>
              <a:tr h="26729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ES </a:t>
                      </a:r>
                      <a:r>
                        <a:rPr lang="en-US" sz="15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Refrig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-0.164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0.025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-15.1%</a:t>
                      </a:r>
                    </a:p>
                  </a:txBody>
                  <a:tcPr marL="12700" marR="12700" marT="12700" marB="0" anchor="ctr"/>
                </a:tc>
              </a:tr>
              <a:tr h="26729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/</a:t>
                      </a:r>
                      <a:r>
                        <a:rPr lang="en-US" sz="15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sqrt</a:t>
                      </a:r>
                      <a:r>
                        <a:rPr lang="en-US" sz="15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(</a:t>
                      </a:r>
                      <a:r>
                        <a:rPr lang="en-US" sz="15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Sq</a:t>
                      </a:r>
                      <a:r>
                        <a:rPr lang="en-US" sz="15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Ft</a:t>
                      </a:r>
                      <a:r>
                        <a:rPr lang="en-US" sz="15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)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-75.7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&lt; .0001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8.35</a:t>
                      </a:r>
                      <a:r>
                        <a:rPr lang="en-US" sz="15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%*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2700" marR="12700" marT="12700" marB="0" anchor="ctr"/>
                </a:tc>
              </a:tr>
              <a:tr h="26729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Devices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0.067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0.027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7.00%</a:t>
                      </a:r>
                    </a:p>
                  </a:txBody>
                  <a:tcPr marL="12700" marR="12700" marT="12700" marB="0" anchor="ctr"/>
                </a:tc>
              </a:tr>
              <a:tr h="26729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CWloads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-1.958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0.053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1.20</a:t>
                      </a:r>
                      <a:r>
                        <a:rPr lang="en-US" sz="15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%*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2700" marR="12700" marT="12700" marB="0" anchor="ctr"/>
                </a:tc>
              </a:tr>
              <a:tr h="26729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Home </a:t>
                      </a:r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R value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-0.009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0.087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-0.91%</a:t>
                      </a:r>
                    </a:p>
                  </a:txBody>
                  <a:tcPr marL="12700" marR="12700" marT="12700" marB="0" anchor="ctr"/>
                </a:tc>
              </a:tr>
              <a:tr h="26729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Cooling </a:t>
                      </a:r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Degree Days</a:t>
                      </a:r>
                    </a:p>
                  </a:txBody>
                  <a:tcPr marL="12700" marR="12700" marT="12700" marB="0" anchor="ctr"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0.001</a:t>
                      </a:r>
                    </a:p>
                  </a:txBody>
                  <a:tcPr marL="12700" marR="12700" marT="12700" marB="0" anchor="ctr"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&lt; .0001</a:t>
                      </a:r>
                    </a:p>
                  </a:txBody>
                  <a:tcPr marL="12700" marR="12700" marT="12700" marB="0" anchor="ctr"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0.14%</a:t>
                      </a:r>
                    </a:p>
                  </a:txBody>
                  <a:tcPr marL="12700" marR="12700" marT="12700" marB="0" anchor="ctr"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729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EV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2700" marR="12700" marT="12700" marB="0" anchor="ctr"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0.087</a:t>
                      </a:r>
                    </a:p>
                  </a:txBody>
                  <a:tcPr marL="12700" marR="12700" marT="12700" marB="0" anchor="ctr"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0.339</a:t>
                      </a:r>
                    </a:p>
                  </a:txBody>
                  <a:tcPr marL="12700" marR="12700" marT="12700" marB="0" anchor="ctr"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9.14%</a:t>
                      </a:r>
                    </a:p>
                  </a:txBody>
                  <a:tcPr marL="12700" marR="12700" marT="12700" marB="0" anchor="ctr"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26729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ES </a:t>
                      </a:r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DW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-0.085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0.325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-8.14%</a:t>
                      </a:r>
                    </a:p>
                  </a:txBody>
                  <a:tcPr marL="12700" marR="12700" marT="12700" marB="0" anchor="ctr"/>
                </a:tc>
              </a:tr>
              <a:tr h="26729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</a:t>
                      </a:r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-P window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-0.081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0.346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-7.78%</a:t>
                      </a:r>
                    </a:p>
                  </a:txBody>
                  <a:tcPr marL="12700" marR="12700" marT="12700" marB="0" anchor="ctr"/>
                </a:tc>
              </a:tr>
              <a:tr h="26729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ES Clothes</a:t>
                      </a:r>
                      <a:r>
                        <a:rPr lang="en-US" sz="15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washer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-0.069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0.378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-6.68%</a:t>
                      </a:r>
                    </a:p>
                  </a:txBody>
                  <a:tcPr marL="12700" marR="12700" marT="12700" marB="0" anchor="ctr"/>
                </a:tc>
              </a:tr>
              <a:tr h="26729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PV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0.054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0.487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5.61%</a:t>
                      </a:r>
                    </a:p>
                  </a:txBody>
                  <a:tcPr marL="12700" marR="12700" marT="12700" marB="0" anchor="ctr"/>
                </a:tc>
              </a:tr>
              <a:tr h="26729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AC </a:t>
                      </a:r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EER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0.006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0.738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0.65%</a:t>
                      </a:r>
                    </a:p>
                  </a:txBody>
                  <a:tcPr marL="12700" marR="12700" marT="12700" marB="0" anchor="ctr"/>
                </a:tc>
              </a:tr>
              <a:tr h="26729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1/occupancy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0.141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0.465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-0.21</a:t>
                      </a:r>
                      <a:r>
                        <a:rPr lang="en-US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%*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2700" marR="12700" marT="12700" marB="0" anchor="ctr"/>
                </a:tc>
              </a:tr>
              <a:tr h="26729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Dishwasher</a:t>
                      </a:r>
                      <a:r>
                        <a:rPr lang="en-US" sz="15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en-US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loads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0.001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0.879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0.09%</a:t>
                      </a:r>
                    </a:p>
                  </a:txBody>
                  <a:tcPr marL="12700" marR="12700" marT="12700" marB="0" anchor="ctr"/>
                </a:tc>
              </a:tr>
              <a:tr h="26729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1/Window</a:t>
                      </a:r>
                      <a:r>
                        <a:rPr lang="en-US" sz="15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en-US" sz="15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Sq</a:t>
                      </a:r>
                      <a:r>
                        <a:rPr lang="en-US" sz="15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Ft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-2.086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0.924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0.09</a:t>
                      </a:r>
                      <a:r>
                        <a:rPr lang="en-US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%*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2700" marR="12700" marT="12700" marB="0" anchor="ctr"/>
                </a:tc>
              </a:tr>
              <a:tr h="26729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Income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2.00E-07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0.78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0.00%</a:t>
                      </a:r>
                    </a:p>
                  </a:txBody>
                  <a:tcPr marL="12700" marR="12700" marT="12700" marB="0" anchor="ctr"/>
                </a:tc>
              </a:tr>
              <a:tr h="26729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Constant (b</a:t>
                      </a:r>
                      <a:r>
                        <a:rPr lang="en-US" sz="1500" b="0" i="0" u="none" strike="noStrike" baseline="-2500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  <a:r>
                        <a:rPr lang="en-US" sz="15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)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8.348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5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&lt; .0001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</a:t>
                      </a:r>
                    </a:p>
                  </a:txBody>
                  <a:tcPr marL="12700" marR="12700" marT="1270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297301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8447" y="1753607"/>
            <a:ext cx="7434067" cy="490869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7" y="228600"/>
            <a:ext cx="8531353" cy="990600"/>
          </a:xfrm>
        </p:spPr>
        <p:txBody>
          <a:bodyPr>
            <a:noAutofit/>
          </a:bodyPr>
          <a:lstStyle/>
          <a:p>
            <a:r>
              <a:rPr lang="en-US" sz="3300" dirty="0" smtClean="0"/>
              <a:t>Rebound from Marginal Efficiency Gains: Demonstrative Empirical Results</a:t>
            </a:r>
            <a:endParaRPr lang="en-US" sz="3300" dirty="0"/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2472470" y="2870203"/>
            <a:ext cx="3021780" cy="425918"/>
          </a:xfrm>
          <a:prstGeom prst="straightConnector1">
            <a:avLst/>
          </a:prstGeom>
          <a:ln>
            <a:solidFill>
              <a:srgbClr val="008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V="1">
            <a:off x="2558681" y="3173929"/>
            <a:ext cx="0" cy="2346976"/>
          </a:xfrm>
          <a:prstGeom prst="straightConnector1">
            <a:avLst/>
          </a:prstGeom>
          <a:ln>
            <a:solidFill>
              <a:srgbClr val="0000FF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5219253" y="3424541"/>
            <a:ext cx="0" cy="235369"/>
          </a:xfrm>
          <a:prstGeom prst="straightConnector1">
            <a:avLst/>
          </a:prstGeom>
          <a:ln>
            <a:solidFill>
              <a:srgbClr val="0000FF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7413215" y="2263470"/>
            <a:ext cx="0" cy="1353633"/>
          </a:xfrm>
          <a:prstGeom prst="straightConnector1">
            <a:avLst/>
          </a:prstGeom>
          <a:ln>
            <a:solidFill>
              <a:srgbClr val="0000FF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2429657" y="2053169"/>
            <a:ext cx="4983558" cy="3721098"/>
          </a:xfrm>
          <a:prstGeom prst="line">
            <a:avLst/>
          </a:prstGeom>
          <a:ln w="2540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2429657" y="3015179"/>
            <a:ext cx="4983558" cy="686871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2154106" y="2025557"/>
            <a:ext cx="482623" cy="0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2153832" y="2304888"/>
            <a:ext cx="496429" cy="0"/>
          </a:xfrm>
          <a:prstGeom prst="line">
            <a:avLst/>
          </a:prstGeom>
          <a:ln w="25400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3771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 smtClean="0"/>
              <a:t>Rebound with Marginal Efficiency Gains</a:t>
            </a:r>
            <a:endParaRPr lang="en-US" sz="3200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308" y="1924568"/>
            <a:ext cx="8789549" cy="4163767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2241727" y="2495550"/>
            <a:ext cx="6740663" cy="21230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231394" y="2859616"/>
            <a:ext cx="4750996" cy="57785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5586060" y="3429000"/>
            <a:ext cx="3396330" cy="57785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5478305" y="2699385"/>
            <a:ext cx="3504085" cy="21230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2862105" y="2639483"/>
            <a:ext cx="1369289" cy="21230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6161792" y="3945467"/>
            <a:ext cx="2820598" cy="23918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6712125" y="4142319"/>
            <a:ext cx="2270265" cy="23918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7289800" y="4320120"/>
            <a:ext cx="1692590" cy="23918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615193" y="2699385"/>
            <a:ext cx="618067" cy="242294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2224790" y="2859616"/>
            <a:ext cx="626538" cy="57785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2842860" y="3429000"/>
            <a:ext cx="1388534" cy="169333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4197526" y="4015318"/>
            <a:ext cx="1388534" cy="111548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5575282" y="4193120"/>
            <a:ext cx="578043" cy="93768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6151016" y="4381504"/>
            <a:ext cx="561109" cy="74929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6711757" y="4576239"/>
            <a:ext cx="561109" cy="54609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2224789" y="3945467"/>
            <a:ext cx="637316" cy="118533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4231394" y="2699384"/>
            <a:ext cx="1354666" cy="152401"/>
          </a:xfrm>
          <a:prstGeom prst="rect">
            <a:avLst/>
          </a:prstGeom>
          <a:solidFill>
            <a:srgbClr val="008000">
              <a:alpha val="33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2233260" y="3426440"/>
            <a:ext cx="609600" cy="580411"/>
          </a:xfrm>
          <a:prstGeom prst="rect">
            <a:avLst/>
          </a:prstGeom>
          <a:solidFill>
            <a:srgbClr val="3366FF">
              <a:alpha val="28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TextBox 27"/>
          <p:cNvSpPr txBox="1"/>
          <p:nvPr/>
        </p:nvSpPr>
        <p:spPr>
          <a:xfrm>
            <a:off x="6577257" y="2903220"/>
            <a:ext cx="2388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008000"/>
                </a:solidFill>
                <a:latin typeface="Times New Roman"/>
                <a:cs typeface="Times New Roman"/>
              </a:rPr>
              <a:t>Multi-pane windows installed, </a:t>
            </a:r>
          </a:p>
          <a:p>
            <a:r>
              <a:rPr lang="en-US" sz="1400" dirty="0" smtClean="0">
                <a:solidFill>
                  <a:srgbClr val="008000"/>
                </a:solidFill>
                <a:latin typeface="Times New Roman"/>
                <a:cs typeface="Times New Roman"/>
              </a:rPr>
              <a:t>AC efficiency increased</a:t>
            </a:r>
            <a:endParaRPr lang="en-US" sz="1400" dirty="0">
              <a:solidFill>
                <a:srgbClr val="008000"/>
              </a:solidFill>
              <a:latin typeface="Times New Roman"/>
              <a:cs typeface="Times New Roman"/>
            </a:endParaRPr>
          </a:p>
        </p:txBody>
      </p:sp>
      <p:cxnSp>
        <p:nvCxnSpPr>
          <p:cNvPr id="30" name="Straight Arrow Connector 29"/>
          <p:cNvCxnSpPr/>
          <p:nvPr/>
        </p:nvCxnSpPr>
        <p:spPr>
          <a:xfrm flipH="1" flipV="1">
            <a:off x="5655733" y="2903220"/>
            <a:ext cx="921524" cy="153247"/>
          </a:xfrm>
          <a:prstGeom prst="straightConnector1">
            <a:avLst/>
          </a:prstGeom>
          <a:ln>
            <a:solidFill>
              <a:srgbClr val="008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3003426" y="4186772"/>
            <a:ext cx="2388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3366FF"/>
                </a:solidFill>
                <a:latin typeface="Times New Roman"/>
                <a:cs typeface="Times New Roman"/>
              </a:rPr>
              <a:t>Multi-pane windows installed at indicated AC efficiency</a:t>
            </a:r>
            <a:endParaRPr lang="en-US" sz="1400" dirty="0">
              <a:solidFill>
                <a:srgbClr val="3366FF"/>
              </a:solidFill>
              <a:latin typeface="Times New Roman"/>
              <a:cs typeface="Times New Roman"/>
            </a:endParaRPr>
          </a:p>
        </p:txBody>
      </p:sp>
      <p:cxnSp>
        <p:nvCxnSpPr>
          <p:cNvPr id="33" name="Straight Arrow Connector 32"/>
          <p:cNvCxnSpPr/>
          <p:nvPr/>
        </p:nvCxnSpPr>
        <p:spPr>
          <a:xfrm flipH="1" flipV="1">
            <a:off x="2862105" y="4036273"/>
            <a:ext cx="245162" cy="212091"/>
          </a:xfrm>
          <a:prstGeom prst="straightConnector1">
            <a:avLst/>
          </a:prstGeom>
          <a:ln>
            <a:solidFill>
              <a:srgbClr val="3366FF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55497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 smtClean="0"/>
              <a:t>Rebound with Marginal Efficiency Gains</a:t>
            </a:r>
            <a:endParaRPr lang="en-US" sz="3200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308" y="1924568"/>
            <a:ext cx="8789549" cy="416376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6155914" y="2500627"/>
            <a:ext cx="562386" cy="181412"/>
          </a:xfrm>
          <a:prstGeom prst="rect">
            <a:avLst/>
          </a:prstGeom>
          <a:noFill/>
          <a:ln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/>
          <p:cNvSpPr/>
          <p:nvPr/>
        </p:nvSpPr>
        <p:spPr>
          <a:xfrm>
            <a:off x="1622880" y="4187685"/>
            <a:ext cx="618669" cy="181412"/>
          </a:xfrm>
          <a:prstGeom prst="rect">
            <a:avLst/>
          </a:prstGeom>
          <a:noFill/>
          <a:ln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5593528" y="3436124"/>
            <a:ext cx="562386" cy="181412"/>
          </a:xfrm>
          <a:prstGeom prst="rect">
            <a:avLst/>
          </a:prstGeom>
          <a:noFill/>
          <a:ln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/>
          <p:cNvSpPr/>
          <p:nvPr/>
        </p:nvSpPr>
        <p:spPr>
          <a:xfrm>
            <a:off x="2869091" y="4586286"/>
            <a:ext cx="1342494" cy="532107"/>
          </a:xfrm>
          <a:prstGeom prst="rect">
            <a:avLst/>
          </a:prstGeom>
          <a:noFill/>
          <a:ln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7295762" y="2901492"/>
            <a:ext cx="1695094" cy="532107"/>
          </a:xfrm>
          <a:prstGeom prst="rect">
            <a:avLst/>
          </a:prstGeom>
          <a:noFill/>
          <a:ln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529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Preliminary PV Results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Order of technical change matters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0657909"/>
              </p:ext>
            </p:extLst>
          </p:nvPr>
        </p:nvGraphicFramePr>
        <p:xfrm>
          <a:off x="349886" y="2602089"/>
          <a:ext cx="8552755" cy="24688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45529"/>
                <a:gridCol w="1697593"/>
                <a:gridCol w="1619840"/>
                <a:gridCol w="1555047"/>
                <a:gridCol w="1334746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Order of technical</a:t>
                      </a:r>
                      <a:r>
                        <a:rPr lang="en-US" baseline="0" dirty="0" smtClean="0"/>
                        <a:t> change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Increase AC Efficiency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Increase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Insul</a:t>
                      </a:r>
                      <a:r>
                        <a:rPr lang="en-US" baseline="0" dirty="0" smtClean="0"/>
                        <a:t>.</a:t>
                      </a: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Install</a:t>
                      </a:r>
                      <a:r>
                        <a:rPr lang="en-US" baseline="0" dirty="0" smtClean="0"/>
                        <a:t> multi-pane Windows</a:t>
                      </a: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Purchase </a:t>
                      </a:r>
                      <a:r>
                        <a:rPr lang="en-US" dirty="0" err="1" smtClean="0"/>
                        <a:t>EnergyStar</a:t>
                      </a:r>
                      <a:r>
                        <a:rPr lang="en-US" baseline="0" dirty="0" smtClean="0"/>
                        <a:t> Appliances</a:t>
                      </a:r>
                      <a:endParaRPr lang="en-US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Have PV before</a:t>
                      </a:r>
                      <a:r>
                        <a:rPr lang="en-US" baseline="0" dirty="0" smtClean="0"/>
                        <a:t> efficiency</a:t>
                      </a: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+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Install PV</a:t>
                      </a:r>
                      <a:r>
                        <a:rPr lang="en-US" baseline="0" dirty="0" smtClean="0"/>
                        <a:t> after efficiency change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+ low EER</a:t>
                      </a:r>
                    </a:p>
                    <a:p>
                      <a:r>
                        <a:rPr lang="en-US" dirty="0" smtClean="0"/>
                        <a:t>-  high EER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+ low R-values</a:t>
                      </a:r>
                    </a:p>
                    <a:p>
                      <a:r>
                        <a:rPr lang="en-US" dirty="0" smtClean="0"/>
                        <a:t>- high R-values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1150046" y="5328523"/>
            <a:ext cx="338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+</a:t>
            </a:r>
          </a:p>
        </p:txBody>
      </p:sp>
      <p:sp>
        <p:nvSpPr>
          <p:cNvPr id="6" name="Rectangle 5"/>
          <p:cNvSpPr/>
          <p:nvPr/>
        </p:nvSpPr>
        <p:spPr>
          <a:xfrm>
            <a:off x="1488674" y="5339876"/>
            <a:ext cx="557383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Statistically significant increase in electricity consumption 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498525" y="5809776"/>
            <a:ext cx="557383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Statistically significant decrease in electricity consumption 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159897" y="5798423"/>
            <a:ext cx="2615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-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94614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Implications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14679" y="1600200"/>
            <a:ext cx="8729321" cy="4495800"/>
          </a:xfrm>
        </p:spPr>
        <p:txBody>
          <a:bodyPr/>
          <a:lstStyle/>
          <a:p>
            <a:r>
              <a:rPr lang="en-US" sz="2100" dirty="0"/>
              <a:t>L</a:t>
            </a:r>
            <a:r>
              <a:rPr lang="en-US" sz="2100" dirty="0" smtClean="0"/>
              <a:t>iterature is mixed as to whether consumers correlate or compensate valuations across energy technology choice/use</a:t>
            </a:r>
          </a:p>
          <a:p>
            <a:endParaRPr lang="en-US" sz="2100" dirty="0" smtClean="0"/>
          </a:p>
          <a:p>
            <a:r>
              <a:rPr lang="en-US" sz="2100" dirty="0" smtClean="0"/>
              <a:t>Empirical work suggests consumers MAY leverage efficiency gains for services ACROSS end uses; our results are also mixed</a:t>
            </a:r>
          </a:p>
          <a:p>
            <a:endParaRPr lang="en-US" sz="2100" dirty="0" smtClean="0"/>
          </a:p>
          <a:p>
            <a:r>
              <a:rPr lang="en-US" sz="2100" dirty="0" smtClean="0"/>
              <a:t>Rebound is relative to the current efficient technical state of the home and order of technical change</a:t>
            </a:r>
          </a:p>
          <a:p>
            <a:endParaRPr lang="en-US" dirty="0" smtClean="0"/>
          </a:p>
          <a:p>
            <a:r>
              <a:rPr lang="en-US" sz="2700" dirty="0" smtClean="0"/>
              <a:t>These findings suggest the dominant single</a:t>
            </a:r>
            <a:r>
              <a:rPr lang="en-US" sz="2700" dirty="0"/>
              <a:t>-service rebound paradigm is </a:t>
            </a:r>
            <a:r>
              <a:rPr lang="en-US" sz="2700" dirty="0" smtClean="0"/>
              <a:t>misleading</a:t>
            </a:r>
            <a:endParaRPr lang="en-US" sz="27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24267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Implications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7" y="1600200"/>
            <a:ext cx="8419583" cy="4495800"/>
          </a:xfrm>
        </p:spPr>
        <p:txBody>
          <a:bodyPr/>
          <a:lstStyle/>
          <a:p>
            <a:r>
              <a:rPr lang="en-US" sz="2100" dirty="0" smtClean="0"/>
              <a:t>Consistent efficiency change across end uses can mitigate consumer responses; however…</a:t>
            </a:r>
          </a:p>
          <a:p>
            <a:endParaRPr lang="en-US" sz="2100" dirty="0" smtClean="0"/>
          </a:p>
          <a:p>
            <a:r>
              <a:rPr lang="en-US" sz="2100" dirty="0" smtClean="0"/>
              <a:t>Consumers can and do expend energy services; thus…</a:t>
            </a:r>
          </a:p>
          <a:p>
            <a:endParaRPr lang="en-US" sz="2100" dirty="0" smtClean="0"/>
          </a:p>
          <a:p>
            <a:r>
              <a:rPr lang="en-US" sz="2100" dirty="0" smtClean="0"/>
              <a:t>Models of rebound need to recognize service expansion</a:t>
            </a:r>
          </a:p>
        </p:txBody>
      </p:sp>
    </p:spTree>
    <p:extLst>
      <p:ext uri="{BB962C8B-B14F-4D97-AF65-F5344CB8AC3E}">
        <p14:creationId xmlns:p14="http://schemas.microsoft.com/office/powerpoint/2010/main" val="17175006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Implications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7" y="1600200"/>
            <a:ext cx="8419583" cy="4495800"/>
          </a:xfrm>
        </p:spPr>
        <p:txBody>
          <a:bodyPr/>
          <a:lstStyle/>
          <a:p>
            <a:r>
              <a:rPr lang="en-US" sz="2100" dirty="0" smtClean="0"/>
              <a:t>The literature </a:t>
            </a:r>
            <a:r>
              <a:rPr lang="en-US" sz="2100" dirty="0"/>
              <a:t>assumes PV exclusively replaces conventional grid energy </a:t>
            </a:r>
            <a:r>
              <a:rPr lang="en-US" sz="2100" dirty="0" smtClean="0"/>
              <a:t>sources; however…</a:t>
            </a:r>
          </a:p>
          <a:p>
            <a:endParaRPr lang="en-US" sz="2100" dirty="0"/>
          </a:p>
          <a:p>
            <a:r>
              <a:rPr lang="en-US" sz="2100" dirty="0" smtClean="0"/>
              <a:t>Behavioral implications of PV are entirely unclear </a:t>
            </a:r>
          </a:p>
          <a:p>
            <a:pPr marL="0" indent="0">
              <a:buNone/>
            </a:pPr>
            <a:endParaRPr lang="en-US" sz="2100" dirty="0" smtClean="0"/>
          </a:p>
          <a:p>
            <a:r>
              <a:rPr lang="en-US" sz="2100" dirty="0" smtClean="0"/>
              <a:t>Consumers will treat long-run operating cost of PV as zero</a:t>
            </a:r>
          </a:p>
          <a:p>
            <a:endParaRPr lang="en-US" sz="2100" dirty="0"/>
          </a:p>
          <a:p>
            <a:r>
              <a:rPr lang="en-US" sz="2100" dirty="0" smtClean="0"/>
              <a:t>Results are mixed with respect to consumers responses to both efficiency change and installation of PV</a:t>
            </a:r>
          </a:p>
          <a:p>
            <a:endParaRPr lang="en-US" sz="2100" dirty="0" smtClean="0"/>
          </a:p>
          <a:p>
            <a:endParaRPr lang="en-US" sz="2100" dirty="0"/>
          </a:p>
          <a:p>
            <a:endParaRPr lang="en-US" sz="2100" dirty="0"/>
          </a:p>
          <a:p>
            <a:endParaRPr lang="en-US" sz="2100" dirty="0" smtClean="0"/>
          </a:p>
          <a:p>
            <a:endParaRPr lang="en-US" sz="2100" dirty="0"/>
          </a:p>
        </p:txBody>
      </p:sp>
    </p:spTree>
    <p:extLst>
      <p:ext uri="{BB962C8B-B14F-4D97-AF65-F5344CB8AC3E}">
        <p14:creationId xmlns:p14="http://schemas.microsoft.com/office/powerpoint/2010/main" val="10110703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Related Ongoing/Future Work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7706853" cy="4495800"/>
          </a:xfrm>
        </p:spPr>
        <p:txBody>
          <a:bodyPr>
            <a:normAutofit fontScale="92500" lnSpcReduction="10000"/>
          </a:bodyPr>
          <a:lstStyle/>
          <a:p>
            <a:r>
              <a:rPr lang="en-US" sz="2100" dirty="0" smtClean="0"/>
              <a:t>Rebound across resources (water/electricity/natural gas/gasoline)</a:t>
            </a:r>
          </a:p>
          <a:p>
            <a:endParaRPr lang="en-US" sz="2100" dirty="0" smtClean="0"/>
          </a:p>
          <a:p>
            <a:r>
              <a:rPr lang="en-US" sz="2100" dirty="0" smtClean="0"/>
              <a:t>Comparing Empirical and Estimated Energy Consumption (RECS/</a:t>
            </a:r>
            <a:r>
              <a:rPr lang="en-US" sz="2100" dirty="0" err="1" smtClean="0"/>
              <a:t>BeOpt</a:t>
            </a:r>
            <a:r>
              <a:rPr lang="en-US" sz="2100" dirty="0" smtClean="0"/>
              <a:t>)</a:t>
            </a:r>
          </a:p>
          <a:p>
            <a:endParaRPr lang="en-US" sz="2100" dirty="0" smtClean="0"/>
          </a:p>
          <a:p>
            <a:r>
              <a:rPr lang="en-US" sz="2100" dirty="0" smtClean="0"/>
              <a:t>Does Weather Influence the Use of PV for Discretionary Electricity End Uses?</a:t>
            </a:r>
          </a:p>
          <a:p>
            <a:endParaRPr lang="en-US" sz="2100" dirty="0"/>
          </a:p>
          <a:p>
            <a:r>
              <a:rPr lang="en-US" sz="2100" dirty="0"/>
              <a:t>Estimating </a:t>
            </a:r>
            <a:r>
              <a:rPr lang="en-US" sz="2100" dirty="0" smtClean="0"/>
              <a:t>Total </a:t>
            </a:r>
            <a:r>
              <a:rPr lang="en-US" sz="2100" dirty="0"/>
              <a:t>and E</a:t>
            </a:r>
            <a:r>
              <a:rPr lang="en-US" sz="2100" dirty="0" smtClean="0"/>
              <a:t>nd-Use Residential Water (Energy</a:t>
            </a:r>
            <a:r>
              <a:rPr lang="en-US" sz="2100" dirty="0"/>
              <a:t>) </a:t>
            </a:r>
            <a:r>
              <a:rPr lang="en-US" sz="2100" dirty="0" smtClean="0"/>
              <a:t>Demands Using Energy (Water</a:t>
            </a:r>
            <a:r>
              <a:rPr lang="en-US" sz="2100" dirty="0"/>
              <a:t>) </a:t>
            </a:r>
            <a:r>
              <a:rPr lang="en-US" sz="2100" dirty="0" smtClean="0"/>
              <a:t>Demands</a:t>
            </a:r>
          </a:p>
          <a:p>
            <a:endParaRPr lang="en-US" sz="2100" dirty="0"/>
          </a:p>
          <a:p>
            <a:r>
              <a:rPr lang="en-US" sz="2100" dirty="0" smtClean="0"/>
              <a:t>Comparing the Observed and Estimated Performance of Residential Water Efficient Fixtures and Appliances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0994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Acknowledgements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199"/>
            <a:ext cx="8531352" cy="5137939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This work was funded by </a:t>
            </a:r>
          </a:p>
          <a:p>
            <a:pPr lvl="1"/>
            <a:r>
              <a:rPr lang="en-US" dirty="0" smtClean="0"/>
              <a:t>The University of Texas at Austin</a:t>
            </a:r>
          </a:p>
          <a:p>
            <a:pPr lvl="1"/>
            <a:r>
              <a:rPr lang="en-US" dirty="0" smtClean="0"/>
              <a:t>Bill and Melinda Gates Foundation Fellowship</a:t>
            </a:r>
          </a:p>
          <a:p>
            <a:endParaRPr lang="en-US" dirty="0" smtClean="0"/>
          </a:p>
          <a:p>
            <a:r>
              <a:rPr lang="en-US" dirty="0" smtClean="0"/>
              <a:t>PhD students</a:t>
            </a:r>
          </a:p>
          <a:p>
            <a:pPr lvl="1"/>
            <a:r>
              <a:rPr lang="en-US" b="1" i="1" dirty="0" err="1" smtClean="0"/>
              <a:t>Nour</a:t>
            </a:r>
            <a:r>
              <a:rPr lang="en-US" b="1" i="1" dirty="0" smtClean="0"/>
              <a:t> El-</a:t>
            </a:r>
            <a:r>
              <a:rPr lang="en-US" b="1" i="1" dirty="0" err="1" smtClean="0"/>
              <a:t>Imane</a:t>
            </a:r>
            <a:r>
              <a:rPr lang="en-US" b="1" i="1" dirty="0" smtClean="0"/>
              <a:t> </a:t>
            </a:r>
            <a:r>
              <a:rPr lang="en-US" b="1" i="1" dirty="0" err="1" smtClean="0"/>
              <a:t>Bouhou</a:t>
            </a:r>
            <a:endParaRPr lang="en-US" b="1" i="1" dirty="0" smtClean="0"/>
          </a:p>
          <a:p>
            <a:pPr lvl="1"/>
            <a:r>
              <a:rPr lang="en-US" b="1" i="1" dirty="0" smtClean="0"/>
              <a:t>Pamela Torres</a:t>
            </a:r>
          </a:p>
          <a:p>
            <a:pPr lvl="1"/>
            <a:r>
              <a:rPr lang="en-US" dirty="0" smtClean="0"/>
              <a:t>Alison Wood</a:t>
            </a:r>
          </a:p>
          <a:p>
            <a:pPr lvl="1"/>
            <a:endParaRPr lang="en-US" dirty="0" smtClean="0"/>
          </a:p>
          <a:p>
            <a:r>
              <a:rPr lang="en-US" b="1" dirty="0" smtClean="0"/>
              <a:t> </a:t>
            </a:r>
            <a:r>
              <a:rPr lang="en-US" dirty="0" smtClean="0"/>
              <a:t>MS Students</a:t>
            </a:r>
          </a:p>
          <a:p>
            <a:pPr lvl="1"/>
            <a:r>
              <a:rPr lang="en-US" dirty="0" err="1" smtClean="0"/>
              <a:t>Bruk</a:t>
            </a:r>
            <a:r>
              <a:rPr lang="en-US" dirty="0" smtClean="0"/>
              <a:t> </a:t>
            </a:r>
            <a:r>
              <a:rPr lang="en-US" dirty="0" err="1" smtClean="0"/>
              <a:t>Berhanu</a:t>
            </a:r>
            <a:endParaRPr lang="en-US" dirty="0" smtClean="0"/>
          </a:p>
          <a:p>
            <a:pPr lvl="1"/>
            <a:r>
              <a:rPr lang="en-US" dirty="0" err="1" smtClean="0"/>
              <a:t>Neftali</a:t>
            </a:r>
            <a:r>
              <a:rPr lang="en-US" dirty="0" smtClean="0"/>
              <a:t> Torres </a:t>
            </a:r>
          </a:p>
          <a:p>
            <a:pPr lvl="1"/>
            <a:endParaRPr lang="en-US" dirty="0"/>
          </a:p>
          <a:p>
            <a:r>
              <a:rPr lang="en-US" dirty="0" smtClean="0"/>
              <a:t>Post doc</a:t>
            </a:r>
          </a:p>
          <a:p>
            <a:pPr lvl="1"/>
            <a:r>
              <a:rPr lang="en-US" dirty="0" smtClean="0"/>
              <a:t>Sarah Taylor-Lange</a:t>
            </a:r>
          </a:p>
        </p:txBody>
      </p:sp>
    </p:spTree>
    <p:extLst>
      <p:ext uri="{BB962C8B-B14F-4D97-AF65-F5344CB8AC3E}">
        <p14:creationId xmlns:p14="http://schemas.microsoft.com/office/powerpoint/2010/main" val="15476822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62200" y="2811877"/>
            <a:ext cx="6781800" cy="3055523"/>
          </a:xfrm>
        </p:spPr>
        <p:txBody>
          <a:bodyPr>
            <a:noAutofit/>
          </a:bodyPr>
          <a:lstStyle/>
          <a:p>
            <a:r>
              <a:rPr lang="en-US" sz="2400" dirty="0"/>
              <a:t>Consistent RESIDENTIAL Efficiency Improvements ACROSS END-USES: Theoretical and Empirical Insights</a:t>
            </a:r>
            <a:br>
              <a:rPr lang="en-US" sz="2400" dirty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100" cap="none" dirty="0" smtClean="0"/>
              <a:t>Mike Blackhurst</a:t>
            </a:r>
            <a:br>
              <a:rPr lang="en-US" sz="2100" cap="none" dirty="0" smtClean="0"/>
            </a:br>
            <a:r>
              <a:rPr lang="en-US" sz="2100" cap="none" dirty="0" smtClean="0"/>
              <a:t>Assistant Professor</a:t>
            </a:r>
            <a:br>
              <a:rPr lang="en-US" sz="2100" cap="none" dirty="0" smtClean="0"/>
            </a:br>
            <a:r>
              <a:rPr lang="en-US" sz="2100" cap="none" dirty="0" smtClean="0"/>
              <a:t>The University Of Texas At Austin</a:t>
            </a:r>
            <a:br>
              <a:rPr lang="en-US" sz="2100" cap="none" dirty="0" smtClean="0"/>
            </a:br>
            <a:r>
              <a:rPr lang="en-US" sz="2100" cap="none" dirty="0" smtClean="0"/>
              <a:t>Civil, Architectural, &amp; Environmental Engineering</a:t>
            </a:r>
            <a:endParaRPr lang="en-US" sz="2100" cap="none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mike.blackhurst@austin.utexas.edu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08642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0299" y="1600198"/>
            <a:ext cx="8923702" cy="5257801"/>
          </a:xfrm>
        </p:spPr>
        <p:txBody>
          <a:bodyPr>
            <a:normAutofit fontScale="85000" lnSpcReduction="20000"/>
          </a:bodyPr>
          <a:lstStyle/>
          <a:p>
            <a:r>
              <a:rPr lang="en-US" sz="1200" dirty="0"/>
              <a:t>Blackhurst, MF, and NK </a:t>
            </a:r>
            <a:r>
              <a:rPr lang="en-US" sz="1200" dirty="0" err="1"/>
              <a:t>Ghosh</a:t>
            </a:r>
            <a:r>
              <a:rPr lang="en-US" sz="1200" dirty="0"/>
              <a:t>. “The Rebound Effect with Consistent Efficiency Improvements and Implications for Cross-Sector Rebound.” Ecological Economics (submitted for review)</a:t>
            </a:r>
            <a:r>
              <a:rPr lang="en-US" sz="1200" dirty="0" smtClean="0"/>
              <a:t>.</a:t>
            </a:r>
            <a:endParaRPr lang="en-US" sz="1200" dirty="0"/>
          </a:p>
          <a:p>
            <a:r>
              <a:rPr lang="en-US" sz="1200" dirty="0" err="1"/>
              <a:t>Attari</a:t>
            </a:r>
            <a:r>
              <a:rPr lang="en-US" sz="1200" dirty="0"/>
              <a:t>, S. Z., M. L. </a:t>
            </a:r>
            <a:r>
              <a:rPr lang="en-US" sz="1200" dirty="0" err="1"/>
              <a:t>DeKay</a:t>
            </a:r>
            <a:r>
              <a:rPr lang="en-US" sz="1200" dirty="0"/>
              <a:t>, C. I. Davidson, and W. B. de Bruin. 2010. “Public Perceptions of Energy Consumption and Savings.” </a:t>
            </a:r>
            <a:r>
              <a:rPr lang="en-US" sz="1200" i="1" dirty="0"/>
              <a:t>Proceedings of the National Academy of Sciences</a:t>
            </a:r>
            <a:r>
              <a:rPr lang="en-US" sz="1200" dirty="0"/>
              <a:t> 107 (37): 16054–</a:t>
            </a:r>
            <a:r>
              <a:rPr lang="en-US" sz="1200" dirty="0" smtClean="0"/>
              <a:t>16059.</a:t>
            </a:r>
          </a:p>
          <a:p>
            <a:r>
              <a:rPr lang="en-US" sz="1200" dirty="0" smtClean="0"/>
              <a:t> </a:t>
            </a:r>
            <a:r>
              <a:rPr lang="en-US" sz="1200" dirty="0" err="1"/>
              <a:t>Thøgersen</a:t>
            </a:r>
            <a:r>
              <a:rPr lang="en-US" sz="1200" dirty="0"/>
              <a:t>, J., and F. </a:t>
            </a:r>
            <a:r>
              <a:rPr lang="en-US" sz="1200" dirty="0" err="1"/>
              <a:t>Ölander</a:t>
            </a:r>
            <a:r>
              <a:rPr lang="en-US" sz="1200" dirty="0"/>
              <a:t>. 2003. “Spillover of Environment-Friendly Consumer </a:t>
            </a:r>
            <a:r>
              <a:rPr lang="en-US" sz="1200" dirty="0" err="1"/>
              <a:t>Behaviour</a:t>
            </a:r>
            <a:r>
              <a:rPr lang="en-US" sz="1200" dirty="0"/>
              <a:t>.” </a:t>
            </a:r>
            <a:r>
              <a:rPr lang="en-US" sz="1200" i="1" dirty="0"/>
              <a:t>Journal of Environmental Psychology</a:t>
            </a:r>
            <a:r>
              <a:rPr lang="en-US" sz="1200" dirty="0"/>
              <a:t> 23 (3): 225–236</a:t>
            </a:r>
            <a:r>
              <a:rPr lang="en-US" sz="1200" dirty="0" smtClean="0"/>
              <a:t>.</a:t>
            </a:r>
            <a:endParaRPr lang="en-US" sz="1200" dirty="0"/>
          </a:p>
          <a:p>
            <a:r>
              <a:rPr lang="en-US" sz="1200" dirty="0" err="1"/>
              <a:t>Keirstead</a:t>
            </a:r>
            <a:r>
              <a:rPr lang="en-US" sz="1200" dirty="0"/>
              <a:t>, J. 2007. “</a:t>
            </a:r>
            <a:r>
              <a:rPr lang="en-US" sz="1200" dirty="0" err="1"/>
              <a:t>Behavioural</a:t>
            </a:r>
            <a:r>
              <a:rPr lang="en-US" sz="1200" dirty="0"/>
              <a:t> Responses to Photovoltaic Systems in the UK Domestic Sector.” </a:t>
            </a:r>
            <a:r>
              <a:rPr lang="en-US" sz="1200" i="1" dirty="0"/>
              <a:t>Energy Policy</a:t>
            </a:r>
            <a:r>
              <a:rPr lang="en-US" sz="1200" dirty="0"/>
              <a:t> 35 (8): 4128–4141.</a:t>
            </a:r>
          </a:p>
          <a:p>
            <a:r>
              <a:rPr lang="en-US" sz="1200" dirty="0" err="1"/>
              <a:t>McAndrews</a:t>
            </a:r>
            <a:r>
              <a:rPr lang="en-US" sz="1200" dirty="0"/>
              <a:t>, K. “To Conserve or Consume: Behavior Change in Residential Solar PV Owners.” The University of Texas at Austin, 2012</a:t>
            </a:r>
            <a:r>
              <a:rPr lang="en-US" sz="1200" dirty="0" smtClean="0"/>
              <a:t>.</a:t>
            </a:r>
          </a:p>
          <a:p>
            <a:r>
              <a:rPr lang="en-US" sz="1200" dirty="0" err="1"/>
              <a:t>Hausman</a:t>
            </a:r>
            <a:r>
              <a:rPr lang="en-US" sz="1200" dirty="0"/>
              <a:t>, Jerry A. “Individual Discount Rates and the Purchase and Utilization of Energy-Using Durables.” </a:t>
            </a:r>
            <a:r>
              <a:rPr lang="en-US" sz="1200" i="1" dirty="0"/>
              <a:t>The Bell Journal of Economics</a:t>
            </a:r>
            <a:r>
              <a:rPr lang="en-US" sz="1200" dirty="0"/>
              <a:t> 10, no. 1 (April 1, 1979): 33–54. doi:10.2307/3003318</a:t>
            </a:r>
            <a:r>
              <a:rPr lang="en-US" sz="1200" dirty="0" smtClean="0"/>
              <a:t>.</a:t>
            </a:r>
          </a:p>
          <a:p>
            <a:r>
              <a:rPr lang="en-US" sz="1200" dirty="0" err="1"/>
              <a:t>Sanstad</a:t>
            </a:r>
            <a:r>
              <a:rPr lang="en-US" sz="1200" dirty="0"/>
              <a:t>, Alan H., Carl Blumstein, and Steven E. </a:t>
            </a:r>
            <a:r>
              <a:rPr lang="en-US" sz="1200" dirty="0" err="1"/>
              <a:t>Stoft</a:t>
            </a:r>
            <a:r>
              <a:rPr lang="en-US" sz="1200" dirty="0"/>
              <a:t>. “How High Are Option Values in Energy-Efficiency Investments?” </a:t>
            </a:r>
            <a:r>
              <a:rPr lang="en-US" sz="1200" i="1" dirty="0"/>
              <a:t>Energy Policy</a:t>
            </a:r>
            <a:r>
              <a:rPr lang="en-US" sz="1200" dirty="0"/>
              <a:t> 23, no. 9 (1995): 739–743.</a:t>
            </a:r>
          </a:p>
          <a:p>
            <a:r>
              <a:rPr lang="en-US" sz="1200" dirty="0"/>
              <a:t>Hartman, R. S. “Self-Selection Bias in the Evolution of Voluntary Energy Conservation Programs.” </a:t>
            </a:r>
            <a:r>
              <a:rPr lang="en-US" sz="1200" i="1" dirty="0"/>
              <a:t>The Review of Economics and Statistics</a:t>
            </a:r>
            <a:r>
              <a:rPr lang="en-US" sz="1200" dirty="0"/>
              <a:t> (1988): 448–458</a:t>
            </a:r>
            <a:r>
              <a:rPr lang="en-US" sz="1200" dirty="0" smtClean="0"/>
              <a:t>.</a:t>
            </a:r>
          </a:p>
          <a:p>
            <a:r>
              <a:rPr lang="en-US" sz="1200" dirty="0" err="1"/>
              <a:t>Michelsen</a:t>
            </a:r>
            <a:r>
              <a:rPr lang="en-US" sz="1200" dirty="0"/>
              <a:t>, C., and R. </a:t>
            </a:r>
            <a:r>
              <a:rPr lang="en-US" sz="1200" dirty="0" err="1"/>
              <a:t>Madlener</a:t>
            </a:r>
            <a:r>
              <a:rPr lang="en-US" sz="1200" dirty="0"/>
              <a:t>. “Homeowners’ Preferences for Adopting Residential Heating Systems: A Discrete Choice Analysis for Germany.” </a:t>
            </a:r>
            <a:r>
              <a:rPr lang="en-US" sz="1200" i="1" dirty="0"/>
              <a:t>FCN Working Papers</a:t>
            </a:r>
            <a:r>
              <a:rPr lang="en-US" sz="1200" dirty="0"/>
              <a:t> (2011</a:t>
            </a:r>
            <a:r>
              <a:rPr lang="en-US" sz="1200" dirty="0" smtClean="0"/>
              <a:t>).</a:t>
            </a:r>
          </a:p>
          <a:p>
            <a:r>
              <a:rPr lang="en-US" sz="1200" dirty="0"/>
              <a:t>Cummings, Ronald G., and Laura O. Taylor. “Unbiased Value Estimates for Environmental Goods: A Cheap Talk Design for the Contingent Valuation Method.” </a:t>
            </a:r>
            <a:r>
              <a:rPr lang="en-US" sz="1200" i="1" dirty="0"/>
              <a:t>The American Economic Review</a:t>
            </a:r>
            <a:r>
              <a:rPr lang="en-US" sz="1200" dirty="0"/>
              <a:t> 89, no. 3 (June 1, 1999): 649–665</a:t>
            </a:r>
            <a:r>
              <a:rPr lang="en-US" sz="1200" dirty="0" smtClean="0"/>
              <a:t>.</a:t>
            </a:r>
          </a:p>
          <a:p>
            <a:r>
              <a:rPr lang="en-US" sz="1200" dirty="0"/>
              <a:t>Nair, </a:t>
            </a:r>
            <a:r>
              <a:rPr lang="en-US" sz="1200" dirty="0" err="1"/>
              <a:t>Gireesh</a:t>
            </a:r>
            <a:r>
              <a:rPr lang="en-US" sz="1200" dirty="0"/>
              <a:t>, Leif </a:t>
            </a:r>
            <a:r>
              <a:rPr lang="en-US" sz="1200" dirty="0" err="1"/>
              <a:t>Gustavsson</a:t>
            </a:r>
            <a:r>
              <a:rPr lang="en-US" sz="1200" dirty="0"/>
              <a:t>, and </a:t>
            </a:r>
            <a:r>
              <a:rPr lang="en-US" sz="1200" dirty="0" err="1"/>
              <a:t>Krushna</a:t>
            </a:r>
            <a:r>
              <a:rPr lang="en-US" sz="1200" dirty="0"/>
              <a:t> </a:t>
            </a:r>
            <a:r>
              <a:rPr lang="en-US" sz="1200" dirty="0" err="1"/>
              <a:t>Mahapatra</a:t>
            </a:r>
            <a:r>
              <a:rPr lang="en-US" sz="1200" dirty="0"/>
              <a:t>. “Factors Influencing Energy Efficiency Investments in Existing Swedish Residential Buildings.” </a:t>
            </a:r>
            <a:r>
              <a:rPr lang="en-US" sz="1200" i="1" dirty="0"/>
              <a:t>Energy Policy</a:t>
            </a:r>
            <a:r>
              <a:rPr lang="en-US" sz="1200" dirty="0"/>
              <a:t> 38, no. 6 (June 2010): 2956–2963. doi:10.1016/j.enpol.2010.01.033</a:t>
            </a:r>
            <a:r>
              <a:rPr lang="en-US" sz="1200" dirty="0" smtClean="0"/>
              <a:t>.</a:t>
            </a:r>
          </a:p>
          <a:p>
            <a:r>
              <a:rPr lang="en-US" sz="1200" dirty="0"/>
              <a:t>Bateman, Ian J., Georgina M. Mace, Carlo </a:t>
            </a:r>
            <a:r>
              <a:rPr lang="en-US" sz="1200" dirty="0" err="1"/>
              <a:t>Fezzi</a:t>
            </a:r>
            <a:r>
              <a:rPr lang="en-US" sz="1200" dirty="0"/>
              <a:t>, Giles Atkinson, and Kerry Turner. “Economic Analysis for Ecosystem Service Assessments.” </a:t>
            </a:r>
            <a:r>
              <a:rPr lang="en-US" sz="1200" i="1" dirty="0"/>
              <a:t>Environmental and Resource Economics</a:t>
            </a:r>
            <a:r>
              <a:rPr lang="en-US" sz="1200" dirty="0"/>
              <a:t> 48, no. 2 (2011): 177–218</a:t>
            </a:r>
            <a:r>
              <a:rPr lang="en-US" sz="1200" dirty="0" smtClean="0"/>
              <a:t>.</a:t>
            </a:r>
          </a:p>
          <a:p>
            <a:r>
              <a:rPr lang="en-US" sz="1200" dirty="0"/>
              <a:t>Dahl, C. A. “A Survey of Energy Demand </a:t>
            </a:r>
            <a:r>
              <a:rPr lang="en-US" sz="1200" dirty="0" err="1"/>
              <a:t>Elasticities</a:t>
            </a:r>
            <a:r>
              <a:rPr lang="en-US" sz="1200" dirty="0"/>
              <a:t> in Support of the Development of the NEMS” (1993). </a:t>
            </a:r>
            <a:r>
              <a:rPr lang="en-US" sz="1200" dirty="0">
                <a:hlinkClick r:id="rId2"/>
              </a:rPr>
              <a:t>http://mpra.ub.uni-muenchen.de/13962/</a:t>
            </a:r>
            <a:r>
              <a:rPr lang="en-US" sz="1200" dirty="0" smtClean="0"/>
              <a:t>.</a:t>
            </a:r>
          </a:p>
          <a:p>
            <a:r>
              <a:rPr lang="en-US" sz="1100" dirty="0" err="1"/>
              <a:t>Brons</a:t>
            </a:r>
            <a:r>
              <a:rPr lang="en-US" sz="1100" dirty="0"/>
              <a:t>, </a:t>
            </a:r>
            <a:r>
              <a:rPr lang="en-US" sz="1100" dirty="0" err="1"/>
              <a:t>Martijn</a:t>
            </a:r>
            <a:r>
              <a:rPr lang="en-US" sz="1100" dirty="0"/>
              <a:t>, Peter </a:t>
            </a:r>
            <a:r>
              <a:rPr lang="en-US" sz="1100" dirty="0" err="1"/>
              <a:t>Nijkamp</a:t>
            </a:r>
            <a:r>
              <a:rPr lang="en-US" sz="1100" dirty="0"/>
              <a:t>, Eric </a:t>
            </a:r>
            <a:r>
              <a:rPr lang="en-US" sz="1100" dirty="0" err="1"/>
              <a:t>Pels</a:t>
            </a:r>
            <a:r>
              <a:rPr lang="en-US" sz="1100" dirty="0"/>
              <a:t>, and Piet </a:t>
            </a:r>
            <a:r>
              <a:rPr lang="en-US" sz="1100" dirty="0" err="1"/>
              <a:t>Rietveld</a:t>
            </a:r>
            <a:r>
              <a:rPr lang="en-US" sz="1100" dirty="0"/>
              <a:t>. “A Meta-Analysis of the Price Elasticity of Gasoline Demand. A SUR Approach.” </a:t>
            </a:r>
            <a:r>
              <a:rPr lang="en-US" sz="1100" i="1" dirty="0"/>
              <a:t>Energy Economics</a:t>
            </a:r>
            <a:r>
              <a:rPr lang="en-US" sz="1100" dirty="0"/>
              <a:t> 30, no. 5 (September 2008): 2105–2122. doi:10.1016/j.eneco.2007.08.004</a:t>
            </a:r>
            <a:r>
              <a:rPr lang="en-US" sz="1100" dirty="0" smtClean="0"/>
              <a:t>.</a:t>
            </a:r>
          </a:p>
          <a:p>
            <a:r>
              <a:rPr lang="en-US" sz="1050" dirty="0"/>
              <a:t>Graham, Daniel J., and Stephen </a:t>
            </a:r>
            <a:r>
              <a:rPr lang="en-US" sz="1050" dirty="0" err="1"/>
              <a:t>Glaister</a:t>
            </a:r>
            <a:r>
              <a:rPr lang="en-US" sz="1050" dirty="0"/>
              <a:t>. “The Demand for Automobile Fuel: A Survey of </a:t>
            </a:r>
            <a:r>
              <a:rPr lang="en-US" sz="1050" dirty="0" err="1"/>
              <a:t>Elasticities</a:t>
            </a:r>
            <a:r>
              <a:rPr lang="en-US" sz="1050" dirty="0"/>
              <a:t>.” </a:t>
            </a:r>
            <a:r>
              <a:rPr lang="en-US" sz="1050" i="1" dirty="0"/>
              <a:t>Journal of Transport Economics and Policy</a:t>
            </a:r>
            <a:r>
              <a:rPr lang="en-US" sz="1050" dirty="0"/>
              <a:t> (2002): 1–25</a:t>
            </a:r>
            <a:r>
              <a:rPr lang="en-US" sz="1050" dirty="0" smtClean="0"/>
              <a:t>.</a:t>
            </a:r>
          </a:p>
          <a:p>
            <a:r>
              <a:rPr lang="en-US" sz="1050" dirty="0"/>
              <a:t>BLS (U.S. Bureau of Labor Statistics). “Consumer Expenditure Survey,” 2011. http://</a:t>
            </a:r>
            <a:r>
              <a:rPr lang="en-US" sz="1050" dirty="0" err="1"/>
              <a:t>www.bls.gov</a:t>
            </a:r>
            <a:r>
              <a:rPr lang="en-US" sz="1050" dirty="0"/>
              <a:t>/</a:t>
            </a:r>
            <a:r>
              <a:rPr lang="en-US" sz="1050" dirty="0" err="1"/>
              <a:t>cex</a:t>
            </a:r>
            <a:r>
              <a:rPr lang="en-US" sz="1050" dirty="0"/>
              <a:t>/</a:t>
            </a:r>
            <a:r>
              <a:rPr lang="en-US" sz="1050" dirty="0" smtClean="0"/>
              <a:t>.</a:t>
            </a:r>
            <a:endParaRPr lang="en-US" sz="1200" dirty="0"/>
          </a:p>
          <a:p>
            <a:endParaRPr lang="en-US" sz="1200" dirty="0"/>
          </a:p>
          <a:p>
            <a:endParaRPr lang="en-US" sz="1200" dirty="0"/>
          </a:p>
          <a:p>
            <a:endParaRPr lang="en-US" sz="1200" dirty="0"/>
          </a:p>
          <a:p>
            <a:endParaRPr lang="en-US" sz="1200" dirty="0"/>
          </a:p>
          <a:p>
            <a:endParaRPr lang="en-US" sz="1200" dirty="0"/>
          </a:p>
          <a:p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6805676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Single service </a:t>
            </a:r>
            <a:r>
              <a:rPr lang="en-US" dirty="0" smtClean="0"/>
              <a:t>rebound model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Using technical definition of efficiency: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Using CES production function</a:t>
            </a:r>
          </a:p>
          <a:p>
            <a:pPr lvl="1"/>
            <a:endParaRPr lang="en-US" dirty="0" smtClean="0"/>
          </a:p>
          <a:p>
            <a:pPr lvl="1"/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lang="en-US" dirty="0" smtClean="0"/>
          </a:p>
          <a:p>
            <a:endParaRPr lang="en-US" dirty="0" smtClean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06190291"/>
              </p:ext>
            </p:extLst>
          </p:nvPr>
        </p:nvGraphicFramePr>
        <p:xfrm>
          <a:off x="2029105" y="2036557"/>
          <a:ext cx="3055938" cy="793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8" name="Equation" r:id="rId3" imgW="1562100" imgH="406400" progId="Equation.3">
                  <p:embed/>
                </p:oleObj>
              </mc:Choice>
              <mc:Fallback>
                <p:oleObj name="Equation" r:id="rId3" imgW="1562100" imgH="4064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029105" y="2036557"/>
                        <a:ext cx="3055938" cy="7937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16675014"/>
              </p:ext>
            </p:extLst>
          </p:nvPr>
        </p:nvGraphicFramePr>
        <p:xfrm>
          <a:off x="6861606" y="1665391"/>
          <a:ext cx="1168400" cy="396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9" name="Equation" r:id="rId5" imgW="596900" imgH="203200" progId="Equation.3">
                  <p:embed/>
                </p:oleObj>
              </mc:Choice>
              <mc:Fallback>
                <p:oleObj name="Equation" r:id="rId5" imgW="596900" imgH="2032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861606" y="1665391"/>
                        <a:ext cx="1168400" cy="3968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19229676"/>
              </p:ext>
            </p:extLst>
          </p:nvPr>
        </p:nvGraphicFramePr>
        <p:xfrm>
          <a:off x="2892695" y="2911124"/>
          <a:ext cx="2335212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80" name="Equation" r:id="rId7" imgW="1193800" imgH="266700" progId="Equation.3">
                  <p:embed/>
                </p:oleObj>
              </mc:Choice>
              <mc:Fallback>
                <p:oleObj name="Equation" r:id="rId7" imgW="1193800" imgH="2667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892695" y="2911124"/>
                        <a:ext cx="2335212" cy="520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53697352"/>
              </p:ext>
            </p:extLst>
          </p:nvPr>
        </p:nvGraphicFramePr>
        <p:xfrm>
          <a:off x="1485019" y="3959931"/>
          <a:ext cx="4997450" cy="2243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81" name="Equation" r:id="rId9" imgW="2552700" imgH="1143000" progId="Equation.3">
                  <p:embed/>
                </p:oleObj>
              </mc:Choice>
              <mc:Fallback>
                <p:oleObj name="Equation" r:id="rId9" imgW="2552700" imgH="11430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485019" y="3959931"/>
                        <a:ext cx="4997450" cy="22431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71352074"/>
              </p:ext>
            </p:extLst>
          </p:nvPr>
        </p:nvGraphicFramePr>
        <p:xfrm>
          <a:off x="1464294" y="6268156"/>
          <a:ext cx="2335212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82" name="Equation" r:id="rId11" imgW="1193800" imgH="266700" progId="Equation.3">
                  <p:embed/>
                </p:oleObj>
              </mc:Choice>
              <mc:Fallback>
                <p:oleObj name="Equation" r:id="rId11" imgW="1193800" imgH="2667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464294" y="6268156"/>
                        <a:ext cx="2335212" cy="520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025342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 smtClean="0"/>
              <a:t>Rebound with Marginal Efficiency Gains</a:t>
            </a:r>
            <a:endParaRPr lang="en-US" sz="3200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308" y="1924568"/>
            <a:ext cx="8789549" cy="4163767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2241727" y="2495550"/>
            <a:ext cx="6740663" cy="21230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231394" y="2859616"/>
            <a:ext cx="4750996" cy="57785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5586060" y="3429000"/>
            <a:ext cx="3396330" cy="57785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5478305" y="2699385"/>
            <a:ext cx="3504085" cy="21230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2862105" y="2639483"/>
            <a:ext cx="1369289" cy="21230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6161792" y="3945467"/>
            <a:ext cx="2820598" cy="23918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6712125" y="4142319"/>
            <a:ext cx="2270265" cy="23918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7289800" y="4320120"/>
            <a:ext cx="1692590" cy="23918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615193" y="2699385"/>
            <a:ext cx="618067" cy="242294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2224790" y="2859616"/>
            <a:ext cx="626538" cy="57785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2842860" y="3429000"/>
            <a:ext cx="1388534" cy="169333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4197526" y="4015318"/>
            <a:ext cx="1388534" cy="111548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5575282" y="4193120"/>
            <a:ext cx="578043" cy="93768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6151016" y="4381504"/>
            <a:ext cx="561109" cy="74929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6711757" y="4576239"/>
            <a:ext cx="561109" cy="54609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2224789" y="3945467"/>
            <a:ext cx="637316" cy="118533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4231394" y="2699384"/>
            <a:ext cx="1354666" cy="152401"/>
          </a:xfrm>
          <a:prstGeom prst="rect">
            <a:avLst/>
          </a:prstGeom>
          <a:solidFill>
            <a:srgbClr val="008000">
              <a:alpha val="33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2233260" y="3426440"/>
            <a:ext cx="609600" cy="580411"/>
          </a:xfrm>
          <a:prstGeom prst="rect">
            <a:avLst/>
          </a:prstGeom>
          <a:solidFill>
            <a:srgbClr val="3366FF">
              <a:alpha val="28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TextBox 27"/>
          <p:cNvSpPr txBox="1"/>
          <p:nvPr/>
        </p:nvSpPr>
        <p:spPr>
          <a:xfrm>
            <a:off x="6577257" y="2903220"/>
            <a:ext cx="2388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008000"/>
                </a:solidFill>
                <a:latin typeface="Times New Roman"/>
                <a:cs typeface="Times New Roman"/>
              </a:rPr>
              <a:t>Multi-pane windows installed, </a:t>
            </a:r>
          </a:p>
          <a:p>
            <a:r>
              <a:rPr lang="en-US" sz="1400" dirty="0" smtClean="0">
                <a:solidFill>
                  <a:srgbClr val="008000"/>
                </a:solidFill>
                <a:latin typeface="Times New Roman"/>
                <a:cs typeface="Times New Roman"/>
              </a:rPr>
              <a:t>AC efficiency increased</a:t>
            </a:r>
            <a:endParaRPr lang="en-US" sz="1400" dirty="0">
              <a:solidFill>
                <a:srgbClr val="008000"/>
              </a:solidFill>
              <a:latin typeface="Times New Roman"/>
              <a:cs typeface="Times New Roman"/>
            </a:endParaRPr>
          </a:p>
        </p:txBody>
      </p:sp>
      <p:cxnSp>
        <p:nvCxnSpPr>
          <p:cNvPr id="30" name="Straight Arrow Connector 29"/>
          <p:cNvCxnSpPr/>
          <p:nvPr/>
        </p:nvCxnSpPr>
        <p:spPr>
          <a:xfrm flipH="1" flipV="1">
            <a:off x="5655733" y="2903220"/>
            <a:ext cx="921524" cy="153247"/>
          </a:xfrm>
          <a:prstGeom prst="straightConnector1">
            <a:avLst/>
          </a:prstGeom>
          <a:ln>
            <a:solidFill>
              <a:srgbClr val="008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3003426" y="4186772"/>
            <a:ext cx="2388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3366FF"/>
                </a:solidFill>
                <a:latin typeface="Times New Roman"/>
                <a:cs typeface="Times New Roman"/>
              </a:rPr>
              <a:t>Multi-pane windows installed at indicated AC efficiency</a:t>
            </a:r>
            <a:endParaRPr lang="en-US" sz="1400" dirty="0">
              <a:solidFill>
                <a:srgbClr val="3366FF"/>
              </a:solidFill>
              <a:latin typeface="Times New Roman"/>
              <a:cs typeface="Times New Roman"/>
            </a:endParaRPr>
          </a:p>
        </p:txBody>
      </p:sp>
      <p:cxnSp>
        <p:nvCxnSpPr>
          <p:cNvPr id="33" name="Straight Arrow Connector 32"/>
          <p:cNvCxnSpPr/>
          <p:nvPr/>
        </p:nvCxnSpPr>
        <p:spPr>
          <a:xfrm flipH="1" flipV="1">
            <a:off x="2862105" y="4036273"/>
            <a:ext cx="245162" cy="212091"/>
          </a:xfrm>
          <a:prstGeom prst="straightConnector1">
            <a:avLst/>
          </a:prstGeom>
          <a:ln>
            <a:solidFill>
              <a:srgbClr val="3366FF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1746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9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3" grpId="0" animBg="1"/>
      <p:bldP spid="14" grpId="0" animBg="1"/>
      <p:bldP spid="15" grpId="0" animBg="1"/>
      <p:bldP spid="16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11" grpId="0" animBg="1"/>
      <p:bldP spid="26" grpId="0" animBg="1"/>
      <p:bldP spid="28" grpId="0"/>
      <p:bldP spid="3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t="16106"/>
          <a:stretch/>
        </p:blipFill>
        <p:spPr>
          <a:xfrm>
            <a:off x="778708" y="2862656"/>
            <a:ext cx="8597558" cy="3741556"/>
          </a:xfrm>
          <a:prstGeom prst="rect">
            <a:avLst/>
          </a:prstGeom>
        </p:spPr>
      </p:pic>
      <p:sp>
        <p:nvSpPr>
          <p:cNvPr id="51" name="Rectangle 50"/>
          <p:cNvSpPr/>
          <p:nvPr/>
        </p:nvSpPr>
        <p:spPr>
          <a:xfrm>
            <a:off x="1453199" y="2898215"/>
            <a:ext cx="7906497" cy="3410690"/>
          </a:xfrm>
          <a:prstGeom prst="rect">
            <a:avLst/>
          </a:prstGeom>
          <a:solidFill>
            <a:schemeClr val="bg1"/>
          </a:solidFill>
          <a:ln w="3683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687671" y="2894378"/>
            <a:ext cx="438150" cy="796314"/>
          </a:xfrm>
          <a:prstGeom prst="rect">
            <a:avLst/>
          </a:prstGeom>
          <a:solidFill>
            <a:schemeClr val="bg1"/>
          </a:solidFill>
          <a:ln w="3683"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-209381" y="3833375"/>
            <a:ext cx="12380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latin typeface="Times New Roman"/>
                <a:cs typeface="Times New Roman"/>
              </a:rPr>
              <a:t>Energy </a:t>
            </a:r>
          </a:p>
          <a:p>
            <a:pPr algn="ctr"/>
            <a:r>
              <a:rPr lang="en-US" sz="1400" dirty="0" smtClean="0">
                <a:latin typeface="Times New Roman"/>
                <a:cs typeface="Times New Roman"/>
              </a:rPr>
              <a:t>Elasticity,</a:t>
            </a:r>
            <a:endParaRPr lang="en-US" sz="1400" dirty="0">
              <a:latin typeface="Times New Roman"/>
              <a:cs typeface="Times New Roman"/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4106457"/>
              </p:ext>
            </p:extLst>
          </p:nvPr>
        </p:nvGraphicFramePr>
        <p:xfrm>
          <a:off x="165202" y="4356595"/>
          <a:ext cx="493486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9" name="Equation" r:id="rId4" imgW="431800" imgH="444500" progId="Equation.3">
                  <p:embed/>
                </p:oleObj>
              </mc:Choice>
              <mc:Fallback>
                <p:oleObj name="Equation" r:id="rId4" imgW="431800" imgH="4445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5202" y="4356595"/>
                        <a:ext cx="493486" cy="508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000686" y="3642735"/>
            <a:ext cx="50801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dirty="0" smtClean="0">
                <a:latin typeface="Times New Roman"/>
                <a:cs typeface="Times New Roman"/>
              </a:rPr>
              <a:t>(-1)</a:t>
            </a:r>
            <a:endParaRPr lang="en-US" sz="1100" dirty="0">
              <a:latin typeface="Times New Roman"/>
              <a:cs typeface="Times New Roman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887819" y="2017334"/>
            <a:ext cx="1176867" cy="850971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b" anchorCtr="1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Direct </a:t>
            </a:r>
          </a:p>
          <a:p>
            <a:pPr algn="ctr"/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Rebound</a:t>
            </a:r>
          </a:p>
          <a:p>
            <a:pPr algn="ctr"/>
            <a:endParaRPr lang="en-US" sz="600" baseline="0" dirty="0" smtClean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algn="ctr"/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[</a:t>
            </a:r>
            <a:r>
              <a:rPr lang="en-US" sz="1200" baseline="0" dirty="0" err="1" smtClean="0">
                <a:solidFill>
                  <a:schemeClr val="tx1"/>
                </a:solidFill>
                <a:latin typeface="Symbol" charset="2"/>
                <a:cs typeface="Symbol" charset="2"/>
              </a:rPr>
              <a:t>h</a:t>
            </a:r>
            <a:r>
              <a:rPr lang="en-US" sz="800" u="none" baseline="0" dirty="0" err="1" smtClean="0">
                <a:solidFill>
                  <a:schemeClr val="tx1"/>
                </a:solidFill>
                <a:latin typeface="Symbol" charset="2"/>
                <a:cs typeface="Symbol" charset="2"/>
              </a:rPr>
              <a:t>e</a:t>
            </a:r>
            <a:r>
              <a:rPr lang="en-US" sz="1200" baseline="-25000" dirty="0" err="1" smtClean="0">
                <a:solidFill>
                  <a:schemeClr val="tx1"/>
                </a:solidFill>
                <a:latin typeface="Times New Roman"/>
                <a:cs typeface="Times New Roman"/>
              </a:rPr>
              <a:t>i</a:t>
            </a:r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(</a:t>
            </a:r>
            <a:r>
              <a:rPr lang="en-US" sz="1200" baseline="0" dirty="0" err="1" smtClean="0">
                <a:solidFill>
                  <a:schemeClr val="tx1"/>
                </a:solidFill>
                <a:latin typeface="Times New Roman"/>
                <a:cs typeface="Times New Roman"/>
              </a:rPr>
              <a:t>E</a:t>
            </a:r>
            <a:r>
              <a:rPr lang="en-US" sz="1200" baseline="-25000" dirty="0" err="1" smtClean="0">
                <a:solidFill>
                  <a:schemeClr val="tx1"/>
                </a:solidFill>
                <a:latin typeface="Times New Roman"/>
                <a:cs typeface="Times New Roman"/>
              </a:rPr>
              <a:t>i</a:t>
            </a:r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)+1] </a:t>
            </a:r>
            <a:r>
              <a:rPr lang="en-US" sz="1200" baseline="0" dirty="0" err="1" smtClean="0">
                <a:solidFill>
                  <a:schemeClr val="tx1"/>
                </a:solidFill>
                <a:latin typeface="Times New Roman"/>
                <a:cs typeface="Times New Roman"/>
              </a:rPr>
              <a:t>E</a:t>
            </a:r>
            <a:r>
              <a:rPr lang="en-US" sz="1200" baseline="-25000" dirty="0" err="1" smtClean="0">
                <a:solidFill>
                  <a:schemeClr val="tx1"/>
                </a:solidFill>
                <a:latin typeface="Times New Roman"/>
                <a:cs typeface="Times New Roman"/>
              </a:rPr>
              <a:t>i</a:t>
            </a:r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/E</a:t>
            </a:r>
            <a:endParaRPr lang="en-US" sz="1200" dirty="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177546" y="2102672"/>
            <a:ext cx="1489064" cy="787473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b" anchorCtr="1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1200" baseline="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algn="ctr"/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Technically </a:t>
            </a:r>
          </a:p>
          <a:p>
            <a:pPr algn="ctr"/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feasible </a:t>
            </a:r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elasticity</a:t>
            </a:r>
          </a:p>
          <a:p>
            <a:pPr algn="ctr"/>
            <a:endParaRPr lang="en-US" sz="600" baseline="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algn="ctr"/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-1(</a:t>
            </a:r>
            <a:r>
              <a:rPr lang="en-US" sz="1200" baseline="0" dirty="0" err="1">
                <a:solidFill>
                  <a:schemeClr val="tx1"/>
                </a:solidFill>
                <a:latin typeface="Times New Roman"/>
                <a:cs typeface="Times New Roman"/>
              </a:rPr>
              <a:t>E</a:t>
            </a:r>
            <a:r>
              <a:rPr lang="en-US" sz="1200" baseline="-25000" dirty="0" err="1">
                <a:solidFill>
                  <a:schemeClr val="tx1"/>
                </a:solidFill>
                <a:latin typeface="Times New Roman"/>
                <a:cs typeface="Times New Roman"/>
              </a:rPr>
              <a:t>i</a:t>
            </a:r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/E + </a:t>
            </a:r>
            <a:r>
              <a:rPr lang="en-US" sz="1200" baseline="0" dirty="0" err="1">
                <a:solidFill>
                  <a:schemeClr val="dk1"/>
                </a:solidFill>
                <a:effectLst/>
                <a:latin typeface="Symbol" charset="2"/>
                <a:cs typeface="Symbol" charset="2"/>
              </a:rPr>
              <a:t>h</a:t>
            </a:r>
            <a:r>
              <a:rPr lang="en-US" sz="800" baseline="0" dirty="0" err="1">
                <a:solidFill>
                  <a:schemeClr val="dk1"/>
                </a:solidFill>
                <a:effectLst/>
                <a:latin typeface="Symbol" charset="2"/>
                <a:cs typeface="Symbol" charset="2"/>
              </a:rPr>
              <a:t>e</a:t>
            </a:r>
            <a:r>
              <a:rPr lang="en-US" sz="1200" baseline="-25000" dirty="0" err="1">
                <a:solidFill>
                  <a:schemeClr val="dk1"/>
                </a:solidFill>
                <a:effectLst/>
                <a:latin typeface="Times"/>
                <a:cs typeface="Times"/>
              </a:rPr>
              <a:t>i</a:t>
            </a:r>
            <a:r>
              <a:rPr lang="en-US" sz="1200" baseline="0" dirty="0">
                <a:solidFill>
                  <a:schemeClr val="dk1"/>
                </a:solidFill>
                <a:effectLst/>
                <a:latin typeface="Times New Roman"/>
                <a:cs typeface="Times New Roman"/>
              </a:rPr>
              <a:t>(</a:t>
            </a:r>
            <a:r>
              <a:rPr lang="en-US" sz="1200" baseline="0" dirty="0" err="1">
                <a:solidFill>
                  <a:schemeClr val="dk1"/>
                </a:solidFill>
                <a:effectLst/>
                <a:latin typeface="Symbol" charset="2"/>
                <a:cs typeface="Symbol" charset="2"/>
              </a:rPr>
              <a:t>e</a:t>
            </a:r>
            <a:r>
              <a:rPr lang="en-US" sz="1200" baseline="-25000" dirty="0" err="1">
                <a:solidFill>
                  <a:schemeClr val="dk1"/>
                </a:solidFill>
                <a:effectLst/>
                <a:latin typeface="Times New Roman"/>
                <a:cs typeface="Times New Roman"/>
              </a:rPr>
              <a:t>j</a:t>
            </a:r>
            <a:r>
              <a:rPr lang="en-US" sz="1200" baseline="0" dirty="0">
                <a:solidFill>
                  <a:schemeClr val="dk1"/>
                </a:solidFill>
                <a:effectLst/>
                <a:latin typeface="Times New Roman"/>
                <a:cs typeface="Times New Roman"/>
              </a:rPr>
              <a:t>)</a:t>
            </a:r>
            <a:r>
              <a:rPr lang="en-US" sz="1200" baseline="0" dirty="0" err="1">
                <a:solidFill>
                  <a:schemeClr val="dk1"/>
                </a:solidFill>
                <a:effectLst/>
                <a:latin typeface="Times New Roman"/>
                <a:cs typeface="Times New Roman"/>
              </a:rPr>
              <a:t>E</a:t>
            </a:r>
            <a:r>
              <a:rPr lang="en-US" sz="1200" baseline="-25000" dirty="0" err="1">
                <a:solidFill>
                  <a:schemeClr val="dk1"/>
                </a:solidFill>
                <a:effectLst/>
                <a:latin typeface="Times New Roman"/>
                <a:cs typeface="Times New Roman"/>
              </a:rPr>
              <a:t>j</a:t>
            </a:r>
            <a:r>
              <a:rPr lang="en-US" sz="1200" baseline="0" dirty="0">
                <a:solidFill>
                  <a:schemeClr val="dk1"/>
                </a:solidFill>
                <a:effectLst/>
                <a:latin typeface="Times New Roman"/>
                <a:cs typeface="Times New Roman"/>
              </a:rPr>
              <a:t>/E)</a:t>
            </a:r>
            <a:r>
              <a:rPr lang="en-US" sz="1200" dirty="0">
                <a:latin typeface="Times New Roman"/>
                <a:cs typeface="Times New Roman"/>
              </a:rPr>
              <a:t> </a:t>
            </a:r>
            <a:endParaRPr lang="en-US" sz="1200" dirty="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626313" y="1856602"/>
            <a:ext cx="1390063" cy="1042060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b" anchorCtr="1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</a:p>
          <a:p>
            <a:pPr algn="ctr"/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Cross-sector, </a:t>
            </a:r>
          </a:p>
          <a:p>
            <a:pPr algn="ctr"/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From trans </a:t>
            </a:r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to </a:t>
            </a:r>
            <a:r>
              <a:rPr lang="en-US" sz="1200" baseline="0" dirty="0" err="1" smtClean="0">
                <a:solidFill>
                  <a:schemeClr val="tx1"/>
                </a:solidFill>
                <a:latin typeface="Times New Roman"/>
                <a:cs typeface="Times New Roman"/>
              </a:rPr>
              <a:t>resid</a:t>
            </a:r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</a:p>
          <a:p>
            <a:pPr algn="ctr"/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with c.c.</a:t>
            </a:r>
          </a:p>
          <a:p>
            <a:pPr algn="ctr"/>
            <a:endParaRPr lang="en-US" sz="600" baseline="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algn="ctr"/>
            <a:r>
              <a:rPr lang="en-US" sz="1200" baseline="0" dirty="0" err="1">
                <a:solidFill>
                  <a:schemeClr val="tx1"/>
                </a:solidFill>
                <a:latin typeface="Symbol" charset="2"/>
                <a:cs typeface="Symbol" charset="2"/>
              </a:rPr>
              <a:t>h</a:t>
            </a:r>
            <a:r>
              <a:rPr lang="en-US" sz="800" u="none" baseline="0" dirty="0" err="1">
                <a:solidFill>
                  <a:schemeClr val="tx1"/>
                </a:solidFill>
                <a:latin typeface="Symbol" charset="2"/>
                <a:cs typeface="Symbol" charset="2"/>
              </a:rPr>
              <a:t>e</a:t>
            </a:r>
            <a:r>
              <a:rPr lang="en-US" sz="1200" baseline="-25000" dirty="0" err="1">
                <a:solidFill>
                  <a:schemeClr val="tx1"/>
                </a:solidFill>
                <a:latin typeface="Times New Roman"/>
                <a:cs typeface="Times New Roman"/>
              </a:rPr>
              <a:t>i</a:t>
            </a:r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(</a:t>
            </a:r>
            <a:r>
              <a:rPr lang="en-US" sz="1200" baseline="0" dirty="0" err="1">
                <a:solidFill>
                  <a:schemeClr val="tx1"/>
                </a:solidFill>
                <a:latin typeface="Symbol" charset="2"/>
                <a:cs typeface="Symbol" charset="2"/>
              </a:rPr>
              <a:t>e</a:t>
            </a:r>
            <a:r>
              <a:rPr lang="en-US" sz="1200" baseline="-25000" dirty="0" err="1">
                <a:solidFill>
                  <a:schemeClr val="tx1"/>
                </a:solidFill>
                <a:latin typeface="Times New Roman"/>
                <a:cs typeface="Times New Roman"/>
              </a:rPr>
              <a:t>j</a:t>
            </a:r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) </a:t>
            </a:r>
            <a:r>
              <a:rPr lang="en-US" sz="1200" baseline="0" dirty="0" err="1">
                <a:solidFill>
                  <a:schemeClr val="dk1"/>
                </a:solidFill>
                <a:effectLst/>
                <a:latin typeface="Symbol" charset="2"/>
                <a:cs typeface="Symbol" charset="2"/>
              </a:rPr>
              <a:t>h</a:t>
            </a:r>
            <a:r>
              <a:rPr lang="en-US" sz="800" baseline="0" dirty="0" err="1">
                <a:solidFill>
                  <a:schemeClr val="dk1"/>
                </a:solidFill>
                <a:effectLst/>
                <a:latin typeface="Symbol" charset="2"/>
                <a:cs typeface="Symbol" charset="2"/>
              </a:rPr>
              <a:t>e</a:t>
            </a:r>
            <a:r>
              <a:rPr lang="en-US" sz="1200" baseline="-25000" dirty="0" err="1">
                <a:solidFill>
                  <a:schemeClr val="dk1"/>
                </a:solidFill>
                <a:effectLst/>
                <a:latin typeface="Times New Roman"/>
                <a:cs typeface="Times New Roman"/>
              </a:rPr>
              <a:t>j</a:t>
            </a:r>
            <a:r>
              <a:rPr lang="en-US" sz="1200" dirty="0">
                <a:latin typeface="Times New Roman"/>
                <a:cs typeface="Times New Roman"/>
              </a:rPr>
              <a:t> (</a:t>
            </a:r>
            <a:r>
              <a:rPr lang="en-US" sz="1200" baseline="0" dirty="0" err="1">
                <a:solidFill>
                  <a:schemeClr val="dk1"/>
                </a:solidFill>
                <a:effectLst/>
                <a:latin typeface="Times New Roman"/>
                <a:cs typeface="Times New Roman"/>
              </a:rPr>
              <a:t>E</a:t>
            </a:r>
            <a:r>
              <a:rPr lang="en-US" sz="1200" baseline="-25000" dirty="0" err="1">
                <a:solidFill>
                  <a:schemeClr val="dk1"/>
                </a:solidFill>
                <a:effectLst/>
                <a:latin typeface="Times New Roman"/>
                <a:cs typeface="Times New Roman"/>
              </a:rPr>
              <a:t>i</a:t>
            </a:r>
            <a:r>
              <a:rPr lang="en-US" sz="1200" dirty="0">
                <a:latin typeface="Times New Roman"/>
                <a:cs typeface="Times New Roman"/>
              </a:rPr>
              <a:t> </a:t>
            </a:r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)</a:t>
            </a:r>
            <a:r>
              <a:rPr lang="en-US" sz="1200" baseline="0" dirty="0" err="1">
                <a:solidFill>
                  <a:schemeClr val="tx1"/>
                </a:solidFill>
                <a:latin typeface="Times New Roman"/>
                <a:cs typeface="Times New Roman"/>
              </a:rPr>
              <a:t>E</a:t>
            </a:r>
            <a:r>
              <a:rPr lang="en-US" sz="1200" baseline="-25000" dirty="0" err="1">
                <a:solidFill>
                  <a:schemeClr val="tx1"/>
                </a:solidFill>
                <a:latin typeface="Times New Roman"/>
                <a:cs typeface="Times New Roman"/>
              </a:rPr>
              <a:t>i</a:t>
            </a:r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/E</a:t>
            </a:r>
            <a:endParaRPr lang="en-US" sz="1200" dirty="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195692" y="2039599"/>
            <a:ext cx="1409699" cy="850971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b" anchorCtr="1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Cross-</a:t>
            </a:r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sector (indirect), </a:t>
            </a:r>
            <a:endParaRPr lang="en-US" sz="1200" baseline="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algn="ctr"/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independent </a:t>
            </a:r>
          </a:p>
          <a:p>
            <a:pPr algn="ctr"/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of </a:t>
            </a:r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c.c</a:t>
            </a:r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.</a:t>
            </a:r>
          </a:p>
          <a:p>
            <a:pPr algn="ctr"/>
            <a:endParaRPr lang="en-US" sz="600" baseline="0" dirty="0">
              <a:solidFill>
                <a:schemeClr val="tx1"/>
              </a:solidFill>
              <a:latin typeface="Symbol" charset="2"/>
              <a:cs typeface="Symbol" charset="2"/>
            </a:endParaRPr>
          </a:p>
          <a:p>
            <a:pPr algn="ctr"/>
            <a:r>
              <a:rPr lang="en-US" sz="1200" baseline="0" dirty="0" err="1">
                <a:solidFill>
                  <a:schemeClr val="tx1"/>
                </a:solidFill>
                <a:latin typeface="Symbol" charset="2"/>
                <a:cs typeface="Symbol" charset="2"/>
              </a:rPr>
              <a:t>h</a:t>
            </a:r>
            <a:r>
              <a:rPr lang="en-US" sz="800" u="none" baseline="0" dirty="0" err="1">
                <a:solidFill>
                  <a:schemeClr val="tx1"/>
                </a:solidFill>
                <a:latin typeface="Symbol" charset="2"/>
                <a:cs typeface="Symbol" charset="2"/>
              </a:rPr>
              <a:t>e</a:t>
            </a:r>
            <a:r>
              <a:rPr lang="en-US" sz="1200" u="none" baseline="-25000" dirty="0" err="1">
                <a:solidFill>
                  <a:schemeClr val="tx1"/>
                </a:solidFill>
                <a:latin typeface="Times New Roman"/>
                <a:cs typeface="Times New Roman"/>
              </a:rPr>
              <a:t>i</a:t>
            </a:r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(</a:t>
            </a:r>
            <a:r>
              <a:rPr lang="en-US" sz="1200" baseline="0" dirty="0" err="1">
                <a:solidFill>
                  <a:schemeClr val="tx1"/>
                </a:solidFill>
                <a:latin typeface="Times New Roman"/>
                <a:cs typeface="Times New Roman"/>
              </a:rPr>
              <a:t>E</a:t>
            </a:r>
            <a:r>
              <a:rPr lang="en-US" sz="1200" baseline="-25000" dirty="0" err="1">
                <a:solidFill>
                  <a:schemeClr val="tx1"/>
                </a:solidFill>
                <a:latin typeface="Times New Roman"/>
                <a:cs typeface="Times New Roman"/>
              </a:rPr>
              <a:t>j</a:t>
            </a:r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) </a:t>
            </a:r>
            <a:r>
              <a:rPr lang="en-US" sz="1200" baseline="0" dirty="0" err="1">
                <a:solidFill>
                  <a:schemeClr val="tx1"/>
                </a:solidFill>
                <a:latin typeface="Times New Roman"/>
                <a:cs typeface="Times New Roman"/>
              </a:rPr>
              <a:t>E</a:t>
            </a:r>
            <a:r>
              <a:rPr lang="en-US" sz="1200" baseline="-25000" dirty="0" err="1">
                <a:solidFill>
                  <a:schemeClr val="tx1"/>
                </a:solidFill>
                <a:latin typeface="Times New Roman"/>
                <a:cs typeface="Times New Roman"/>
              </a:rPr>
              <a:t>j</a:t>
            </a:r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/E</a:t>
            </a:r>
            <a:endParaRPr lang="en-US" sz="1200" dirty="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707377" y="2035005"/>
            <a:ext cx="1960618" cy="863657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b" anchorCtr="1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Cross-sector, </a:t>
            </a:r>
          </a:p>
          <a:p>
            <a:pPr algn="ctr"/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From </a:t>
            </a:r>
            <a:r>
              <a:rPr lang="en-US" sz="1200" baseline="0" dirty="0" err="1" smtClean="0">
                <a:solidFill>
                  <a:schemeClr val="tx1"/>
                </a:solidFill>
                <a:latin typeface="Times New Roman"/>
                <a:cs typeface="Times New Roman"/>
              </a:rPr>
              <a:t>resid</a:t>
            </a:r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to </a:t>
            </a:r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trans </a:t>
            </a:r>
            <a:endParaRPr lang="en-US" sz="1200" baseline="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algn="ctr"/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with c.c</a:t>
            </a:r>
            <a:r>
              <a:rPr lang="en-US" sz="1200" baseline="0" dirty="0" smtClean="0">
                <a:solidFill>
                  <a:schemeClr val="tx1"/>
                </a:solidFill>
                <a:latin typeface="Times New Roman"/>
                <a:cs typeface="Times New Roman"/>
              </a:rPr>
              <a:t>.</a:t>
            </a:r>
          </a:p>
          <a:p>
            <a:pPr algn="ctr"/>
            <a:endParaRPr lang="en-US" sz="600" baseline="0" dirty="0">
              <a:solidFill>
                <a:schemeClr val="tx1"/>
              </a:solidFill>
              <a:latin typeface="Symbol" charset="2"/>
              <a:cs typeface="Symbol" charset="2"/>
            </a:endParaRPr>
          </a:p>
          <a:p>
            <a:pPr algn="ctr"/>
            <a:r>
              <a:rPr lang="en-US" sz="1200" baseline="0" dirty="0" err="1">
                <a:solidFill>
                  <a:schemeClr val="tx1"/>
                </a:solidFill>
                <a:latin typeface="Symbol" charset="2"/>
                <a:cs typeface="Symbol" charset="2"/>
              </a:rPr>
              <a:t>h</a:t>
            </a:r>
            <a:r>
              <a:rPr lang="en-US" sz="800" u="none" baseline="0" dirty="0" err="1">
                <a:solidFill>
                  <a:schemeClr val="tx1"/>
                </a:solidFill>
                <a:latin typeface="Symbol" charset="2"/>
                <a:cs typeface="Symbol" charset="2"/>
              </a:rPr>
              <a:t>e</a:t>
            </a:r>
            <a:r>
              <a:rPr lang="en-US" sz="1200" baseline="-25000" dirty="0" err="1">
                <a:solidFill>
                  <a:schemeClr val="tx1"/>
                </a:solidFill>
                <a:latin typeface="Times New Roman"/>
                <a:cs typeface="Times New Roman"/>
              </a:rPr>
              <a:t>i</a:t>
            </a:r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(</a:t>
            </a:r>
            <a:r>
              <a:rPr lang="en-US" sz="1200" baseline="0" dirty="0" err="1">
                <a:solidFill>
                  <a:schemeClr val="tx1"/>
                </a:solidFill>
                <a:latin typeface="Symbol" charset="2"/>
                <a:cs typeface="Symbol" charset="2"/>
              </a:rPr>
              <a:t>e</a:t>
            </a:r>
            <a:r>
              <a:rPr lang="en-US" sz="1200" baseline="-25000" dirty="0" err="1">
                <a:solidFill>
                  <a:schemeClr val="tx1"/>
                </a:solidFill>
                <a:latin typeface="Times New Roman"/>
                <a:cs typeface="Times New Roman"/>
              </a:rPr>
              <a:t>j</a:t>
            </a:r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) [</a:t>
            </a:r>
            <a:r>
              <a:rPr lang="en-US" sz="1200" baseline="0" dirty="0" err="1">
                <a:solidFill>
                  <a:schemeClr val="dk1"/>
                </a:solidFill>
                <a:effectLst/>
                <a:latin typeface="Symbol" charset="2"/>
                <a:cs typeface="Symbol" charset="2"/>
              </a:rPr>
              <a:t>h</a:t>
            </a:r>
            <a:r>
              <a:rPr lang="en-US" sz="800" baseline="0" dirty="0" err="1">
                <a:solidFill>
                  <a:schemeClr val="dk1"/>
                </a:solidFill>
                <a:effectLst/>
                <a:latin typeface="Symbol" charset="2"/>
                <a:cs typeface="Symbol" charset="2"/>
              </a:rPr>
              <a:t>e</a:t>
            </a:r>
            <a:r>
              <a:rPr lang="en-US" sz="1200" baseline="-25000" dirty="0" err="1">
                <a:solidFill>
                  <a:schemeClr val="dk1"/>
                </a:solidFill>
                <a:effectLst/>
                <a:latin typeface="Times New Roman"/>
                <a:cs typeface="Times New Roman"/>
              </a:rPr>
              <a:t>j</a:t>
            </a:r>
            <a:r>
              <a:rPr lang="en-US" sz="1200" baseline="0" dirty="0">
                <a:solidFill>
                  <a:schemeClr val="dk1"/>
                </a:solidFill>
                <a:effectLst/>
                <a:latin typeface="Times New Roman"/>
                <a:cs typeface="Times New Roman"/>
              </a:rPr>
              <a:t>(</a:t>
            </a:r>
            <a:r>
              <a:rPr lang="en-US" sz="1200" baseline="0" dirty="0" err="1">
                <a:solidFill>
                  <a:schemeClr val="dk1"/>
                </a:solidFill>
                <a:effectLst/>
                <a:latin typeface="Times New Roman"/>
                <a:cs typeface="Times New Roman"/>
              </a:rPr>
              <a:t>E</a:t>
            </a:r>
            <a:r>
              <a:rPr lang="en-US" sz="1200" baseline="-25000" dirty="0" err="1">
                <a:solidFill>
                  <a:schemeClr val="dk1"/>
                </a:solidFill>
                <a:effectLst/>
                <a:latin typeface="Times New Roman"/>
                <a:cs typeface="Times New Roman"/>
              </a:rPr>
              <a:t>j</a:t>
            </a:r>
            <a:r>
              <a:rPr lang="en-US" sz="1200" baseline="0" dirty="0">
                <a:solidFill>
                  <a:schemeClr val="dk1"/>
                </a:solidFill>
                <a:effectLst/>
                <a:latin typeface="Times New Roman"/>
                <a:cs typeface="Times New Roman"/>
              </a:rPr>
              <a:t>)+1]</a:t>
            </a:r>
            <a:r>
              <a:rPr lang="en-US" sz="1200" baseline="0" dirty="0">
                <a:solidFill>
                  <a:schemeClr val="dk1"/>
                </a:solidFill>
                <a:effectLst/>
              </a:rPr>
              <a:t> </a:t>
            </a:r>
            <a:r>
              <a:rPr lang="en-US" sz="1200" baseline="0" dirty="0" err="1">
                <a:solidFill>
                  <a:schemeClr val="tx1"/>
                </a:solidFill>
                <a:latin typeface="Times New Roman"/>
                <a:cs typeface="Times New Roman"/>
              </a:rPr>
              <a:t>E</a:t>
            </a:r>
            <a:r>
              <a:rPr lang="en-US" sz="1200" baseline="-25000" dirty="0" err="1">
                <a:solidFill>
                  <a:schemeClr val="tx1"/>
                </a:solidFill>
                <a:latin typeface="Times New Roman"/>
                <a:cs typeface="Times New Roman"/>
              </a:rPr>
              <a:t>j</a:t>
            </a:r>
            <a:r>
              <a:rPr lang="en-US" sz="1200" baseline="0" dirty="0">
                <a:solidFill>
                  <a:schemeClr val="tx1"/>
                </a:solidFill>
                <a:latin typeface="Times New Roman"/>
                <a:cs typeface="Times New Roman"/>
              </a:rPr>
              <a:t>/E </a:t>
            </a:r>
            <a:endParaRPr lang="en-US" sz="1200" dirty="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3089492" y="2890144"/>
            <a:ext cx="438150" cy="625953"/>
          </a:xfrm>
          <a:prstGeom prst="rect">
            <a:avLst/>
          </a:prstGeom>
          <a:solidFill>
            <a:schemeClr val="bg1">
              <a:lumMod val="50000"/>
            </a:schemeClr>
          </a:solidFill>
          <a:ln w="3683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3527837" y="2890144"/>
            <a:ext cx="438150" cy="545520"/>
          </a:xfrm>
          <a:prstGeom prst="rect">
            <a:avLst/>
          </a:prstGeom>
          <a:solidFill>
            <a:schemeClr val="bg1">
              <a:lumMod val="85000"/>
            </a:schemeClr>
          </a:solidFill>
          <a:ln w="3683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3" name="Straight Connector 22"/>
          <p:cNvCxnSpPr/>
          <p:nvPr/>
        </p:nvCxnSpPr>
        <p:spPr>
          <a:xfrm>
            <a:off x="3306921" y="3420847"/>
            <a:ext cx="0" cy="203200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>
            <a:off x="3279402" y="3624047"/>
            <a:ext cx="57150" cy="0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H="1">
            <a:off x="3279402" y="3420846"/>
            <a:ext cx="57150" cy="0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3755654" y="3274797"/>
            <a:ext cx="0" cy="28786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H="1">
            <a:off x="3728135" y="3562664"/>
            <a:ext cx="57150" cy="0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H="1">
            <a:off x="3728135" y="3279036"/>
            <a:ext cx="57150" cy="0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H="1">
            <a:off x="1426267" y="2894378"/>
            <a:ext cx="7028387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1" name="Rectangle 40"/>
          <p:cNvSpPr/>
          <p:nvPr/>
        </p:nvSpPr>
        <p:spPr>
          <a:xfrm>
            <a:off x="1177546" y="2666241"/>
            <a:ext cx="7504404" cy="224866"/>
          </a:xfrm>
          <a:prstGeom prst="rect">
            <a:avLst/>
          </a:prstGeom>
          <a:solidFill>
            <a:schemeClr val="bg1"/>
          </a:solidFill>
          <a:ln w="3683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/>
          <p:cNvSpPr/>
          <p:nvPr/>
        </p:nvSpPr>
        <p:spPr>
          <a:xfrm>
            <a:off x="6474850" y="5488756"/>
            <a:ext cx="193887" cy="211377"/>
          </a:xfrm>
          <a:prstGeom prst="rect">
            <a:avLst/>
          </a:prstGeom>
          <a:solidFill>
            <a:schemeClr val="bg1">
              <a:lumMod val="50000"/>
            </a:schemeClr>
          </a:solidFill>
          <a:ln w="3683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/>
          <p:cNvSpPr/>
          <p:nvPr/>
        </p:nvSpPr>
        <p:spPr>
          <a:xfrm>
            <a:off x="6474850" y="5803276"/>
            <a:ext cx="193887" cy="211377"/>
          </a:xfrm>
          <a:prstGeom prst="rect">
            <a:avLst/>
          </a:prstGeom>
          <a:solidFill>
            <a:schemeClr val="bg1">
              <a:lumMod val="75000"/>
            </a:schemeClr>
          </a:solidFill>
          <a:ln w="3683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TextBox 44"/>
          <p:cNvSpPr txBox="1"/>
          <p:nvPr/>
        </p:nvSpPr>
        <p:spPr>
          <a:xfrm>
            <a:off x="6403536" y="5421206"/>
            <a:ext cx="19766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latin typeface="Times New Roman"/>
                <a:cs typeface="Times New Roman"/>
              </a:rPr>
              <a:t>Short-run response</a:t>
            </a:r>
            <a:endParaRPr lang="en-US" sz="1400" dirty="0">
              <a:latin typeface="Times New Roman"/>
              <a:cs typeface="Times New Roman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6403536" y="5739174"/>
            <a:ext cx="19766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latin typeface="Times New Roman"/>
                <a:cs typeface="Times New Roman"/>
              </a:rPr>
              <a:t>Long-run response</a:t>
            </a:r>
            <a:endParaRPr lang="en-US" sz="1400" dirty="0">
              <a:latin typeface="Times New Roman"/>
              <a:cs typeface="Times New Roman"/>
            </a:endParaRPr>
          </a:p>
        </p:txBody>
      </p:sp>
      <p:sp>
        <p:nvSpPr>
          <p:cNvPr id="49" name="Title 48"/>
          <p:cNvSpPr>
            <a:spLocks noGrp="1"/>
          </p:cNvSpPr>
          <p:nvPr>
            <p:ph type="title"/>
          </p:nvPr>
        </p:nvSpPr>
        <p:spPr>
          <a:xfrm>
            <a:off x="612647" y="228600"/>
            <a:ext cx="8500827" cy="990600"/>
          </a:xfrm>
        </p:spPr>
        <p:txBody>
          <a:bodyPr>
            <a:noAutofit/>
          </a:bodyPr>
          <a:lstStyle/>
          <a:p>
            <a:r>
              <a:rPr lang="en-US" sz="3200" dirty="0" smtClean="0"/>
              <a:t>Rebound Across </a:t>
            </a:r>
            <a:r>
              <a:rPr lang="en-US" sz="3200" dirty="0" err="1" smtClean="0"/>
              <a:t>Resid</a:t>
            </a:r>
            <a:r>
              <a:rPr lang="en-US" sz="3200" dirty="0" smtClean="0"/>
              <a:t> and Trans Sectors: </a:t>
            </a:r>
            <a:br>
              <a:rPr lang="en-US" sz="3200" dirty="0" smtClean="0"/>
            </a:br>
            <a:r>
              <a:rPr lang="en-US" sz="3200" dirty="0" smtClean="0"/>
              <a:t>Driven by Changes in Electricity Efficiency</a:t>
            </a:r>
            <a:endParaRPr lang="en-US" sz="3200" dirty="0"/>
          </a:p>
        </p:txBody>
      </p:sp>
      <p:sp>
        <p:nvSpPr>
          <p:cNvPr id="34" name="Rectangle 33"/>
          <p:cNvSpPr/>
          <p:nvPr/>
        </p:nvSpPr>
        <p:spPr>
          <a:xfrm>
            <a:off x="4499192" y="2895220"/>
            <a:ext cx="438150" cy="620878"/>
          </a:xfrm>
          <a:prstGeom prst="rect">
            <a:avLst/>
          </a:prstGeom>
          <a:solidFill>
            <a:schemeClr val="bg1">
              <a:lumMod val="50000"/>
            </a:schemeClr>
          </a:solidFill>
          <a:ln w="3683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/>
          <p:cNvSpPr/>
          <p:nvPr/>
        </p:nvSpPr>
        <p:spPr>
          <a:xfrm>
            <a:off x="4937537" y="2895219"/>
            <a:ext cx="438150" cy="525627"/>
          </a:xfrm>
          <a:prstGeom prst="rect">
            <a:avLst/>
          </a:prstGeom>
          <a:solidFill>
            <a:schemeClr val="bg1">
              <a:lumMod val="85000"/>
            </a:schemeClr>
          </a:solidFill>
          <a:ln w="3683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8" name="Straight Connector 37"/>
          <p:cNvCxnSpPr>
            <a:stCxn id="34" idx="2"/>
          </p:cNvCxnSpPr>
          <p:nvPr/>
        </p:nvCxnSpPr>
        <p:spPr>
          <a:xfrm flipH="1">
            <a:off x="4716621" y="3516098"/>
            <a:ext cx="1646" cy="24131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flipH="1">
            <a:off x="4689102" y="3540229"/>
            <a:ext cx="57150" cy="0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H="1">
            <a:off x="4689102" y="3510581"/>
            <a:ext cx="57150" cy="0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flipH="1">
            <a:off x="5137835" y="3423800"/>
            <a:ext cx="57150" cy="0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flipH="1">
            <a:off x="2104779" y="3690692"/>
            <a:ext cx="6563216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1857889" y="6440106"/>
            <a:ext cx="61592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latin typeface="Times New Roman"/>
                <a:cs typeface="Times New Roman"/>
              </a:rPr>
              <a:t>Results shown for median income range ($40-$45k)</a:t>
            </a:r>
            <a:endParaRPr lang="en-US" sz="14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79811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  <p:bldP spid="7" grpId="0" animBg="1"/>
      <p:bldP spid="12" grpId="0"/>
      <p:bldP spid="16" grpId="0"/>
      <p:bldP spid="18" grpId="0"/>
      <p:bldP spid="20" grpId="0" animBg="1"/>
      <p:bldP spid="21" grpId="0" animBg="1"/>
      <p:bldP spid="34" grpId="0" animBg="1"/>
      <p:bldP spid="37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Median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ＭＳ Ｐゴシック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ＭＳ Ｐゴシック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Median.thmx</Template>
  <TotalTime>8408</TotalTime>
  <Words>2722</Words>
  <Application>Microsoft Macintosh PowerPoint</Application>
  <PresentationFormat>On-screen Show (4:3)</PresentationFormat>
  <Paragraphs>542</Paragraphs>
  <Slides>36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8" baseType="lpstr">
      <vt:lpstr>Median</vt:lpstr>
      <vt:lpstr>Equation</vt:lpstr>
      <vt:lpstr>Consistent RESIDENTIAL Efficiency Improvements ACROSS END-USES: Theoretical and Empirical Insights  Mike Blackhurst Assistant Professor The University Of Texas At Austin Civil, Architectural, &amp; Environmental Engineering</vt:lpstr>
      <vt:lpstr>Multiple Perspectives on Technical Efficiency</vt:lpstr>
      <vt:lpstr>The “Rebound Effect”</vt:lpstr>
      <vt:lpstr>Rebound Terminology</vt:lpstr>
      <vt:lpstr>Magnitude of Rebound Debated</vt:lpstr>
      <vt:lpstr>Single-Service Rebound Model</vt:lpstr>
      <vt:lpstr>Challenge to Single Service Model</vt:lpstr>
      <vt:lpstr>Two Service Model</vt:lpstr>
      <vt:lpstr>Two Service Model</vt:lpstr>
      <vt:lpstr>Two Service Model: Re-Arranged</vt:lpstr>
      <vt:lpstr>Application of Two-Service Model</vt:lpstr>
      <vt:lpstr>Empirical Assumptions</vt:lpstr>
      <vt:lpstr>Rebound Across Resid and Trans Sectors:  Driven by Changes in Electricity Efficiency</vt:lpstr>
      <vt:lpstr>Rebound Across Resid and Trans Sectors:  Driven by Changes in Electricity Efficiency</vt:lpstr>
      <vt:lpstr>Rebound Across Resid and Trans Sectors:  Driven by Changes in Vehicle Efficiency</vt:lpstr>
      <vt:lpstr>Other Behavioral Drivers</vt:lpstr>
      <vt:lpstr>Other Behavioral Drivers</vt:lpstr>
      <vt:lpstr>Empirical Research</vt:lpstr>
      <vt:lpstr>Pecan Street Research Institute</vt:lpstr>
      <vt:lpstr>Representative Sample Data</vt:lpstr>
      <vt:lpstr>Model Specification</vt:lpstr>
      <vt:lpstr>Results with No Interaction Terms</vt:lpstr>
      <vt:lpstr>Rebound from Marginal Efficiency Gains: Demonstrative Empirical Results</vt:lpstr>
      <vt:lpstr>Rebound with Marginal Efficiency Gains</vt:lpstr>
      <vt:lpstr>Rebound with Marginal Efficiency Gains</vt:lpstr>
      <vt:lpstr>Preliminary PV Results</vt:lpstr>
      <vt:lpstr>Implications</vt:lpstr>
      <vt:lpstr>Implications</vt:lpstr>
      <vt:lpstr>Implications</vt:lpstr>
      <vt:lpstr>Related Ongoing/Future Work</vt:lpstr>
      <vt:lpstr>Acknowledgements</vt:lpstr>
      <vt:lpstr>Consistent RESIDENTIAL Efficiency Improvements ACROSS END-USES: Theoretical and Empirical Insights  Mike Blackhurst Assistant Professor The University Of Texas At Austin Civil, Architectural, &amp; Environmental Engineering</vt:lpstr>
      <vt:lpstr>References</vt:lpstr>
      <vt:lpstr>Single service rebound model</vt:lpstr>
      <vt:lpstr>Rebound with Marginal Efficiency Gains</vt:lpstr>
      <vt:lpstr>Rebound Across Resid and Trans Sectors:  Driven by Changes in Electricity Efficiency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Mike Blackhurst</dc:creator>
  <cp:lastModifiedBy>Michael Blackhurst</cp:lastModifiedBy>
  <cp:revision>147</cp:revision>
  <dcterms:created xsi:type="dcterms:W3CDTF">2013-03-28T21:04:15Z</dcterms:created>
  <dcterms:modified xsi:type="dcterms:W3CDTF">2013-12-16T16:16:04Z</dcterms:modified>
</cp:coreProperties>
</file>