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6" r:id="rId2"/>
    <p:sldMasterId id="2147483657" r:id="rId3"/>
    <p:sldMasterId id="2147483654" r:id="rId4"/>
    <p:sldMasterId id="2147483650" r:id="rId5"/>
    <p:sldMasterId id="2147483651" r:id="rId6"/>
  </p:sldMasterIdLst>
  <p:notesMasterIdLst>
    <p:notesMasterId r:id="rId33"/>
  </p:notesMasterIdLst>
  <p:handoutMasterIdLst>
    <p:handoutMasterId r:id="rId34"/>
  </p:handoutMasterIdLst>
  <p:sldIdLst>
    <p:sldId id="503" r:id="rId7"/>
    <p:sldId id="739" r:id="rId8"/>
    <p:sldId id="924" r:id="rId9"/>
    <p:sldId id="937" r:id="rId10"/>
    <p:sldId id="938" r:id="rId11"/>
    <p:sldId id="939" r:id="rId12"/>
    <p:sldId id="925" r:id="rId13"/>
    <p:sldId id="940" r:id="rId14"/>
    <p:sldId id="845" r:id="rId15"/>
    <p:sldId id="921" r:id="rId16"/>
    <p:sldId id="922" r:id="rId17"/>
    <p:sldId id="892" r:id="rId18"/>
    <p:sldId id="882" r:id="rId19"/>
    <p:sldId id="857" r:id="rId20"/>
    <p:sldId id="794" r:id="rId21"/>
    <p:sldId id="884" r:id="rId22"/>
    <p:sldId id="883" r:id="rId23"/>
    <p:sldId id="896" r:id="rId24"/>
    <p:sldId id="886" r:id="rId25"/>
    <p:sldId id="895" r:id="rId26"/>
    <p:sldId id="898" r:id="rId27"/>
    <p:sldId id="899" r:id="rId28"/>
    <p:sldId id="885" r:id="rId29"/>
    <p:sldId id="897" r:id="rId30"/>
    <p:sldId id="900" r:id="rId31"/>
    <p:sldId id="920" r:id="rId32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14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336600"/>
    <a:srgbClr val="008000"/>
    <a:srgbClr val="009900"/>
    <a:srgbClr val="00FF00"/>
    <a:srgbClr val="CCFF66"/>
    <a:srgbClr val="CCFF33"/>
    <a:srgbClr val="66CCF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71" autoAdjust="0"/>
    <p:restoredTop sz="94660"/>
  </p:normalViewPr>
  <p:slideViewPr>
    <p:cSldViewPr>
      <p:cViewPr>
        <p:scale>
          <a:sx n="112" d="100"/>
          <a:sy n="112" d="100"/>
        </p:scale>
        <p:origin x="-1024" y="-104"/>
      </p:cViewPr>
      <p:guideLst>
        <p:guide orient="horz" pos="2160"/>
        <p:guide pos="16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9" Type="http://schemas.openxmlformats.org/officeDocument/2006/relationships/slide" Target="slides/slide3.xml"/><Relationship Id="rId6" Type="http://schemas.openxmlformats.org/officeDocument/2006/relationships/slideMaster" Target="slideMasters/slideMaster6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3" Type="http://schemas.openxmlformats.org/officeDocument/2006/relationships/notesMaster" Target="notesMasters/notesMaster1.xml"/><Relationship Id="rId34" Type="http://schemas.openxmlformats.org/officeDocument/2006/relationships/handoutMaster" Target="handoutMasters/handout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oleObject" Target="file:///C:\Y%20Yang\Research\Thermodynamic%20Limits\PV%20learning.xlsx" TargetMode="External"/><Relationship Id="rId3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oleObject" Target="Macintosh%20HD:Users:sethherron:Desktop:Dropbox:SOFC%20-%20Seth%20Project:SOFC%20experience%20curves%20v7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oleObject" Target="Macintosh%20HD:Users:sethherron:Desktop:Dropbox:SOFC%20-%20Seth%20Project:SOFC%20experience%20curves%20v7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oleObject" Target="Macintosh%20HD:Users:sethherron:Desktop:Dropbox:SOFC%20-%20Seth%20Project:SOFC%20experience%20curves%20v7.xlsx" TargetMode="External"/><Relationship Id="rId3" Type="http://schemas.openxmlformats.org/officeDocument/2006/relationships/chartUserShapes" Target="../drawings/drawing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5.xml"/><Relationship Id="rId2" Type="http://schemas.openxmlformats.org/officeDocument/2006/relationships/oleObject" Target="Macintosh%20HD:Users:sethherron:Desktop:Dropbox:SOFC%20-%20Seth%20Project:SOFC%20experience%20curves%20v7.xlsx" TargetMode="External"/><Relationship Id="rId3" Type="http://schemas.openxmlformats.org/officeDocument/2006/relationships/chartUserShapes" Target="../drawings/drawing3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6.xml"/><Relationship Id="rId2" Type="http://schemas.openxmlformats.org/officeDocument/2006/relationships/oleObject" Target="Macintosh%20HD:Users:ericdwilliams:Documents:work:RESIN:07%20fuel%20cell%20cascading%20exp:ESnT:revision:SOFC%20experience%20curves%20v8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7.xml"/><Relationship Id="rId2" Type="http://schemas.openxmlformats.org/officeDocument/2006/relationships/oleObject" Target="Macintosh%20HD:Users:ericdwilliams:Documents:work:RESIN:07%20fuel%20cell%20cascading%20exp:ESnT:revision:SOFC%20experience%20curves%20v8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11938464326056"/>
          <c:y val="0.0365344477593725"/>
          <c:w val="0.706384296947034"/>
          <c:h val="0.72572804619926"/>
        </c:manualLayout>
      </c:layout>
      <c:scatterChart>
        <c:scatterStyle val="lineMarker"/>
        <c:varyColors val="0"/>
        <c:ser>
          <c:idx val="0"/>
          <c:order val="0"/>
          <c:tx>
            <c:strRef>
              <c:f>Installation!$C$4</c:f>
              <c:strCache>
                <c:ptCount val="1"/>
                <c:pt idx="0">
                  <c:v>Cumulative 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4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xVal>
            <c:numRef>
              <c:f>Installation!$C$6:$C$37</c:f>
              <c:numCache>
                <c:formatCode>0.0</c:formatCode>
                <c:ptCount val="32"/>
                <c:pt idx="0">
                  <c:v>0.42</c:v>
                </c:pt>
                <c:pt idx="1">
                  <c:v>0.870000000000005</c:v>
                </c:pt>
                <c:pt idx="2">
                  <c:v>1.83</c:v>
                </c:pt>
                <c:pt idx="3">
                  <c:v>3.29</c:v>
                </c:pt>
                <c:pt idx="4">
                  <c:v>6.59</c:v>
                </c:pt>
                <c:pt idx="5">
                  <c:v>11.99</c:v>
                </c:pt>
                <c:pt idx="6">
                  <c:v>20.39</c:v>
                </c:pt>
                <c:pt idx="7">
                  <c:v>42.09</c:v>
                </c:pt>
                <c:pt idx="8">
                  <c:v>67.09</c:v>
                </c:pt>
                <c:pt idx="9">
                  <c:v>89.89</c:v>
                </c:pt>
                <c:pt idx="10">
                  <c:v>115.89</c:v>
                </c:pt>
                <c:pt idx="11">
                  <c:v>145.09</c:v>
                </c:pt>
                <c:pt idx="12">
                  <c:v>178.69</c:v>
                </c:pt>
                <c:pt idx="13">
                  <c:v>218.89</c:v>
                </c:pt>
                <c:pt idx="14">
                  <c:v>265.39</c:v>
                </c:pt>
                <c:pt idx="15">
                  <c:v>320.7899999999989</c:v>
                </c:pt>
                <c:pt idx="16">
                  <c:v>378.6899999999999</c:v>
                </c:pt>
                <c:pt idx="17">
                  <c:v>438.78</c:v>
                </c:pt>
                <c:pt idx="18">
                  <c:v>508.2199999999996</c:v>
                </c:pt>
                <c:pt idx="19">
                  <c:v>585.8199999999994</c:v>
                </c:pt>
                <c:pt idx="20">
                  <c:v>674.42</c:v>
                </c:pt>
                <c:pt idx="21">
                  <c:v>800.22</c:v>
                </c:pt>
                <c:pt idx="22">
                  <c:v>955.1199999999999</c:v>
                </c:pt>
                <c:pt idx="23">
                  <c:v>1156.42</c:v>
                </c:pt>
                <c:pt idx="24">
                  <c:v>1444.12</c:v>
                </c:pt>
                <c:pt idx="25">
                  <c:v>1844.12</c:v>
                </c:pt>
                <c:pt idx="26">
                  <c:v>2414.12</c:v>
                </c:pt>
                <c:pt idx="27">
                  <c:v>3154.12</c:v>
                </c:pt>
                <c:pt idx="28">
                  <c:v>4354.120000000004</c:v>
                </c:pt>
                <c:pt idx="29">
                  <c:v>6081.120000000004</c:v>
                </c:pt>
                <c:pt idx="30">
                  <c:v>7821.120000000004</c:v>
                </c:pt>
                <c:pt idx="31">
                  <c:v>10647.11999999998</c:v>
                </c:pt>
              </c:numCache>
            </c:numRef>
          </c:xVal>
          <c:yVal>
            <c:numRef>
              <c:f>'Module price'!$B$5:$B$36</c:f>
              <c:numCache>
                <c:formatCode>0.00</c:formatCode>
                <c:ptCount val="32"/>
                <c:pt idx="0">
                  <c:v>59.88047933729109</c:v>
                </c:pt>
                <c:pt idx="1">
                  <c:v>44.82894530201032</c:v>
                </c:pt>
                <c:pt idx="2">
                  <c:v>31.6319784557745</c:v>
                </c:pt>
                <c:pt idx="3">
                  <c:v>25.25256806897745</c:v>
                </c:pt>
                <c:pt idx="4">
                  <c:v>21.25623810291076</c:v>
                </c:pt>
                <c:pt idx="5">
                  <c:v>17.21585719980184</c:v>
                </c:pt>
                <c:pt idx="6">
                  <c:v>15.38873457988848</c:v>
                </c:pt>
                <c:pt idx="7">
                  <c:v>12.59130983549646</c:v>
                </c:pt>
                <c:pt idx="8">
                  <c:v>11.34282559855596</c:v>
                </c:pt>
                <c:pt idx="9">
                  <c:v>10.00653226999653</c:v>
                </c:pt>
                <c:pt idx="10">
                  <c:v>8.114442321574438</c:v>
                </c:pt>
                <c:pt idx="11">
                  <c:v>6.806814843512837</c:v>
                </c:pt>
                <c:pt idx="12">
                  <c:v>6.305815166950675</c:v>
                </c:pt>
                <c:pt idx="13">
                  <c:v>6.542993946466336</c:v>
                </c:pt>
                <c:pt idx="14">
                  <c:v>6.973880339818374</c:v>
                </c:pt>
                <c:pt idx="15">
                  <c:v>7.24746243266238</c:v>
                </c:pt>
                <c:pt idx="16">
                  <c:v>7.073011660381527</c:v>
                </c:pt>
                <c:pt idx="17">
                  <c:v>5.928943431369611</c:v>
                </c:pt>
                <c:pt idx="18">
                  <c:v>4.94136619439505</c:v>
                </c:pt>
                <c:pt idx="19">
                  <c:v>4.950802546737465</c:v>
                </c:pt>
                <c:pt idx="20">
                  <c:v>4.35789136358403</c:v>
                </c:pt>
                <c:pt idx="21">
                  <c:v>4.359977361126164</c:v>
                </c:pt>
                <c:pt idx="22">
                  <c:v>4.084095804275734</c:v>
                </c:pt>
                <c:pt idx="23">
                  <c:v>3.698856976392905</c:v>
                </c:pt>
                <c:pt idx="24">
                  <c:v>3.46</c:v>
                </c:pt>
                <c:pt idx="25">
                  <c:v>3.339869075829377</c:v>
                </c:pt>
                <c:pt idx="26">
                  <c:v>3.589679834950714</c:v>
                </c:pt>
                <c:pt idx="27">
                  <c:v>2.979177614772644</c:v>
                </c:pt>
                <c:pt idx="28">
                  <c:v>2.731551870202561</c:v>
                </c:pt>
                <c:pt idx="29">
                  <c:v>2.822153213276552</c:v>
                </c:pt>
                <c:pt idx="30">
                  <c:v>2.999742002063983</c:v>
                </c:pt>
                <c:pt idx="31">
                  <c:v>2.812641173275356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1606120"/>
        <c:axId val="-2121601256"/>
      </c:scatterChart>
      <c:valAx>
        <c:axId val="-2121606120"/>
        <c:scaling>
          <c:logBase val="10.0"/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Cumulative PV installation (MW)</a:t>
                </a:r>
              </a:p>
            </c:rich>
          </c:tx>
          <c:layout>
            <c:manualLayout>
              <c:xMode val="edge"/>
              <c:yMode val="edge"/>
              <c:x val="0.276836301839264"/>
              <c:y val="0.914543901177785"/>
            </c:manualLayout>
          </c:layout>
          <c:overlay val="0"/>
        </c:title>
        <c:numFmt formatCode="@" sourceLinked="0"/>
        <c:majorTickMark val="out"/>
        <c:minorTickMark val="none"/>
        <c:tickLblPos val="nextTo"/>
        <c:crossAx val="-2121601256"/>
        <c:crosses val="autoZero"/>
        <c:crossBetween val="midCat"/>
      </c:valAx>
      <c:valAx>
        <c:axId val="-2121601256"/>
        <c:scaling>
          <c:logBase val="10.0"/>
          <c:orientation val="minMax"/>
        </c:scaling>
        <c:delete val="0"/>
        <c:axPos val="l"/>
        <c:majorGridlines>
          <c:spPr>
            <a:ln>
              <a:solidFill>
                <a:schemeClr val="bg1"/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PV module price (US 2000$/Wp)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crossAx val="-2121606120"/>
        <c:crossesAt val="-1.0"/>
        <c:crossBetween val="midCat"/>
      </c:valAx>
      <c:spPr>
        <a:solidFill>
          <a:srgbClr val="FFFFFF"/>
        </a:solidFill>
        <a:ln w="9525"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2500">
          <a:latin typeface="+mj-lt"/>
          <a:cs typeface="Times New Roman" pitchFamily="18" charset="0"/>
        </a:defRPr>
      </a:pPr>
      <a:endParaRPr lang="en-US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 b="1"/>
            </a:pPr>
            <a:r>
              <a:rPr lang="en-US" sz="1400" b="1"/>
              <a:t>International Willingness to Pay Prices Part 1</a:t>
            </a:r>
          </a:p>
        </c:rich>
      </c:tx>
      <c:layout>
        <c:manualLayout>
          <c:xMode val="edge"/>
          <c:yMode val="edge"/>
          <c:x val="0.177559966462526"/>
          <c:y val="0.0055073434969565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801317878049114"/>
          <c:y val="0.103139098140506"/>
          <c:w val="0.907794363214544"/>
          <c:h val="0.825112785124051"/>
        </c:manualLayout>
      </c:layout>
      <c:barChart>
        <c:barDir val="col"/>
        <c:grouping val="clustered"/>
        <c:varyColors val="0"/>
        <c:ser>
          <c:idx val="0"/>
          <c:order val="0"/>
          <c:tx>
            <c:v>Optimistic</c:v>
          </c:tx>
          <c:spPr>
            <a:solidFill>
              <a:srgbClr val="63AAFE"/>
            </a:solidFill>
            <a:ln w="25400">
              <a:noFill/>
            </a:ln>
            <a:effectLst/>
          </c:spPr>
          <c:invertIfNegative val="0"/>
          <c:cat>
            <c:strRef>
              <c:f>WTP!$A$3:$A$37</c:f>
              <c:strCache>
                <c:ptCount val="35"/>
                <c:pt idx="0">
                  <c:v>AK</c:v>
                </c:pt>
                <c:pt idx="1">
                  <c:v>AL</c:v>
                </c:pt>
                <c:pt idx="2">
                  <c:v>AR</c:v>
                </c:pt>
                <c:pt idx="3">
                  <c:v>Austria</c:v>
                </c:pt>
                <c:pt idx="4">
                  <c:v>AZ</c:v>
                </c:pt>
                <c:pt idx="5">
                  <c:v>CA</c:v>
                </c:pt>
                <c:pt idx="6">
                  <c:v>CO</c:v>
                </c:pt>
                <c:pt idx="7">
                  <c:v>CT</c:v>
                </c:pt>
                <c:pt idx="8">
                  <c:v>Czech Republic</c:v>
                </c:pt>
                <c:pt idx="9">
                  <c:v>DC</c:v>
                </c:pt>
                <c:pt idx="10">
                  <c:v>DE</c:v>
                </c:pt>
                <c:pt idx="11">
                  <c:v>Denmark</c:v>
                </c:pt>
                <c:pt idx="12">
                  <c:v>Finland</c:v>
                </c:pt>
                <c:pt idx="13">
                  <c:v>FL</c:v>
                </c:pt>
                <c:pt idx="14">
                  <c:v>France</c:v>
                </c:pt>
                <c:pt idx="15">
                  <c:v>GA</c:v>
                </c:pt>
                <c:pt idx="16">
                  <c:v>Germany</c:v>
                </c:pt>
                <c:pt idx="17">
                  <c:v>HI</c:v>
                </c:pt>
                <c:pt idx="18">
                  <c:v>Hungary</c:v>
                </c:pt>
                <c:pt idx="19">
                  <c:v>IA</c:v>
                </c:pt>
                <c:pt idx="20">
                  <c:v>ID</c:v>
                </c:pt>
                <c:pt idx="21">
                  <c:v>IL</c:v>
                </c:pt>
                <c:pt idx="22">
                  <c:v>IN</c:v>
                </c:pt>
                <c:pt idx="23">
                  <c:v>Ireland</c:v>
                </c:pt>
                <c:pt idx="24">
                  <c:v>Italy</c:v>
                </c:pt>
                <c:pt idx="25">
                  <c:v>Japan</c:v>
                </c:pt>
                <c:pt idx="26">
                  <c:v>KS</c:v>
                </c:pt>
                <c:pt idx="27">
                  <c:v>KY</c:v>
                </c:pt>
                <c:pt idx="28">
                  <c:v>LA</c:v>
                </c:pt>
                <c:pt idx="29">
                  <c:v>MA</c:v>
                </c:pt>
                <c:pt idx="30">
                  <c:v>MD</c:v>
                </c:pt>
                <c:pt idx="31">
                  <c:v>ME</c:v>
                </c:pt>
                <c:pt idx="32">
                  <c:v>MI</c:v>
                </c:pt>
                <c:pt idx="33">
                  <c:v>MN</c:v>
                </c:pt>
                <c:pt idx="34">
                  <c:v>MO</c:v>
                </c:pt>
              </c:strCache>
            </c:strRef>
          </c:cat>
          <c:val>
            <c:numRef>
              <c:f>WTP!$C$3:$C$37</c:f>
              <c:numCache>
                <c:formatCode>General</c:formatCode>
                <c:ptCount val="35"/>
                <c:pt idx="0">
                  <c:v>3508.829976036748</c:v>
                </c:pt>
                <c:pt idx="1">
                  <c:v>403.0068624955173</c:v>
                </c:pt>
                <c:pt idx="2">
                  <c:v>-740.3334203450644</c:v>
                </c:pt>
                <c:pt idx="3">
                  <c:v>4048.848062064199</c:v>
                </c:pt>
                <c:pt idx="4">
                  <c:v>306.0718546132038</c:v>
                </c:pt>
                <c:pt idx="5">
                  <c:v>2932.152747338248</c:v>
                </c:pt>
                <c:pt idx="6">
                  <c:v>1995.879433577286</c:v>
                </c:pt>
                <c:pt idx="7">
                  <c:v>3781.234717285598</c:v>
                </c:pt>
                <c:pt idx="8">
                  <c:v>2643.964877933773</c:v>
                </c:pt>
                <c:pt idx="9">
                  <c:v>1757.020993563284</c:v>
                </c:pt>
                <c:pt idx="10">
                  <c:v>1551.928655111913</c:v>
                </c:pt>
                <c:pt idx="11">
                  <c:v>5381.409276381366</c:v>
                </c:pt>
                <c:pt idx="12">
                  <c:v>3500.51948350162</c:v>
                </c:pt>
                <c:pt idx="13">
                  <c:v>-258.47260028311</c:v>
                </c:pt>
                <c:pt idx="14">
                  <c:v>1526.808146426655</c:v>
                </c:pt>
                <c:pt idx="15">
                  <c:v>334.5078623394974</c:v>
                </c:pt>
                <c:pt idx="16">
                  <c:v>6497.49204696976</c:v>
                </c:pt>
                <c:pt idx="17">
                  <c:v>1197.824428330312</c:v>
                </c:pt>
                <c:pt idx="18">
                  <c:v>4638.234624720015</c:v>
                </c:pt>
                <c:pt idx="19">
                  <c:v>1463.435078999151</c:v>
                </c:pt>
                <c:pt idx="20">
                  <c:v>811.4325665271431</c:v>
                </c:pt>
                <c:pt idx="21">
                  <c:v>1857.748813308894</c:v>
                </c:pt>
                <c:pt idx="22">
                  <c:v>1370.560952262722</c:v>
                </c:pt>
                <c:pt idx="23">
                  <c:v>4033.74151009549</c:v>
                </c:pt>
                <c:pt idx="24">
                  <c:v>4937.830190100904</c:v>
                </c:pt>
                <c:pt idx="25">
                  <c:v>764.1938221446102</c:v>
                </c:pt>
                <c:pt idx="26">
                  <c:v>1162.733028155338</c:v>
                </c:pt>
                <c:pt idx="27">
                  <c:v>790.4822546015479</c:v>
                </c:pt>
                <c:pt idx="28">
                  <c:v>236.5238001480213</c:v>
                </c:pt>
                <c:pt idx="29">
                  <c:v>2385.580295202752</c:v>
                </c:pt>
                <c:pt idx="30">
                  <c:v>2205.690706819062</c:v>
                </c:pt>
                <c:pt idx="31">
                  <c:v>2246.914216358161</c:v>
                </c:pt>
                <c:pt idx="32">
                  <c:v>1815.571771962326</c:v>
                </c:pt>
                <c:pt idx="33">
                  <c:v>1169.323097694767</c:v>
                </c:pt>
                <c:pt idx="34">
                  <c:v>618.8557098788757</c:v>
                </c:pt>
              </c:numCache>
            </c:numRef>
          </c:val>
        </c:ser>
        <c:ser>
          <c:idx val="1"/>
          <c:order val="1"/>
          <c:tx>
            <c:v>Pessimistic</c:v>
          </c:tx>
          <c:spPr>
            <a:solidFill>
              <a:srgbClr val="DD2D32"/>
            </a:solidFill>
            <a:ln w="25400">
              <a:noFill/>
            </a:ln>
            <a:effectLst/>
          </c:spPr>
          <c:invertIfNegative val="0"/>
          <c:cat>
            <c:strRef>
              <c:f>WTP!$A$3:$A$37</c:f>
              <c:strCache>
                <c:ptCount val="35"/>
                <c:pt idx="0">
                  <c:v>AK</c:v>
                </c:pt>
                <c:pt idx="1">
                  <c:v>AL</c:v>
                </c:pt>
                <c:pt idx="2">
                  <c:v>AR</c:v>
                </c:pt>
                <c:pt idx="3">
                  <c:v>Austria</c:v>
                </c:pt>
                <c:pt idx="4">
                  <c:v>AZ</c:v>
                </c:pt>
                <c:pt idx="5">
                  <c:v>CA</c:v>
                </c:pt>
                <c:pt idx="6">
                  <c:v>CO</c:v>
                </c:pt>
                <c:pt idx="7">
                  <c:v>CT</c:v>
                </c:pt>
                <c:pt idx="8">
                  <c:v>Czech Republic</c:v>
                </c:pt>
                <c:pt idx="9">
                  <c:v>DC</c:v>
                </c:pt>
                <c:pt idx="10">
                  <c:v>DE</c:v>
                </c:pt>
                <c:pt idx="11">
                  <c:v>Denmark</c:v>
                </c:pt>
                <c:pt idx="12">
                  <c:v>Finland</c:v>
                </c:pt>
                <c:pt idx="13">
                  <c:v>FL</c:v>
                </c:pt>
                <c:pt idx="14">
                  <c:v>France</c:v>
                </c:pt>
                <c:pt idx="15">
                  <c:v>GA</c:v>
                </c:pt>
                <c:pt idx="16">
                  <c:v>Germany</c:v>
                </c:pt>
                <c:pt idx="17">
                  <c:v>HI</c:v>
                </c:pt>
                <c:pt idx="18">
                  <c:v>Hungary</c:v>
                </c:pt>
                <c:pt idx="19">
                  <c:v>IA</c:v>
                </c:pt>
                <c:pt idx="20">
                  <c:v>ID</c:v>
                </c:pt>
                <c:pt idx="21">
                  <c:v>IL</c:v>
                </c:pt>
                <c:pt idx="22">
                  <c:v>IN</c:v>
                </c:pt>
                <c:pt idx="23">
                  <c:v>Ireland</c:v>
                </c:pt>
                <c:pt idx="24">
                  <c:v>Italy</c:v>
                </c:pt>
                <c:pt idx="25">
                  <c:v>Japan</c:v>
                </c:pt>
                <c:pt idx="26">
                  <c:v>KS</c:v>
                </c:pt>
                <c:pt idx="27">
                  <c:v>KY</c:v>
                </c:pt>
                <c:pt idx="28">
                  <c:v>LA</c:v>
                </c:pt>
                <c:pt idx="29">
                  <c:v>MA</c:v>
                </c:pt>
                <c:pt idx="30">
                  <c:v>MD</c:v>
                </c:pt>
                <c:pt idx="31">
                  <c:v>ME</c:v>
                </c:pt>
                <c:pt idx="32">
                  <c:v>MI</c:v>
                </c:pt>
                <c:pt idx="33">
                  <c:v>MN</c:v>
                </c:pt>
                <c:pt idx="34">
                  <c:v>MO</c:v>
                </c:pt>
              </c:strCache>
            </c:strRef>
          </c:cat>
          <c:val>
            <c:numRef>
              <c:f>WTP!$E$3:$E$37</c:f>
              <c:numCache>
                <c:formatCode>General</c:formatCode>
                <c:ptCount val="35"/>
                <c:pt idx="0">
                  <c:v>3004.366607109675</c:v>
                </c:pt>
                <c:pt idx="1">
                  <c:v>-797.05148135837</c:v>
                </c:pt>
                <c:pt idx="2">
                  <c:v>-1237.362172211019</c:v>
                </c:pt>
                <c:pt idx="3">
                  <c:v>2419.838767817343</c:v>
                </c:pt>
                <c:pt idx="4">
                  <c:v>-396.667703521041</c:v>
                </c:pt>
                <c:pt idx="5">
                  <c:v>1984.170434171977</c:v>
                </c:pt>
                <c:pt idx="6">
                  <c:v>895.8581310988901</c:v>
                </c:pt>
                <c:pt idx="7">
                  <c:v>2064.691368764026</c:v>
                </c:pt>
                <c:pt idx="8">
                  <c:v>1809.145192639511</c:v>
                </c:pt>
                <c:pt idx="9">
                  <c:v>-83.61597844140788</c:v>
                </c:pt>
                <c:pt idx="10">
                  <c:v>568.8996423332677</c:v>
                </c:pt>
                <c:pt idx="11">
                  <c:v>4199.993463968831</c:v>
                </c:pt>
                <c:pt idx="12">
                  <c:v>2740.38347076939</c:v>
                </c:pt>
                <c:pt idx="13">
                  <c:v>-727.9455618180474</c:v>
                </c:pt>
                <c:pt idx="14">
                  <c:v>634.6605624656578</c:v>
                </c:pt>
                <c:pt idx="15">
                  <c:v>-650.4973834516638</c:v>
                </c:pt>
                <c:pt idx="16">
                  <c:v>3649.499415501402</c:v>
                </c:pt>
                <c:pt idx="17">
                  <c:v>-3518.508277850032</c:v>
                </c:pt>
                <c:pt idx="18">
                  <c:v>2581.297910308102</c:v>
                </c:pt>
                <c:pt idx="19">
                  <c:v>552.6527772182987</c:v>
                </c:pt>
                <c:pt idx="20">
                  <c:v>-397.5476148444206</c:v>
                </c:pt>
                <c:pt idx="21">
                  <c:v>484.8686954566969</c:v>
                </c:pt>
                <c:pt idx="22">
                  <c:v>83.7703234869121</c:v>
                </c:pt>
                <c:pt idx="23">
                  <c:v>1555.431983235501</c:v>
                </c:pt>
                <c:pt idx="24">
                  <c:v>2380.576712456593</c:v>
                </c:pt>
                <c:pt idx="25">
                  <c:v>764.1938221446102</c:v>
                </c:pt>
                <c:pt idx="26">
                  <c:v>68.31371655650929</c:v>
                </c:pt>
                <c:pt idx="27">
                  <c:v>-501.0877008556534</c:v>
                </c:pt>
                <c:pt idx="28">
                  <c:v>-32.51527613280425</c:v>
                </c:pt>
                <c:pt idx="29">
                  <c:v>1826.25877810522</c:v>
                </c:pt>
                <c:pt idx="30">
                  <c:v>-37.66010413094753</c:v>
                </c:pt>
                <c:pt idx="31">
                  <c:v>821.837420557672</c:v>
                </c:pt>
                <c:pt idx="32">
                  <c:v>798.4958586344564</c:v>
                </c:pt>
                <c:pt idx="33">
                  <c:v>705.4962313087392</c:v>
                </c:pt>
                <c:pt idx="34">
                  <c:v>-421.160225026666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21174216"/>
        <c:axId val="-2121183720"/>
      </c:barChart>
      <c:catAx>
        <c:axId val="-21211742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/>
                </a:pPr>
                <a:r>
                  <a:rPr lang="en-US" sz="1000"/>
                  <a:t>Region</a:t>
                </a:r>
              </a:p>
            </c:rich>
          </c:tx>
          <c:layout>
            <c:manualLayout>
              <c:xMode val="edge"/>
              <c:yMode val="edge"/>
              <c:x val="0.504940032743277"/>
              <c:y val="0.943946963416373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800"/>
            </a:pPr>
            <a:endParaRPr lang="en-US"/>
          </a:p>
        </c:txPr>
        <c:crossAx val="-21211837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-2121183720"/>
        <c:scaling>
          <c:orientation val="minMax"/>
          <c:min val="-4000.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/>
                </a:pPr>
                <a:r>
                  <a:rPr lang="en-US" sz="1000"/>
                  <a:t>Price (USD)</a:t>
                </a:r>
              </a:p>
            </c:rich>
          </c:tx>
          <c:layout>
            <c:manualLayout>
              <c:xMode val="edge"/>
              <c:yMode val="edge"/>
              <c:x val="0.0"/>
              <c:y val="0.386186035256231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/>
            </a:pPr>
            <a:endParaRPr lang="en-US"/>
          </a:p>
        </c:txPr>
        <c:crossAx val="-2121174216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299592264508603"/>
          <c:y val="0.128534092812866"/>
          <c:w val="0.3687392461359"/>
          <c:h val="0.0448430861480462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+mj-lt"/>
          <a:ea typeface="Verdana"/>
          <a:cs typeface="Verdana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00" b="1"/>
            </a:pPr>
            <a:r>
              <a:rPr lang="en-US" sz="1400" b="1"/>
              <a:t>International Willingness to Pay Prices Part 2</a:t>
            </a:r>
          </a:p>
        </c:rich>
      </c:tx>
      <c:layout>
        <c:manualLayout>
          <c:xMode val="edge"/>
          <c:yMode val="edge"/>
          <c:x val="0.217873651210265"/>
          <c:y val="0.0145088835049465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782801178497785"/>
          <c:y val="0.1043258617696"/>
          <c:w val="0.909592918677004"/>
          <c:h val="0.819339694873443"/>
        </c:manualLayout>
      </c:layout>
      <c:barChart>
        <c:barDir val="col"/>
        <c:grouping val="clustered"/>
        <c:varyColors val="0"/>
        <c:ser>
          <c:idx val="0"/>
          <c:order val="0"/>
          <c:tx>
            <c:v>Optimistic</c:v>
          </c:tx>
          <c:spPr>
            <a:solidFill>
              <a:srgbClr val="63AAFE"/>
            </a:solidFill>
            <a:ln w="25400">
              <a:noFill/>
            </a:ln>
            <a:effectLst/>
          </c:spPr>
          <c:invertIfNegative val="0"/>
          <c:cat>
            <c:strRef>
              <c:f>WTP!$A$38:$A$71</c:f>
              <c:strCache>
                <c:ptCount val="34"/>
                <c:pt idx="0">
                  <c:v>MS</c:v>
                </c:pt>
                <c:pt idx="1">
                  <c:v>MT</c:v>
                </c:pt>
                <c:pt idx="2">
                  <c:v>NC</c:v>
                </c:pt>
                <c:pt idx="3">
                  <c:v>ND</c:v>
                </c:pt>
                <c:pt idx="4">
                  <c:v>NE</c:v>
                </c:pt>
                <c:pt idx="5">
                  <c:v>Netherlands</c:v>
                </c:pt>
                <c:pt idx="6">
                  <c:v>NH</c:v>
                </c:pt>
                <c:pt idx="7">
                  <c:v>NJ</c:v>
                </c:pt>
                <c:pt idx="8">
                  <c:v>NM</c:v>
                </c:pt>
                <c:pt idx="9">
                  <c:v>NV</c:v>
                </c:pt>
                <c:pt idx="10">
                  <c:v>NY</c:v>
                </c:pt>
                <c:pt idx="11">
                  <c:v>OH</c:v>
                </c:pt>
                <c:pt idx="12">
                  <c:v>OK</c:v>
                </c:pt>
                <c:pt idx="13">
                  <c:v>ON</c:v>
                </c:pt>
                <c:pt idx="14">
                  <c:v>OR</c:v>
                </c:pt>
                <c:pt idx="15">
                  <c:v>PA</c:v>
                </c:pt>
                <c:pt idx="16">
                  <c:v>Poland</c:v>
                </c:pt>
                <c:pt idx="17">
                  <c:v>Portugal</c:v>
                </c:pt>
                <c:pt idx="18">
                  <c:v>RI</c:v>
                </c:pt>
                <c:pt idx="19">
                  <c:v>SC</c:v>
                </c:pt>
                <c:pt idx="20">
                  <c:v>SD</c:v>
                </c:pt>
                <c:pt idx="21">
                  <c:v>Spain</c:v>
                </c:pt>
                <c:pt idx="22">
                  <c:v>Sweden</c:v>
                </c:pt>
                <c:pt idx="23">
                  <c:v>Switzerland</c:v>
                </c:pt>
                <c:pt idx="24">
                  <c:v>TN</c:v>
                </c:pt>
                <c:pt idx="25">
                  <c:v>TX</c:v>
                </c:pt>
                <c:pt idx="26">
                  <c:v>UK</c:v>
                </c:pt>
                <c:pt idx="27">
                  <c:v>UT</c:v>
                </c:pt>
                <c:pt idx="28">
                  <c:v>VA</c:v>
                </c:pt>
                <c:pt idx="29">
                  <c:v>VT</c:v>
                </c:pt>
                <c:pt idx="30">
                  <c:v>WA</c:v>
                </c:pt>
                <c:pt idx="31">
                  <c:v>WI</c:v>
                </c:pt>
                <c:pt idx="32">
                  <c:v>WV</c:v>
                </c:pt>
                <c:pt idx="33">
                  <c:v>WY</c:v>
                </c:pt>
              </c:strCache>
            </c:strRef>
          </c:cat>
          <c:val>
            <c:numRef>
              <c:f>WTP!$C$38:$C$71</c:f>
              <c:numCache>
                <c:formatCode>General</c:formatCode>
                <c:ptCount val="34"/>
                <c:pt idx="0">
                  <c:v>1184.566253696953</c:v>
                </c:pt>
                <c:pt idx="1">
                  <c:v>1228.18585530315</c:v>
                </c:pt>
                <c:pt idx="2">
                  <c:v>886.459244059117</c:v>
                </c:pt>
                <c:pt idx="3">
                  <c:v>931.0324413539364</c:v>
                </c:pt>
                <c:pt idx="4">
                  <c:v>1078.320883105774</c:v>
                </c:pt>
                <c:pt idx="5">
                  <c:v>4838.44964401397</c:v>
                </c:pt>
                <c:pt idx="6">
                  <c:v>2478.035760429751</c:v>
                </c:pt>
                <c:pt idx="7">
                  <c:v>2898.788152521364</c:v>
                </c:pt>
                <c:pt idx="8">
                  <c:v>1545.267792194204</c:v>
                </c:pt>
                <c:pt idx="9">
                  <c:v>1578.82152749231</c:v>
                </c:pt>
                <c:pt idx="10">
                  <c:v>3292.308121049636</c:v>
                </c:pt>
                <c:pt idx="11">
                  <c:v>1477.407195663034</c:v>
                </c:pt>
                <c:pt idx="12">
                  <c:v>760.5202627879275</c:v>
                </c:pt>
                <c:pt idx="13">
                  <c:v>686.5418752636065</c:v>
                </c:pt>
                <c:pt idx="14">
                  <c:v>515.6816996730098</c:v>
                </c:pt>
                <c:pt idx="15">
                  <c:v>1592.297478297432</c:v>
                </c:pt>
                <c:pt idx="16">
                  <c:v>2700.135854645551</c:v>
                </c:pt>
                <c:pt idx="17">
                  <c:v>2392.353937501296</c:v>
                </c:pt>
                <c:pt idx="18">
                  <c:v>2455.031996308211</c:v>
                </c:pt>
                <c:pt idx="19">
                  <c:v>852.6724179682765</c:v>
                </c:pt>
                <c:pt idx="20">
                  <c:v>1094.201948571056</c:v>
                </c:pt>
                <c:pt idx="21">
                  <c:v>4249.672564842298</c:v>
                </c:pt>
                <c:pt idx="22">
                  <c:v>-1447.149238723829</c:v>
                </c:pt>
                <c:pt idx="23">
                  <c:v>1225.381393426607</c:v>
                </c:pt>
                <c:pt idx="24">
                  <c:v>935.291417026297</c:v>
                </c:pt>
                <c:pt idx="25">
                  <c:v>1767.01758608441</c:v>
                </c:pt>
                <c:pt idx="26">
                  <c:v>3998.832909682315</c:v>
                </c:pt>
                <c:pt idx="27">
                  <c:v>1193.711735649567</c:v>
                </c:pt>
                <c:pt idx="28">
                  <c:v>939.3690161546854</c:v>
                </c:pt>
                <c:pt idx="29">
                  <c:v>1895.974544869697</c:v>
                </c:pt>
                <c:pt idx="30">
                  <c:v>369.890372500135</c:v>
                </c:pt>
                <c:pt idx="31">
                  <c:v>2041.519074676654</c:v>
                </c:pt>
                <c:pt idx="32">
                  <c:v>640.6358192422928</c:v>
                </c:pt>
                <c:pt idx="33">
                  <c:v>123.9926258233526</c:v>
                </c:pt>
              </c:numCache>
            </c:numRef>
          </c:val>
        </c:ser>
        <c:ser>
          <c:idx val="1"/>
          <c:order val="1"/>
          <c:tx>
            <c:v>Pessimistic</c:v>
          </c:tx>
          <c:spPr>
            <a:solidFill>
              <a:srgbClr val="DD2D32"/>
            </a:solidFill>
            <a:ln w="25400">
              <a:noFill/>
            </a:ln>
            <a:effectLst/>
          </c:spPr>
          <c:invertIfNegative val="0"/>
          <c:cat>
            <c:strRef>
              <c:f>WTP!$A$38:$A$71</c:f>
              <c:strCache>
                <c:ptCount val="34"/>
                <c:pt idx="0">
                  <c:v>MS</c:v>
                </c:pt>
                <c:pt idx="1">
                  <c:v>MT</c:v>
                </c:pt>
                <c:pt idx="2">
                  <c:v>NC</c:v>
                </c:pt>
                <c:pt idx="3">
                  <c:v>ND</c:v>
                </c:pt>
                <c:pt idx="4">
                  <c:v>NE</c:v>
                </c:pt>
                <c:pt idx="5">
                  <c:v>Netherlands</c:v>
                </c:pt>
                <c:pt idx="6">
                  <c:v>NH</c:v>
                </c:pt>
                <c:pt idx="7">
                  <c:v>NJ</c:v>
                </c:pt>
                <c:pt idx="8">
                  <c:v>NM</c:v>
                </c:pt>
                <c:pt idx="9">
                  <c:v>NV</c:v>
                </c:pt>
                <c:pt idx="10">
                  <c:v>NY</c:v>
                </c:pt>
                <c:pt idx="11">
                  <c:v>OH</c:v>
                </c:pt>
                <c:pt idx="12">
                  <c:v>OK</c:v>
                </c:pt>
                <c:pt idx="13">
                  <c:v>ON</c:v>
                </c:pt>
                <c:pt idx="14">
                  <c:v>OR</c:v>
                </c:pt>
                <c:pt idx="15">
                  <c:v>PA</c:v>
                </c:pt>
                <c:pt idx="16">
                  <c:v>Poland</c:v>
                </c:pt>
                <c:pt idx="17">
                  <c:v>Portugal</c:v>
                </c:pt>
                <c:pt idx="18">
                  <c:v>RI</c:v>
                </c:pt>
                <c:pt idx="19">
                  <c:v>SC</c:v>
                </c:pt>
                <c:pt idx="20">
                  <c:v>SD</c:v>
                </c:pt>
                <c:pt idx="21">
                  <c:v>Spain</c:v>
                </c:pt>
                <c:pt idx="22">
                  <c:v>Sweden</c:v>
                </c:pt>
                <c:pt idx="23">
                  <c:v>Switzerland</c:v>
                </c:pt>
                <c:pt idx="24">
                  <c:v>TN</c:v>
                </c:pt>
                <c:pt idx="25">
                  <c:v>TX</c:v>
                </c:pt>
                <c:pt idx="26">
                  <c:v>UK</c:v>
                </c:pt>
                <c:pt idx="27">
                  <c:v>UT</c:v>
                </c:pt>
                <c:pt idx="28">
                  <c:v>VA</c:v>
                </c:pt>
                <c:pt idx="29">
                  <c:v>VT</c:v>
                </c:pt>
                <c:pt idx="30">
                  <c:v>WA</c:v>
                </c:pt>
                <c:pt idx="31">
                  <c:v>WI</c:v>
                </c:pt>
                <c:pt idx="32">
                  <c:v>WV</c:v>
                </c:pt>
                <c:pt idx="33">
                  <c:v>WY</c:v>
                </c:pt>
              </c:strCache>
            </c:strRef>
          </c:cat>
          <c:val>
            <c:numRef>
              <c:f>WTP!$E$38:$E$71</c:f>
              <c:numCache>
                <c:formatCode>General</c:formatCode>
                <c:ptCount val="34"/>
                <c:pt idx="0">
                  <c:v>271.4326780992</c:v>
                </c:pt>
                <c:pt idx="1">
                  <c:v>436.3526595612268</c:v>
                </c:pt>
                <c:pt idx="2">
                  <c:v>-263.5980284546216</c:v>
                </c:pt>
                <c:pt idx="3">
                  <c:v>62.76288164479747</c:v>
                </c:pt>
                <c:pt idx="4">
                  <c:v>117.4805720960875</c:v>
                </c:pt>
                <c:pt idx="5">
                  <c:v>1806.615789567215</c:v>
                </c:pt>
                <c:pt idx="6">
                  <c:v>1564.923924374113</c:v>
                </c:pt>
                <c:pt idx="7">
                  <c:v>1263.318687830937</c:v>
                </c:pt>
                <c:pt idx="8">
                  <c:v>503.4185178308671</c:v>
                </c:pt>
                <c:pt idx="9">
                  <c:v>1022.32489596811</c:v>
                </c:pt>
                <c:pt idx="10">
                  <c:v>2470.604041214814</c:v>
                </c:pt>
                <c:pt idx="11">
                  <c:v>194.5640021860501</c:v>
                </c:pt>
                <c:pt idx="12">
                  <c:v>134.5434398950916</c:v>
                </c:pt>
                <c:pt idx="13">
                  <c:v>686.5418752636065</c:v>
                </c:pt>
                <c:pt idx="14">
                  <c:v>-315.6424983199055</c:v>
                </c:pt>
                <c:pt idx="15">
                  <c:v>130.4129514053514</c:v>
                </c:pt>
                <c:pt idx="16">
                  <c:v>1042.261836588421</c:v>
                </c:pt>
                <c:pt idx="17">
                  <c:v>1747.646976278585</c:v>
                </c:pt>
                <c:pt idx="18">
                  <c:v>1362.604459127429</c:v>
                </c:pt>
                <c:pt idx="19">
                  <c:v>-455.6348610524102</c:v>
                </c:pt>
                <c:pt idx="20">
                  <c:v>257.1227046072508</c:v>
                </c:pt>
                <c:pt idx="21">
                  <c:v>3485.904846541428</c:v>
                </c:pt>
                <c:pt idx="22">
                  <c:v>-1423.150721489453</c:v>
                </c:pt>
                <c:pt idx="23">
                  <c:v>-754.6136025959624</c:v>
                </c:pt>
                <c:pt idx="24">
                  <c:v>-359.6811126073719</c:v>
                </c:pt>
                <c:pt idx="25">
                  <c:v>1581.963470157485</c:v>
                </c:pt>
                <c:pt idx="26">
                  <c:v>2801.78594771491</c:v>
                </c:pt>
                <c:pt idx="27">
                  <c:v>299.7341701961636</c:v>
                </c:pt>
                <c:pt idx="28">
                  <c:v>-356.0897629615889</c:v>
                </c:pt>
                <c:pt idx="29">
                  <c:v>1116.467009990678</c:v>
                </c:pt>
                <c:pt idx="30">
                  <c:v>-110.2126374044526</c:v>
                </c:pt>
                <c:pt idx="31">
                  <c:v>978.1271769933184</c:v>
                </c:pt>
                <c:pt idx="32">
                  <c:v>-976.319371118647</c:v>
                </c:pt>
                <c:pt idx="33">
                  <c:v>279.6620449328043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9458328"/>
        <c:axId val="2139470088"/>
      </c:barChart>
      <c:catAx>
        <c:axId val="213945832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/>
                </a:pPr>
                <a:r>
                  <a:rPr lang="en-US" sz="1000"/>
                  <a:t>Regions</a:t>
                </a:r>
              </a:p>
            </c:rich>
          </c:tx>
          <c:layout>
            <c:manualLayout>
              <c:xMode val="edge"/>
              <c:yMode val="edge"/>
              <c:x val="0.49944920261901"/>
              <c:y val="0.93638822271250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5400000" vert="horz"/>
          <a:lstStyle/>
          <a:p>
            <a:pPr>
              <a:defRPr sz="800"/>
            </a:pPr>
            <a:endParaRPr lang="en-US"/>
          </a:p>
        </c:txPr>
        <c:crossAx val="21394700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39470088"/>
        <c:scaling>
          <c:orientation val="minMax"/>
          <c:max val="8000.0"/>
          <c:min val="-4000.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/>
                </a:pPr>
                <a:r>
                  <a:rPr lang="en-US" sz="1000"/>
                  <a:t>Price (USD)</a:t>
                </a:r>
              </a:p>
            </c:rich>
          </c:tx>
          <c:layout>
            <c:manualLayout>
              <c:xMode val="edge"/>
              <c:yMode val="edge"/>
              <c:x val="0.0"/>
              <c:y val="0.393897217174776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/>
            </a:pPr>
            <a:endParaRPr lang="en-US"/>
          </a:p>
        </c:txPr>
        <c:crossAx val="2139458328"/>
        <c:crosses val="autoZero"/>
        <c:crossBetween val="between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449835043418446"/>
          <c:y val="0.122137594266849"/>
          <c:w val="0.179713509993154"/>
          <c:h val="0.0508906642778536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8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+mj-lt"/>
          <a:ea typeface="Verdana"/>
          <a:cs typeface="Verdana"/>
        </a:defRPr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/>
            </a:pPr>
            <a:r>
              <a:rPr lang="en-US" sz="1800"/>
              <a:t>Experience and Market Curves for SOFCs in the US</a:t>
            </a:r>
          </a:p>
        </c:rich>
      </c:tx>
      <c:layout>
        <c:manualLayout>
          <c:xMode val="edge"/>
          <c:yMode val="edge"/>
          <c:x val="0.135814559638379"/>
          <c:y val="0.0045798373563960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918790099154272"/>
          <c:y val="0.13545828926235"/>
          <c:w val="0.872773403324584"/>
          <c:h val="0.780048276752291"/>
        </c:manualLayout>
      </c:layout>
      <c:scatterChart>
        <c:scatterStyle val="lineMarker"/>
        <c:varyColors val="0"/>
        <c:ser>
          <c:idx val="1"/>
          <c:order val="0"/>
          <c:tx>
            <c:v>Optimistic Experience Curve</c:v>
          </c:tx>
          <c:spPr>
            <a:ln w="38100">
              <a:solidFill>
                <a:srgbClr val="DD2D32"/>
              </a:solidFill>
              <a:prstDash val="solid"/>
            </a:ln>
          </c:spPr>
          <c:marker>
            <c:symbol val="none"/>
          </c:marker>
          <c:xVal>
            <c:numRef>
              <c:f>'us curve'!$C$44:$C$53</c:f>
              <c:numCache>
                <c:formatCode>General</c:formatCode>
                <c:ptCount val="10"/>
                <c:pt idx="0">
                  <c:v>0.00109</c:v>
                </c:pt>
                <c:pt idx="1">
                  <c:v>0.01</c:v>
                </c:pt>
                <c:pt idx="2">
                  <c:v>1.0</c:v>
                </c:pt>
                <c:pt idx="3">
                  <c:v>5.0</c:v>
                </c:pt>
                <c:pt idx="4">
                  <c:v>10.0</c:v>
                </c:pt>
                <c:pt idx="5">
                  <c:v>20.0</c:v>
                </c:pt>
                <c:pt idx="6">
                  <c:v>30.0</c:v>
                </c:pt>
                <c:pt idx="7">
                  <c:v>40.0</c:v>
                </c:pt>
                <c:pt idx="8">
                  <c:v>50.0</c:v>
                </c:pt>
                <c:pt idx="9">
                  <c:v>60.0</c:v>
                </c:pt>
              </c:numCache>
            </c:numRef>
          </c:xVal>
          <c:yVal>
            <c:numRef>
              <c:f>'us curve'!$A$44:$A$53</c:f>
              <c:numCache>
                <c:formatCode>General</c:formatCode>
                <c:ptCount val="10"/>
                <c:pt idx="0">
                  <c:v>20000.0</c:v>
                </c:pt>
                <c:pt idx="1">
                  <c:v>8452.390599607379</c:v>
                </c:pt>
                <c:pt idx="2">
                  <c:v>1931.676065891878</c:v>
                </c:pt>
                <c:pt idx="3">
                  <c:v>1380.260981545583</c:v>
                </c:pt>
                <c:pt idx="4">
                  <c:v>1235.195736159187</c:v>
                </c:pt>
                <c:pt idx="5">
                  <c:v>1126.396802119391</c:v>
                </c:pt>
                <c:pt idx="6">
                  <c:v>1075.842651834861</c:v>
                </c:pt>
                <c:pt idx="7">
                  <c:v>1044.797601589543</c:v>
                </c:pt>
                <c:pt idx="8">
                  <c:v>1023.14433665182</c:v>
                </c:pt>
                <c:pt idx="9">
                  <c:v>1006.881988876146</c:v>
                </c:pt>
              </c:numCache>
            </c:numRef>
          </c:yVal>
          <c:smooth val="0"/>
        </c:ser>
        <c:ser>
          <c:idx val="5"/>
          <c:order val="1"/>
          <c:tx>
            <c:v>Pessistic Experience Curve</c:v>
          </c:tx>
          <c:spPr>
            <a:ln w="38100">
              <a:solidFill>
                <a:srgbClr val="63AAFE"/>
              </a:solidFill>
              <a:prstDash val="solid"/>
            </a:ln>
          </c:spPr>
          <c:marker>
            <c:symbol val="none"/>
          </c:marker>
          <c:xVal>
            <c:numRef>
              <c:f>'us curve'!$G$44:$G$53</c:f>
              <c:numCache>
                <c:formatCode>General</c:formatCode>
                <c:ptCount val="10"/>
                <c:pt idx="0">
                  <c:v>0.00109</c:v>
                </c:pt>
                <c:pt idx="1">
                  <c:v>0.1</c:v>
                </c:pt>
                <c:pt idx="2">
                  <c:v>1.0</c:v>
                </c:pt>
                <c:pt idx="3">
                  <c:v>5.0</c:v>
                </c:pt>
                <c:pt idx="4">
                  <c:v>10.0</c:v>
                </c:pt>
                <c:pt idx="5">
                  <c:v>20.0</c:v>
                </c:pt>
                <c:pt idx="6">
                  <c:v>30.0</c:v>
                </c:pt>
                <c:pt idx="7">
                  <c:v>40.0</c:v>
                </c:pt>
                <c:pt idx="8">
                  <c:v>50.0</c:v>
                </c:pt>
                <c:pt idx="9">
                  <c:v>60.0</c:v>
                </c:pt>
              </c:numCache>
            </c:numRef>
          </c:xVal>
          <c:yVal>
            <c:numRef>
              <c:f>'us curve'!$E$44:$E$53</c:f>
              <c:numCache>
                <c:formatCode>General</c:formatCode>
                <c:ptCount val="10"/>
                <c:pt idx="0">
                  <c:v>37000.0</c:v>
                </c:pt>
                <c:pt idx="1">
                  <c:v>13347.3865208282</c:v>
                </c:pt>
                <c:pt idx="2">
                  <c:v>8112.872860218934</c:v>
                </c:pt>
                <c:pt idx="3">
                  <c:v>5814.225297126492</c:v>
                </c:pt>
                <c:pt idx="4">
                  <c:v>5062.09150255752</c:v>
                </c:pt>
                <c:pt idx="5">
                  <c:v>4422.777777173887</c:v>
                </c:pt>
                <c:pt idx="6">
                  <c:v>4094.233757692608</c:v>
                </c:pt>
                <c:pt idx="7">
                  <c:v>3879.361110597807</c:v>
                </c:pt>
                <c:pt idx="8">
                  <c:v>3722.392805028471</c:v>
                </c:pt>
                <c:pt idx="9">
                  <c:v>3600.098694038714</c:v>
                </c:pt>
              </c:numCache>
            </c:numRef>
          </c:yVal>
          <c:smooth val="0"/>
        </c:ser>
        <c:ser>
          <c:idx val="2"/>
          <c:order val="2"/>
          <c:tx>
            <c:v>Optimistic Market Curve</c:v>
          </c:tx>
          <c:spPr>
            <a:ln w="38100">
              <a:solidFill>
                <a:srgbClr val="FFFF99"/>
              </a:solidFill>
              <a:prstDash val="solid"/>
            </a:ln>
          </c:spPr>
          <c:marker>
            <c:symbol val="none"/>
          </c:marker>
          <c:xVal>
            <c:numRef>
              <c:f>'us curve'!$T$67:$T$164</c:f>
              <c:numCache>
                <c:formatCode>General</c:formatCode>
                <c:ptCount val="98"/>
                <c:pt idx="0">
                  <c:v>0.0</c:v>
                </c:pt>
                <c:pt idx="1">
                  <c:v>0.887891</c:v>
                </c:pt>
                <c:pt idx="2">
                  <c:v>0.887891</c:v>
                </c:pt>
                <c:pt idx="3">
                  <c:v>1.058919</c:v>
                </c:pt>
                <c:pt idx="4">
                  <c:v>1.058919</c:v>
                </c:pt>
                <c:pt idx="5">
                  <c:v>4.637331</c:v>
                </c:pt>
                <c:pt idx="6">
                  <c:v>4.637331</c:v>
                </c:pt>
                <c:pt idx="7">
                  <c:v>12.452697</c:v>
                </c:pt>
                <c:pt idx="8">
                  <c:v>12.452697</c:v>
                </c:pt>
                <c:pt idx="9">
                  <c:v>14.532932</c:v>
                </c:pt>
                <c:pt idx="10">
                  <c:v>14.532932</c:v>
                </c:pt>
                <c:pt idx="11">
                  <c:v>14.898464</c:v>
                </c:pt>
                <c:pt idx="12">
                  <c:v>14.898464</c:v>
                </c:pt>
                <c:pt idx="13">
                  <c:v>15.152348</c:v>
                </c:pt>
                <c:pt idx="14">
                  <c:v>15.152348</c:v>
                </c:pt>
                <c:pt idx="15">
                  <c:v>16.630956</c:v>
                </c:pt>
                <c:pt idx="16">
                  <c:v>16.630956</c:v>
                </c:pt>
                <c:pt idx="17">
                  <c:v>17.084802</c:v>
                </c:pt>
                <c:pt idx="18">
                  <c:v>17.084802</c:v>
                </c:pt>
                <c:pt idx="19">
                  <c:v>18.633886</c:v>
                </c:pt>
                <c:pt idx="20">
                  <c:v>18.633886</c:v>
                </c:pt>
                <c:pt idx="21">
                  <c:v>20.243293</c:v>
                </c:pt>
                <c:pt idx="22">
                  <c:v>20.243293</c:v>
                </c:pt>
                <c:pt idx="23">
                  <c:v>21.480034</c:v>
                </c:pt>
                <c:pt idx="24">
                  <c:v>21.480034</c:v>
                </c:pt>
                <c:pt idx="25">
                  <c:v>21.683343</c:v>
                </c:pt>
                <c:pt idx="26">
                  <c:v>21.683343</c:v>
                </c:pt>
                <c:pt idx="27">
                  <c:v>24.749839</c:v>
                </c:pt>
                <c:pt idx="28">
                  <c:v>24.749839</c:v>
                </c:pt>
                <c:pt idx="29">
                  <c:v>27.903567</c:v>
                </c:pt>
                <c:pt idx="30">
                  <c:v>27.903567</c:v>
                </c:pt>
                <c:pt idx="31">
                  <c:v>33.324477</c:v>
                </c:pt>
                <c:pt idx="32">
                  <c:v>33.324477</c:v>
                </c:pt>
                <c:pt idx="33">
                  <c:v>33.433476</c:v>
                </c:pt>
                <c:pt idx="34">
                  <c:v>33.433476</c:v>
                </c:pt>
                <c:pt idx="35">
                  <c:v>37.30912</c:v>
                </c:pt>
                <c:pt idx="36">
                  <c:v>37.30912</c:v>
                </c:pt>
                <c:pt idx="37">
                  <c:v>37.786534</c:v>
                </c:pt>
                <c:pt idx="38">
                  <c:v>37.786534</c:v>
                </c:pt>
                <c:pt idx="39">
                  <c:v>38.026562</c:v>
                </c:pt>
                <c:pt idx="40">
                  <c:v>38.026562</c:v>
                </c:pt>
                <c:pt idx="41">
                  <c:v>38.537845</c:v>
                </c:pt>
                <c:pt idx="42">
                  <c:v>38.537845</c:v>
                </c:pt>
                <c:pt idx="43">
                  <c:v>41.943272</c:v>
                </c:pt>
                <c:pt idx="44">
                  <c:v>41.943272</c:v>
                </c:pt>
                <c:pt idx="45">
                  <c:v>42.883377</c:v>
                </c:pt>
                <c:pt idx="46">
                  <c:v>42.883377</c:v>
                </c:pt>
                <c:pt idx="47">
                  <c:v>44.75986</c:v>
                </c:pt>
                <c:pt idx="48">
                  <c:v>44.75986</c:v>
                </c:pt>
                <c:pt idx="49">
                  <c:v>45.047337</c:v>
                </c:pt>
                <c:pt idx="50">
                  <c:v>45.047337</c:v>
                </c:pt>
                <c:pt idx="51">
                  <c:v>45.325223</c:v>
                </c:pt>
                <c:pt idx="52">
                  <c:v>45.325223</c:v>
                </c:pt>
                <c:pt idx="53">
                  <c:v>45.883226</c:v>
                </c:pt>
                <c:pt idx="54">
                  <c:v>45.883226</c:v>
                </c:pt>
                <c:pt idx="55">
                  <c:v>46.69494</c:v>
                </c:pt>
                <c:pt idx="56">
                  <c:v>46.69494</c:v>
                </c:pt>
                <c:pt idx="57">
                  <c:v>48.202318</c:v>
                </c:pt>
                <c:pt idx="58">
                  <c:v>48.202318</c:v>
                </c:pt>
                <c:pt idx="59">
                  <c:v>49.060767</c:v>
                </c:pt>
                <c:pt idx="60">
                  <c:v>49.060767</c:v>
                </c:pt>
                <c:pt idx="61">
                  <c:v>49.285829</c:v>
                </c:pt>
                <c:pt idx="62">
                  <c:v>49.285829</c:v>
                </c:pt>
                <c:pt idx="63">
                  <c:v>49.826508</c:v>
                </c:pt>
                <c:pt idx="64">
                  <c:v>49.826508</c:v>
                </c:pt>
                <c:pt idx="65">
                  <c:v>51.91665</c:v>
                </c:pt>
                <c:pt idx="66">
                  <c:v>51.91665</c:v>
                </c:pt>
                <c:pt idx="67">
                  <c:v>53.627704</c:v>
                </c:pt>
                <c:pt idx="68">
                  <c:v>53.627704</c:v>
                </c:pt>
                <c:pt idx="69">
                  <c:v>53.819304</c:v>
                </c:pt>
                <c:pt idx="70">
                  <c:v>53.819304</c:v>
                </c:pt>
                <c:pt idx="71">
                  <c:v>56.19326</c:v>
                </c:pt>
                <c:pt idx="72">
                  <c:v>56.19326</c:v>
                </c:pt>
                <c:pt idx="73">
                  <c:v>57.312123</c:v>
                </c:pt>
                <c:pt idx="74">
                  <c:v>57.312123</c:v>
                </c:pt>
                <c:pt idx="75">
                  <c:v>57.697258</c:v>
                </c:pt>
                <c:pt idx="76">
                  <c:v>57.697258</c:v>
                </c:pt>
                <c:pt idx="77">
                  <c:v>58.889385</c:v>
                </c:pt>
                <c:pt idx="78">
                  <c:v>58.889385</c:v>
                </c:pt>
                <c:pt idx="79">
                  <c:v>60.006353</c:v>
                </c:pt>
                <c:pt idx="80">
                  <c:v>60.006353</c:v>
                </c:pt>
                <c:pt idx="81">
                  <c:v>60.603257</c:v>
                </c:pt>
                <c:pt idx="82">
                  <c:v>60.603257</c:v>
                </c:pt>
                <c:pt idx="83">
                  <c:v>62.349962</c:v>
                </c:pt>
                <c:pt idx="84">
                  <c:v>62.349962</c:v>
                </c:pt>
                <c:pt idx="85">
                  <c:v>63.309228</c:v>
                </c:pt>
                <c:pt idx="86">
                  <c:v>63.309228</c:v>
                </c:pt>
                <c:pt idx="87">
                  <c:v>64.64806</c:v>
                </c:pt>
                <c:pt idx="88">
                  <c:v>64.64806</c:v>
                </c:pt>
                <c:pt idx="89">
                  <c:v>66.251734</c:v>
                </c:pt>
                <c:pt idx="90">
                  <c:v>66.251734</c:v>
                </c:pt>
                <c:pt idx="91">
                  <c:v>68.453201</c:v>
                </c:pt>
                <c:pt idx="92">
                  <c:v>68.453201</c:v>
                </c:pt>
                <c:pt idx="93">
                  <c:v>69.82868999999998</c:v>
                </c:pt>
                <c:pt idx="94">
                  <c:v>69.82868999999998</c:v>
                </c:pt>
                <c:pt idx="95">
                  <c:v>71.08372</c:v>
                </c:pt>
                <c:pt idx="96">
                  <c:v>71.08372</c:v>
                </c:pt>
                <c:pt idx="97">
                  <c:v>71.237145</c:v>
                </c:pt>
              </c:numCache>
            </c:numRef>
          </c:xVal>
          <c:yVal>
            <c:numRef>
              <c:f>'us curve'!$R$67:$R$164</c:f>
              <c:numCache>
                <c:formatCode>0</c:formatCode>
                <c:ptCount val="98"/>
                <c:pt idx="0">
                  <c:v>3781.234717285598</c:v>
                </c:pt>
                <c:pt idx="1">
                  <c:v>3781.234717285598</c:v>
                </c:pt>
                <c:pt idx="2">
                  <c:v>3508.829976036748</c:v>
                </c:pt>
                <c:pt idx="3">
                  <c:v>3508.829976036748</c:v>
                </c:pt>
                <c:pt idx="4">
                  <c:v>3292.308121049636</c:v>
                </c:pt>
                <c:pt idx="5">
                  <c:v>3292.308121049636</c:v>
                </c:pt>
                <c:pt idx="6">
                  <c:v>2932.152747338248</c:v>
                </c:pt>
                <c:pt idx="7">
                  <c:v>2932.152747338248</c:v>
                </c:pt>
                <c:pt idx="8">
                  <c:v>2898.788152521364</c:v>
                </c:pt>
                <c:pt idx="9">
                  <c:v>2898.788152521364</c:v>
                </c:pt>
                <c:pt idx="10">
                  <c:v>2478.035760429751</c:v>
                </c:pt>
                <c:pt idx="11">
                  <c:v>2478.035760429751</c:v>
                </c:pt>
                <c:pt idx="12">
                  <c:v>2455.031996308211</c:v>
                </c:pt>
                <c:pt idx="13">
                  <c:v>2455.031996308211</c:v>
                </c:pt>
                <c:pt idx="14">
                  <c:v>2385.580295202752</c:v>
                </c:pt>
                <c:pt idx="15">
                  <c:v>2385.580295202752</c:v>
                </c:pt>
                <c:pt idx="16">
                  <c:v>2246.914216358161</c:v>
                </c:pt>
                <c:pt idx="17">
                  <c:v>2246.914216358161</c:v>
                </c:pt>
                <c:pt idx="18">
                  <c:v>2205.690706819062</c:v>
                </c:pt>
                <c:pt idx="19">
                  <c:v>2205.690706819062</c:v>
                </c:pt>
                <c:pt idx="20">
                  <c:v>2041.519074676654</c:v>
                </c:pt>
                <c:pt idx="21">
                  <c:v>2041.519074676654</c:v>
                </c:pt>
                <c:pt idx="22">
                  <c:v>1995.879433577286</c:v>
                </c:pt>
                <c:pt idx="23">
                  <c:v>1995.879433577286</c:v>
                </c:pt>
                <c:pt idx="24">
                  <c:v>1895.974544869697</c:v>
                </c:pt>
                <c:pt idx="25">
                  <c:v>1895.974544869697</c:v>
                </c:pt>
                <c:pt idx="26">
                  <c:v>1857.748813308894</c:v>
                </c:pt>
                <c:pt idx="27">
                  <c:v>1857.748813308894</c:v>
                </c:pt>
                <c:pt idx="28">
                  <c:v>1815.571771962326</c:v>
                </c:pt>
                <c:pt idx="29">
                  <c:v>1815.571771962326</c:v>
                </c:pt>
                <c:pt idx="30">
                  <c:v>1767.01758608441</c:v>
                </c:pt>
                <c:pt idx="31">
                  <c:v>1767.01758608441</c:v>
                </c:pt>
                <c:pt idx="32">
                  <c:v>1757.020993563284</c:v>
                </c:pt>
                <c:pt idx="33">
                  <c:v>1757.020993563284</c:v>
                </c:pt>
                <c:pt idx="34">
                  <c:v>1592.297478297432</c:v>
                </c:pt>
                <c:pt idx="35">
                  <c:v>1592.297478297432</c:v>
                </c:pt>
                <c:pt idx="36">
                  <c:v>1578.82152749231</c:v>
                </c:pt>
                <c:pt idx="37">
                  <c:v>1578.82152749231</c:v>
                </c:pt>
                <c:pt idx="38">
                  <c:v>1551.928655111913</c:v>
                </c:pt>
                <c:pt idx="39">
                  <c:v>1551.928655111913</c:v>
                </c:pt>
                <c:pt idx="40">
                  <c:v>1545.267792194204</c:v>
                </c:pt>
                <c:pt idx="41">
                  <c:v>1545.267792194204</c:v>
                </c:pt>
                <c:pt idx="42">
                  <c:v>1477.407195663034</c:v>
                </c:pt>
                <c:pt idx="43">
                  <c:v>1477.407195663034</c:v>
                </c:pt>
                <c:pt idx="44">
                  <c:v>1463.435078999151</c:v>
                </c:pt>
                <c:pt idx="45">
                  <c:v>1463.435078999151</c:v>
                </c:pt>
                <c:pt idx="46">
                  <c:v>1370.560952262722</c:v>
                </c:pt>
                <c:pt idx="47">
                  <c:v>1370.560952262722</c:v>
                </c:pt>
                <c:pt idx="48">
                  <c:v>1228.18585530315</c:v>
                </c:pt>
                <c:pt idx="49">
                  <c:v>1228.18585530315</c:v>
                </c:pt>
                <c:pt idx="50">
                  <c:v>1197.824428330312</c:v>
                </c:pt>
                <c:pt idx="51">
                  <c:v>1197.824428330312</c:v>
                </c:pt>
                <c:pt idx="52">
                  <c:v>1193.711735649567</c:v>
                </c:pt>
                <c:pt idx="53">
                  <c:v>1193.711735649567</c:v>
                </c:pt>
                <c:pt idx="54">
                  <c:v>1184.566253696953</c:v>
                </c:pt>
                <c:pt idx="55">
                  <c:v>1184.566253696953</c:v>
                </c:pt>
                <c:pt idx="56">
                  <c:v>1169.323097694767</c:v>
                </c:pt>
                <c:pt idx="57">
                  <c:v>1169.323097694767</c:v>
                </c:pt>
                <c:pt idx="58">
                  <c:v>1162.733028155338</c:v>
                </c:pt>
                <c:pt idx="59">
                  <c:v>1162.733028155338</c:v>
                </c:pt>
                <c:pt idx="60">
                  <c:v>1094.201948571056</c:v>
                </c:pt>
                <c:pt idx="61">
                  <c:v>1094.201948571056</c:v>
                </c:pt>
                <c:pt idx="62">
                  <c:v>1078.320883105774</c:v>
                </c:pt>
                <c:pt idx="63">
                  <c:v>1078.320883105774</c:v>
                </c:pt>
                <c:pt idx="64">
                  <c:v>939.3690161546854</c:v>
                </c:pt>
                <c:pt idx="65">
                  <c:v>939.3690161546854</c:v>
                </c:pt>
                <c:pt idx="66">
                  <c:v>935.291417026297</c:v>
                </c:pt>
                <c:pt idx="67">
                  <c:v>935.291417026297</c:v>
                </c:pt>
                <c:pt idx="68">
                  <c:v>931.0324413539364</c:v>
                </c:pt>
                <c:pt idx="69">
                  <c:v>931.0324413539364</c:v>
                </c:pt>
                <c:pt idx="70">
                  <c:v>886.459244059117</c:v>
                </c:pt>
                <c:pt idx="71">
                  <c:v>886.459244059117</c:v>
                </c:pt>
                <c:pt idx="72">
                  <c:v>852.6724179682765</c:v>
                </c:pt>
                <c:pt idx="73">
                  <c:v>852.6724179682765</c:v>
                </c:pt>
                <c:pt idx="74">
                  <c:v>811.4325665271431</c:v>
                </c:pt>
                <c:pt idx="75">
                  <c:v>811.4325665271431</c:v>
                </c:pt>
                <c:pt idx="76">
                  <c:v>790.4822546015479</c:v>
                </c:pt>
                <c:pt idx="77">
                  <c:v>790.4822546015479</c:v>
                </c:pt>
                <c:pt idx="78">
                  <c:v>760.5202627879275</c:v>
                </c:pt>
                <c:pt idx="79">
                  <c:v>760.5202627879275</c:v>
                </c:pt>
                <c:pt idx="80">
                  <c:v>640.6358192422928</c:v>
                </c:pt>
                <c:pt idx="81">
                  <c:v>640.6358192422928</c:v>
                </c:pt>
                <c:pt idx="82">
                  <c:v>618.8557098788757</c:v>
                </c:pt>
                <c:pt idx="83">
                  <c:v>618.8557098788757</c:v>
                </c:pt>
                <c:pt idx="84">
                  <c:v>515.6816996730098</c:v>
                </c:pt>
                <c:pt idx="85">
                  <c:v>515.6816996730098</c:v>
                </c:pt>
                <c:pt idx="86">
                  <c:v>403.0068624955173</c:v>
                </c:pt>
                <c:pt idx="87">
                  <c:v>403.0068624955173</c:v>
                </c:pt>
                <c:pt idx="88">
                  <c:v>369.890372500135</c:v>
                </c:pt>
                <c:pt idx="89">
                  <c:v>369.890372500135</c:v>
                </c:pt>
                <c:pt idx="90">
                  <c:v>334.5078623394974</c:v>
                </c:pt>
                <c:pt idx="91">
                  <c:v>334.5078623394974</c:v>
                </c:pt>
                <c:pt idx="92">
                  <c:v>306.0718546132038</c:v>
                </c:pt>
                <c:pt idx="93">
                  <c:v>306.0718546132038</c:v>
                </c:pt>
                <c:pt idx="94">
                  <c:v>236.5238001480213</c:v>
                </c:pt>
                <c:pt idx="95">
                  <c:v>236.5238001480213</c:v>
                </c:pt>
                <c:pt idx="96">
                  <c:v>123.9926258233526</c:v>
                </c:pt>
                <c:pt idx="97">
                  <c:v>123.9926258233526</c:v>
                </c:pt>
              </c:numCache>
            </c:numRef>
          </c:yVal>
          <c:smooth val="0"/>
        </c:ser>
        <c:ser>
          <c:idx val="3"/>
          <c:order val="3"/>
          <c:tx>
            <c:v>Pessimistic Market Curve</c:v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xVal>
            <c:numRef>
              <c:f>'us curve'!$AA$67:$AA$130</c:f>
              <c:numCache>
                <c:formatCode>General</c:formatCode>
                <c:ptCount val="64"/>
                <c:pt idx="0">
                  <c:v>0.0</c:v>
                </c:pt>
                <c:pt idx="1">
                  <c:v>0.171028</c:v>
                </c:pt>
                <c:pt idx="2">
                  <c:v>0.171028</c:v>
                </c:pt>
                <c:pt idx="3">
                  <c:v>3.74944</c:v>
                </c:pt>
                <c:pt idx="4">
                  <c:v>3.74944</c:v>
                </c:pt>
                <c:pt idx="5">
                  <c:v>4.637331</c:v>
                </c:pt>
                <c:pt idx="6">
                  <c:v>4.637331</c:v>
                </c:pt>
                <c:pt idx="7">
                  <c:v>12.452697</c:v>
                </c:pt>
                <c:pt idx="8">
                  <c:v>12.452697</c:v>
                </c:pt>
                <c:pt idx="9">
                  <c:v>13.931305</c:v>
                </c:pt>
                <c:pt idx="10">
                  <c:v>13.931305</c:v>
                </c:pt>
                <c:pt idx="11">
                  <c:v>19.352215</c:v>
                </c:pt>
                <c:pt idx="12">
                  <c:v>19.352215</c:v>
                </c:pt>
                <c:pt idx="13">
                  <c:v>19.717747</c:v>
                </c:pt>
                <c:pt idx="14">
                  <c:v>19.717747</c:v>
                </c:pt>
                <c:pt idx="15">
                  <c:v>19.971631</c:v>
                </c:pt>
                <c:pt idx="16">
                  <c:v>19.971631</c:v>
                </c:pt>
                <c:pt idx="17">
                  <c:v>22.051866</c:v>
                </c:pt>
                <c:pt idx="18">
                  <c:v>22.051866</c:v>
                </c:pt>
                <c:pt idx="19">
                  <c:v>22.255175</c:v>
                </c:pt>
                <c:pt idx="20">
                  <c:v>22.255175</c:v>
                </c:pt>
                <c:pt idx="21">
                  <c:v>22.732589</c:v>
                </c:pt>
                <c:pt idx="22">
                  <c:v>22.732589</c:v>
                </c:pt>
                <c:pt idx="23">
                  <c:v>24.341996</c:v>
                </c:pt>
                <c:pt idx="24">
                  <c:v>24.341996</c:v>
                </c:pt>
                <c:pt idx="25">
                  <c:v>25.578737</c:v>
                </c:pt>
                <c:pt idx="26">
                  <c:v>25.578737</c:v>
                </c:pt>
                <c:pt idx="27">
                  <c:v>26.032583</c:v>
                </c:pt>
                <c:pt idx="28">
                  <c:v>26.032583</c:v>
                </c:pt>
                <c:pt idx="29">
                  <c:v>29.186311</c:v>
                </c:pt>
                <c:pt idx="30">
                  <c:v>29.186311</c:v>
                </c:pt>
                <c:pt idx="31">
                  <c:v>30.693689</c:v>
                </c:pt>
                <c:pt idx="32">
                  <c:v>30.693689</c:v>
                </c:pt>
                <c:pt idx="33">
                  <c:v>30.933717</c:v>
                </c:pt>
                <c:pt idx="34">
                  <c:v>30.933717</c:v>
                </c:pt>
                <c:pt idx="35">
                  <c:v>31.873822</c:v>
                </c:pt>
                <c:pt idx="36">
                  <c:v>31.873822</c:v>
                </c:pt>
                <c:pt idx="37">
                  <c:v>32.385105</c:v>
                </c:pt>
                <c:pt idx="38">
                  <c:v>32.385105</c:v>
                </c:pt>
                <c:pt idx="39">
                  <c:v>35.45160099999999</c:v>
                </c:pt>
                <c:pt idx="40">
                  <c:v>35.45160099999999</c:v>
                </c:pt>
                <c:pt idx="41">
                  <c:v>35.739078</c:v>
                </c:pt>
                <c:pt idx="42">
                  <c:v>35.739078</c:v>
                </c:pt>
                <c:pt idx="43">
                  <c:v>36.297081</c:v>
                </c:pt>
                <c:pt idx="44">
                  <c:v>36.297081</c:v>
                </c:pt>
                <c:pt idx="45">
                  <c:v>36.450506</c:v>
                </c:pt>
                <c:pt idx="46">
                  <c:v>36.450506</c:v>
                </c:pt>
                <c:pt idx="47">
                  <c:v>37.26222</c:v>
                </c:pt>
                <c:pt idx="48">
                  <c:v>37.26222</c:v>
                </c:pt>
                <c:pt idx="49">
                  <c:v>37.48728199999999</c:v>
                </c:pt>
                <c:pt idx="50">
                  <c:v>37.48728199999999</c:v>
                </c:pt>
                <c:pt idx="51">
                  <c:v>40.892709</c:v>
                </c:pt>
                <c:pt idx="52">
                  <c:v>40.892709</c:v>
                </c:pt>
                <c:pt idx="53">
                  <c:v>42.009677</c:v>
                </c:pt>
                <c:pt idx="54">
                  <c:v>42.009677</c:v>
                </c:pt>
                <c:pt idx="55">
                  <c:v>45.885321</c:v>
                </c:pt>
                <c:pt idx="56">
                  <c:v>45.885321</c:v>
                </c:pt>
                <c:pt idx="57">
                  <c:v>46.426</c:v>
                </c:pt>
                <c:pt idx="58">
                  <c:v>46.426</c:v>
                </c:pt>
                <c:pt idx="59">
                  <c:v>48.302483</c:v>
                </c:pt>
                <c:pt idx="60">
                  <c:v>48.302483</c:v>
                </c:pt>
                <c:pt idx="61">
                  <c:v>49.160932</c:v>
                </c:pt>
                <c:pt idx="62">
                  <c:v>49.160932</c:v>
                </c:pt>
                <c:pt idx="63">
                  <c:v>49.352532</c:v>
                </c:pt>
              </c:numCache>
            </c:numRef>
          </c:xVal>
          <c:yVal>
            <c:numRef>
              <c:f>'us curve'!$Y$67:$Y$130</c:f>
              <c:numCache>
                <c:formatCode>0</c:formatCode>
                <c:ptCount val="64"/>
                <c:pt idx="0">
                  <c:v>3004.366607109675</c:v>
                </c:pt>
                <c:pt idx="1">
                  <c:v>3004.366607109675</c:v>
                </c:pt>
                <c:pt idx="2">
                  <c:v>2470.604041214814</c:v>
                </c:pt>
                <c:pt idx="3">
                  <c:v>2470.604041214814</c:v>
                </c:pt>
                <c:pt idx="4">
                  <c:v>2064.691368764026</c:v>
                </c:pt>
                <c:pt idx="5">
                  <c:v>2064.691368764026</c:v>
                </c:pt>
                <c:pt idx="6">
                  <c:v>1984.170434171977</c:v>
                </c:pt>
                <c:pt idx="7">
                  <c:v>1984.170434171977</c:v>
                </c:pt>
                <c:pt idx="8">
                  <c:v>1826.25877810522</c:v>
                </c:pt>
                <c:pt idx="9">
                  <c:v>1826.25877810522</c:v>
                </c:pt>
                <c:pt idx="10">
                  <c:v>1581.963470157485</c:v>
                </c:pt>
                <c:pt idx="11">
                  <c:v>1581.963470157485</c:v>
                </c:pt>
                <c:pt idx="12">
                  <c:v>1564.923924374113</c:v>
                </c:pt>
                <c:pt idx="13">
                  <c:v>1564.923924374113</c:v>
                </c:pt>
                <c:pt idx="14">
                  <c:v>1362.604459127429</c:v>
                </c:pt>
                <c:pt idx="15">
                  <c:v>1362.604459127429</c:v>
                </c:pt>
                <c:pt idx="16">
                  <c:v>1263.318687830937</c:v>
                </c:pt>
                <c:pt idx="17">
                  <c:v>1263.318687830937</c:v>
                </c:pt>
                <c:pt idx="18">
                  <c:v>1116.467009990678</c:v>
                </c:pt>
                <c:pt idx="19">
                  <c:v>1116.467009990678</c:v>
                </c:pt>
                <c:pt idx="20">
                  <c:v>1022.32489596811</c:v>
                </c:pt>
                <c:pt idx="21">
                  <c:v>1022.32489596811</c:v>
                </c:pt>
                <c:pt idx="22">
                  <c:v>978.1271769933184</c:v>
                </c:pt>
                <c:pt idx="23">
                  <c:v>978.1271769933184</c:v>
                </c:pt>
                <c:pt idx="24">
                  <c:v>895.8581310988901</c:v>
                </c:pt>
                <c:pt idx="25">
                  <c:v>895.8581310988901</c:v>
                </c:pt>
                <c:pt idx="26">
                  <c:v>821.837420557672</c:v>
                </c:pt>
                <c:pt idx="27">
                  <c:v>821.837420557672</c:v>
                </c:pt>
                <c:pt idx="28">
                  <c:v>798.4958586344564</c:v>
                </c:pt>
                <c:pt idx="29">
                  <c:v>798.4958586344564</c:v>
                </c:pt>
                <c:pt idx="30">
                  <c:v>705.4962313087392</c:v>
                </c:pt>
                <c:pt idx="31">
                  <c:v>705.4962313087392</c:v>
                </c:pt>
                <c:pt idx="32">
                  <c:v>568.8996423332677</c:v>
                </c:pt>
                <c:pt idx="33">
                  <c:v>568.8996423332677</c:v>
                </c:pt>
                <c:pt idx="34">
                  <c:v>552.6527772182987</c:v>
                </c:pt>
                <c:pt idx="35">
                  <c:v>552.6527772182987</c:v>
                </c:pt>
                <c:pt idx="36">
                  <c:v>503.4185178308671</c:v>
                </c:pt>
                <c:pt idx="37">
                  <c:v>503.4185178308671</c:v>
                </c:pt>
                <c:pt idx="38">
                  <c:v>484.8686954566969</c:v>
                </c:pt>
                <c:pt idx="39">
                  <c:v>484.8686954566969</c:v>
                </c:pt>
                <c:pt idx="40">
                  <c:v>436.3526595612268</c:v>
                </c:pt>
                <c:pt idx="41">
                  <c:v>436.3526595612268</c:v>
                </c:pt>
                <c:pt idx="42">
                  <c:v>299.7341701961636</c:v>
                </c:pt>
                <c:pt idx="43">
                  <c:v>299.7341701961636</c:v>
                </c:pt>
                <c:pt idx="44">
                  <c:v>279.6620449328043</c:v>
                </c:pt>
                <c:pt idx="45">
                  <c:v>279.6620449328043</c:v>
                </c:pt>
                <c:pt idx="46">
                  <c:v>271.4326780992</c:v>
                </c:pt>
                <c:pt idx="47">
                  <c:v>271.4326780992</c:v>
                </c:pt>
                <c:pt idx="48">
                  <c:v>257.1227046072508</c:v>
                </c:pt>
                <c:pt idx="49">
                  <c:v>257.1227046072508</c:v>
                </c:pt>
                <c:pt idx="50">
                  <c:v>194.5640021860501</c:v>
                </c:pt>
                <c:pt idx="51">
                  <c:v>194.5640021860501</c:v>
                </c:pt>
                <c:pt idx="52">
                  <c:v>134.5434398950916</c:v>
                </c:pt>
                <c:pt idx="53">
                  <c:v>134.5434398950916</c:v>
                </c:pt>
                <c:pt idx="54">
                  <c:v>130.4129514053514</c:v>
                </c:pt>
                <c:pt idx="55">
                  <c:v>130.4129514053514</c:v>
                </c:pt>
                <c:pt idx="56">
                  <c:v>117.4805720960875</c:v>
                </c:pt>
                <c:pt idx="57">
                  <c:v>117.4805720960875</c:v>
                </c:pt>
                <c:pt idx="58">
                  <c:v>83.7703234869121</c:v>
                </c:pt>
                <c:pt idx="59">
                  <c:v>83.7703234869121</c:v>
                </c:pt>
                <c:pt idx="60">
                  <c:v>68.31371655650929</c:v>
                </c:pt>
                <c:pt idx="61">
                  <c:v>68.31371655650929</c:v>
                </c:pt>
                <c:pt idx="62">
                  <c:v>62.76288164479747</c:v>
                </c:pt>
                <c:pt idx="63">
                  <c:v>62.76288164479747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1216696"/>
        <c:axId val="-2121218328"/>
      </c:scatterChart>
      <c:valAx>
        <c:axId val="-2121216696"/>
        <c:scaling>
          <c:orientation val="minMax"/>
          <c:max val="50.0"/>
        </c:scaling>
        <c:delete val="0"/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Million Units Produced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 sz="800"/>
            </a:pPr>
            <a:endParaRPr lang="en-US"/>
          </a:p>
        </c:txPr>
        <c:crossAx val="-2121218328"/>
        <c:crosses val="autoZero"/>
        <c:crossBetween val="midCat"/>
      </c:valAx>
      <c:valAx>
        <c:axId val="-2121218328"/>
        <c:scaling>
          <c:orientation val="minMax"/>
          <c:max val="10000.0"/>
        </c:scaling>
        <c:delete val="0"/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$ / unit</a:t>
                </a:r>
              </a:p>
            </c:rich>
          </c:tx>
          <c:layout/>
          <c:overlay val="0"/>
          <c:spPr>
            <a:noFill/>
            <a:ln w="25400">
              <a:noFill/>
            </a:ln>
          </c:spPr>
        </c:title>
        <c:numFmt formatCode="General" sourceLinked="1"/>
        <c:majorTickMark val="none"/>
        <c:minorTickMark val="none"/>
        <c:tickLblPos val="nextTo"/>
        <c:spPr>
          <a:ln w="3175">
            <a:solidFill>
              <a:srgbClr val="808080"/>
            </a:solidFill>
            <a:prstDash val="solid"/>
          </a:ln>
        </c:spPr>
        <c:txPr>
          <a:bodyPr/>
          <a:lstStyle/>
          <a:p>
            <a:pPr>
              <a:defRPr sz="800"/>
            </a:pPr>
            <a:endParaRPr lang="en-US"/>
          </a:p>
        </c:txPr>
        <c:crossAx val="-2121216696"/>
        <c:crosses val="autoZero"/>
        <c:crossBetween val="midCat"/>
      </c:valAx>
      <c:spPr>
        <a:solidFill>
          <a:srgbClr val="FFFFFF"/>
        </a:solidFill>
        <a:ln w="25400">
          <a:noFill/>
        </a:ln>
      </c:spPr>
    </c:plotArea>
    <c:legend>
      <c:legendPos val="t"/>
      <c:layout>
        <c:manualLayout>
          <c:xMode val="edge"/>
          <c:yMode val="edge"/>
          <c:x val="0.00714949693788276"/>
          <c:y val="0.0539091261133342"/>
          <c:w val="0.97825860309128"/>
          <c:h val="0.0864476571576094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>
              <a:latin typeface="+mj-lt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808080"/>
      </a:solidFill>
      <a:prstDash val="solid"/>
    </a:ln>
  </c:spPr>
  <c:txPr>
    <a:bodyPr/>
    <a:lstStyle/>
    <a:p>
      <a:pPr>
        <a:defRPr>
          <a:latin typeface="+mj-lt"/>
        </a:defRPr>
      </a:pPr>
      <a:endParaRPr lang="en-US"/>
    </a:p>
  </c:txPr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800" b="1"/>
            </a:pPr>
            <a:r>
              <a:rPr lang="en-US" sz="1800" b="1"/>
              <a:t>Experience and Market Curves for SOFCs Internationally</a:t>
            </a:r>
          </a:p>
        </c:rich>
      </c:tx>
      <c:layout>
        <c:manualLayout>
          <c:xMode val="edge"/>
          <c:yMode val="edge"/>
          <c:x val="0.113577573636629"/>
          <c:y val="0.00462997390683456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918790099154272"/>
          <c:y val="0.142574395280008"/>
          <c:w val="0.874935112277632"/>
          <c:h val="0.722131808325464"/>
        </c:manualLayout>
      </c:layout>
      <c:scatterChart>
        <c:scatterStyle val="lineMarker"/>
        <c:varyColors val="0"/>
        <c:ser>
          <c:idx val="1"/>
          <c:order val="0"/>
          <c:tx>
            <c:v>Optimistic Experience Curve</c:v>
          </c:tx>
          <c:spPr>
            <a:ln w="38100">
              <a:solidFill>
                <a:srgbClr val="DD0806"/>
              </a:solidFill>
              <a:prstDash val="solid"/>
            </a:ln>
          </c:spPr>
          <c:marker>
            <c:symbol val="none"/>
          </c:marker>
          <c:xVal>
            <c:numRef>
              <c:f>'int curve'!$C$14:$C$33</c:f>
              <c:numCache>
                <c:formatCode>General</c:formatCode>
                <c:ptCount val="20"/>
                <c:pt idx="0">
                  <c:v>0.00109</c:v>
                </c:pt>
                <c:pt idx="1">
                  <c:v>0.01</c:v>
                </c:pt>
                <c:pt idx="2">
                  <c:v>0.01555</c:v>
                </c:pt>
                <c:pt idx="3">
                  <c:v>1.0</c:v>
                </c:pt>
                <c:pt idx="4">
                  <c:v>5.0</c:v>
                </c:pt>
                <c:pt idx="5">
                  <c:v>10.0</c:v>
                </c:pt>
                <c:pt idx="6">
                  <c:v>20.0</c:v>
                </c:pt>
                <c:pt idx="7">
                  <c:v>30.0</c:v>
                </c:pt>
                <c:pt idx="8">
                  <c:v>40.0</c:v>
                </c:pt>
                <c:pt idx="9">
                  <c:v>50.0</c:v>
                </c:pt>
                <c:pt idx="10">
                  <c:v>60.0</c:v>
                </c:pt>
                <c:pt idx="11">
                  <c:v>70.0</c:v>
                </c:pt>
                <c:pt idx="12">
                  <c:v>80.0</c:v>
                </c:pt>
                <c:pt idx="13">
                  <c:v>90.0</c:v>
                </c:pt>
                <c:pt idx="14">
                  <c:v>100.0</c:v>
                </c:pt>
                <c:pt idx="15">
                  <c:v>110.0</c:v>
                </c:pt>
                <c:pt idx="16">
                  <c:v>120.0</c:v>
                </c:pt>
                <c:pt idx="17">
                  <c:v>130.0</c:v>
                </c:pt>
                <c:pt idx="18">
                  <c:v>140.0</c:v>
                </c:pt>
                <c:pt idx="19">
                  <c:v>200.0</c:v>
                </c:pt>
              </c:numCache>
            </c:numRef>
          </c:xVal>
          <c:yVal>
            <c:numRef>
              <c:f>'int curve'!$A$14:$A$33</c:f>
              <c:numCache>
                <c:formatCode>0</c:formatCode>
                <c:ptCount val="20"/>
                <c:pt idx="0">
                  <c:v>20000.0</c:v>
                </c:pt>
                <c:pt idx="1">
                  <c:v>8452.390599607379</c:v>
                </c:pt>
                <c:pt idx="2">
                  <c:v>7171.208628923174</c:v>
                </c:pt>
                <c:pt idx="3">
                  <c:v>1931.676065891878</c:v>
                </c:pt>
                <c:pt idx="4">
                  <c:v>1380.260981545583</c:v>
                </c:pt>
                <c:pt idx="5">
                  <c:v>1235.195736159187</c:v>
                </c:pt>
                <c:pt idx="6">
                  <c:v>1126.396802119391</c:v>
                </c:pt>
                <c:pt idx="7">
                  <c:v>1075.842651834861</c:v>
                </c:pt>
                <c:pt idx="8">
                  <c:v>1044.797601589543</c:v>
                </c:pt>
                <c:pt idx="9">
                  <c:v>1023.14433665182</c:v>
                </c:pt>
                <c:pt idx="10">
                  <c:v>1006.881988876146</c:v>
                </c:pt>
                <c:pt idx="11">
                  <c:v>994.0605484886617</c:v>
                </c:pt>
                <c:pt idx="12">
                  <c:v>983.5982011921572</c:v>
                </c:pt>
                <c:pt idx="13">
                  <c:v>974.8389569319124</c:v>
                </c:pt>
                <c:pt idx="14">
                  <c:v>967.3582524888624</c:v>
                </c:pt>
                <c:pt idx="15">
                  <c:v>960.8672419249225</c:v>
                </c:pt>
                <c:pt idx="16">
                  <c:v>955.1614916571091</c:v>
                </c:pt>
                <c:pt idx="17">
                  <c:v>950.0915934838903</c:v>
                </c:pt>
                <c:pt idx="18">
                  <c:v>945.545411366496</c:v>
                </c:pt>
                <c:pt idx="19">
                  <c:v>925.518689366648</c:v>
                </c:pt>
              </c:numCache>
            </c:numRef>
          </c:yVal>
          <c:smooth val="0"/>
        </c:ser>
        <c:ser>
          <c:idx val="5"/>
          <c:order val="1"/>
          <c:tx>
            <c:v>Pessistic Experience Curve</c:v>
          </c:tx>
          <c:spPr>
            <a:ln w="38100">
              <a:solidFill>
                <a:srgbClr val="63AAFE"/>
              </a:solidFill>
              <a:prstDash val="solid"/>
            </a:ln>
          </c:spPr>
          <c:marker>
            <c:symbol val="none"/>
          </c:marker>
          <c:xVal>
            <c:numRef>
              <c:f>'int curve'!$J$14:$J$33</c:f>
              <c:numCache>
                <c:formatCode>General</c:formatCode>
                <c:ptCount val="20"/>
                <c:pt idx="0">
                  <c:v>0.00109</c:v>
                </c:pt>
                <c:pt idx="1">
                  <c:v>0.1</c:v>
                </c:pt>
                <c:pt idx="3">
                  <c:v>1.0</c:v>
                </c:pt>
                <c:pt idx="4">
                  <c:v>5.0</c:v>
                </c:pt>
                <c:pt idx="5">
                  <c:v>10.0</c:v>
                </c:pt>
                <c:pt idx="6">
                  <c:v>20.0</c:v>
                </c:pt>
                <c:pt idx="7">
                  <c:v>30.0</c:v>
                </c:pt>
                <c:pt idx="8">
                  <c:v>40.0</c:v>
                </c:pt>
                <c:pt idx="9">
                  <c:v>50.0</c:v>
                </c:pt>
                <c:pt idx="10">
                  <c:v>60.0</c:v>
                </c:pt>
                <c:pt idx="11">
                  <c:v>70.0</c:v>
                </c:pt>
                <c:pt idx="12">
                  <c:v>80.0</c:v>
                </c:pt>
                <c:pt idx="13">
                  <c:v>90.0</c:v>
                </c:pt>
                <c:pt idx="14">
                  <c:v>100.0</c:v>
                </c:pt>
                <c:pt idx="15">
                  <c:v>110.0</c:v>
                </c:pt>
                <c:pt idx="16">
                  <c:v>120.0</c:v>
                </c:pt>
                <c:pt idx="17">
                  <c:v>130.0</c:v>
                </c:pt>
                <c:pt idx="18">
                  <c:v>140.0</c:v>
                </c:pt>
                <c:pt idx="19">
                  <c:v>200.0</c:v>
                </c:pt>
              </c:numCache>
            </c:numRef>
          </c:xVal>
          <c:yVal>
            <c:numRef>
              <c:f>'int curve'!$H$14:$H$33</c:f>
              <c:numCache>
                <c:formatCode>General</c:formatCode>
                <c:ptCount val="20"/>
                <c:pt idx="0">
                  <c:v>37000.0</c:v>
                </c:pt>
                <c:pt idx="1">
                  <c:v>13347.3865208282</c:v>
                </c:pt>
                <c:pt idx="2">
                  <c:v>9403.379835551685</c:v>
                </c:pt>
                <c:pt idx="3">
                  <c:v>8112.872860218934</c:v>
                </c:pt>
                <c:pt idx="4">
                  <c:v>5814.225297126492</c:v>
                </c:pt>
                <c:pt idx="5">
                  <c:v>5062.09150255752</c:v>
                </c:pt>
                <c:pt idx="6">
                  <c:v>4422.777777173887</c:v>
                </c:pt>
                <c:pt idx="7">
                  <c:v>4094.233757692608</c:v>
                </c:pt>
                <c:pt idx="8">
                  <c:v>3879.361110597807</c:v>
                </c:pt>
                <c:pt idx="9">
                  <c:v>3722.392805028471</c:v>
                </c:pt>
                <c:pt idx="10">
                  <c:v>3600.098694038714</c:v>
                </c:pt>
                <c:pt idx="11">
                  <c:v>3500.701856783877</c:v>
                </c:pt>
                <c:pt idx="12">
                  <c:v>3417.456944008138</c:v>
                </c:pt>
                <c:pt idx="13">
                  <c:v>3346.162146873123</c:v>
                </c:pt>
                <c:pt idx="14">
                  <c:v>3284.0338842742</c:v>
                </c:pt>
                <c:pt idx="15">
                  <c:v>3229.13901440492</c:v>
                </c:pt>
                <c:pt idx="16">
                  <c:v>3180.083889932909</c:v>
                </c:pt>
                <c:pt idx="17">
                  <c:v>3135.832832969847</c:v>
                </c:pt>
                <c:pt idx="18">
                  <c:v>3095.596578266296</c:v>
                </c:pt>
                <c:pt idx="19">
                  <c:v>2911.428801633072</c:v>
                </c:pt>
              </c:numCache>
            </c:numRef>
          </c:yVal>
          <c:smooth val="0"/>
        </c:ser>
        <c:ser>
          <c:idx val="2"/>
          <c:order val="2"/>
          <c:tx>
            <c:v>Optimistic Market Curve</c:v>
          </c:tx>
          <c:spPr>
            <a:ln w="38100">
              <a:solidFill>
                <a:srgbClr val="FFFF99"/>
              </a:solidFill>
              <a:prstDash val="solid"/>
            </a:ln>
          </c:spPr>
          <c:marker>
            <c:symbol val="none"/>
          </c:marker>
          <c:xVal>
            <c:numRef>
              <c:f>'int curve'!$F$38:$F$143</c:f>
              <c:numCache>
                <c:formatCode>0</c:formatCode>
                <c:ptCount val="106"/>
                <c:pt idx="0">
                  <c:v>0.0</c:v>
                </c:pt>
                <c:pt idx="1">
                  <c:v>17.6181</c:v>
                </c:pt>
                <c:pt idx="2">
                  <c:v>17.6181</c:v>
                </c:pt>
                <c:pt idx="3">
                  <c:v>19.63142025</c:v>
                </c:pt>
                <c:pt idx="4">
                  <c:v>19.63142025</c:v>
                </c:pt>
                <c:pt idx="5">
                  <c:v>30.8280999375</c:v>
                </c:pt>
                <c:pt idx="6">
                  <c:v>30.8280999375</c:v>
                </c:pt>
                <c:pt idx="7">
                  <c:v>37.3122090284091</c:v>
                </c:pt>
                <c:pt idx="8">
                  <c:v>37.3122090284091</c:v>
                </c:pt>
                <c:pt idx="9">
                  <c:v>40.02471818225524</c:v>
                </c:pt>
                <c:pt idx="10">
                  <c:v>40.02471818225524</c:v>
                </c:pt>
                <c:pt idx="11">
                  <c:v>46.12288277484784</c:v>
                </c:pt>
                <c:pt idx="12">
                  <c:v>46.12288277484784</c:v>
                </c:pt>
                <c:pt idx="13">
                  <c:v>48.07656144876088</c:v>
                </c:pt>
                <c:pt idx="14">
                  <c:v>48.07656144876088</c:v>
                </c:pt>
                <c:pt idx="15">
                  <c:v>49.75288592792754</c:v>
                </c:pt>
                <c:pt idx="16">
                  <c:v>49.75288592792754</c:v>
                </c:pt>
                <c:pt idx="17">
                  <c:v>71.21078176126087</c:v>
                </c:pt>
                <c:pt idx="18">
                  <c:v>71.21078176126087</c:v>
                </c:pt>
                <c:pt idx="19">
                  <c:v>72.09867276126088</c:v>
                </c:pt>
                <c:pt idx="20">
                  <c:v>72.09867276126088</c:v>
                </c:pt>
                <c:pt idx="21">
                  <c:v>72.26970076126087</c:v>
                </c:pt>
                <c:pt idx="22">
                  <c:v>72.26970076126087</c:v>
                </c:pt>
                <c:pt idx="23">
                  <c:v>74.0372157612609</c:v>
                </c:pt>
                <c:pt idx="24">
                  <c:v>74.0372157612609</c:v>
                </c:pt>
                <c:pt idx="25">
                  <c:v>77.6156277612609</c:v>
                </c:pt>
                <c:pt idx="26">
                  <c:v>77.6156277612609</c:v>
                </c:pt>
                <c:pt idx="27">
                  <c:v>85.4309937612609</c:v>
                </c:pt>
                <c:pt idx="28">
                  <c:v>85.4309937612609</c:v>
                </c:pt>
                <c:pt idx="29">
                  <c:v>87.5112287612609</c:v>
                </c:pt>
                <c:pt idx="30">
                  <c:v>87.5112287612609</c:v>
                </c:pt>
                <c:pt idx="31">
                  <c:v>94.40863554697516</c:v>
                </c:pt>
                <c:pt idx="32">
                  <c:v>94.40863554697516</c:v>
                </c:pt>
                <c:pt idx="33">
                  <c:v>96.41018810947517</c:v>
                </c:pt>
                <c:pt idx="34">
                  <c:v>96.41018810947517</c:v>
                </c:pt>
                <c:pt idx="35">
                  <c:v>96.77572010947515</c:v>
                </c:pt>
                <c:pt idx="36">
                  <c:v>96.77572010947515</c:v>
                </c:pt>
                <c:pt idx="37">
                  <c:v>97.02960410947515</c:v>
                </c:pt>
                <c:pt idx="38">
                  <c:v>97.02960410947515</c:v>
                </c:pt>
                <c:pt idx="39">
                  <c:v>99.58559477614178</c:v>
                </c:pt>
                <c:pt idx="40">
                  <c:v>99.58559477614178</c:v>
                </c:pt>
                <c:pt idx="41">
                  <c:v>101.0642027761418</c:v>
                </c:pt>
                <c:pt idx="42">
                  <c:v>101.0642027761418</c:v>
                </c:pt>
                <c:pt idx="43">
                  <c:v>101.5180487761418</c:v>
                </c:pt>
                <c:pt idx="44">
                  <c:v>101.5180487761418</c:v>
                </c:pt>
                <c:pt idx="45">
                  <c:v>103.0671327761418</c:v>
                </c:pt>
                <c:pt idx="46">
                  <c:v>103.0671327761418</c:v>
                </c:pt>
                <c:pt idx="47">
                  <c:v>104.6765397761418</c:v>
                </c:pt>
                <c:pt idx="48">
                  <c:v>104.6765397761418</c:v>
                </c:pt>
                <c:pt idx="49">
                  <c:v>105.9132807761418</c:v>
                </c:pt>
                <c:pt idx="50">
                  <c:v>105.9132807761418</c:v>
                </c:pt>
                <c:pt idx="51">
                  <c:v>106.1165897761418</c:v>
                </c:pt>
                <c:pt idx="52">
                  <c:v>106.1165897761418</c:v>
                </c:pt>
                <c:pt idx="53">
                  <c:v>109.1830857761418</c:v>
                </c:pt>
                <c:pt idx="54">
                  <c:v>109.1830857761418</c:v>
                </c:pt>
                <c:pt idx="55">
                  <c:v>112.3368137761418</c:v>
                </c:pt>
                <c:pt idx="56">
                  <c:v>112.3368137761418</c:v>
                </c:pt>
                <c:pt idx="57">
                  <c:v>117.7577237761418</c:v>
                </c:pt>
                <c:pt idx="58">
                  <c:v>117.7577237761418</c:v>
                </c:pt>
                <c:pt idx="59">
                  <c:v>117.8667227761418</c:v>
                </c:pt>
                <c:pt idx="60">
                  <c:v>117.8667227761418</c:v>
                </c:pt>
                <c:pt idx="61">
                  <c:v>121.7423667761418</c:v>
                </c:pt>
                <c:pt idx="62">
                  <c:v>121.7423667761418</c:v>
                </c:pt>
                <c:pt idx="63">
                  <c:v>122.2197807761418</c:v>
                </c:pt>
                <c:pt idx="64">
                  <c:v>122.2197807761418</c:v>
                </c:pt>
                <c:pt idx="65">
                  <c:v>122.4598087761418</c:v>
                </c:pt>
                <c:pt idx="66">
                  <c:v>122.4598087761418</c:v>
                </c:pt>
                <c:pt idx="67">
                  <c:v>122.9710917761418</c:v>
                </c:pt>
                <c:pt idx="68">
                  <c:v>122.9710917761418</c:v>
                </c:pt>
                <c:pt idx="69">
                  <c:v>140.9452879935331</c:v>
                </c:pt>
                <c:pt idx="70">
                  <c:v>140.9452879935331</c:v>
                </c:pt>
                <c:pt idx="71">
                  <c:v>144.3507149935331</c:v>
                </c:pt>
                <c:pt idx="72">
                  <c:v>144.3507149935331</c:v>
                </c:pt>
                <c:pt idx="73">
                  <c:v>145.2908199935331</c:v>
                </c:pt>
                <c:pt idx="74">
                  <c:v>145.2908199935331</c:v>
                </c:pt>
                <c:pt idx="75">
                  <c:v>147.1673029935331</c:v>
                </c:pt>
                <c:pt idx="76">
                  <c:v>147.1673029935331</c:v>
                </c:pt>
                <c:pt idx="77">
                  <c:v>147.4547799935331</c:v>
                </c:pt>
                <c:pt idx="78">
                  <c:v>147.4547799935331</c:v>
                </c:pt>
                <c:pt idx="79">
                  <c:v>148.7824152662604</c:v>
                </c:pt>
                <c:pt idx="80">
                  <c:v>148.7824152662604</c:v>
                </c:pt>
                <c:pt idx="81">
                  <c:v>149.0603012662604</c:v>
                </c:pt>
                <c:pt idx="82">
                  <c:v>149.0603012662604</c:v>
                </c:pt>
                <c:pt idx="83">
                  <c:v>149.6183042662604</c:v>
                </c:pt>
                <c:pt idx="84">
                  <c:v>149.6183042662604</c:v>
                </c:pt>
                <c:pt idx="85">
                  <c:v>150.4300182662604</c:v>
                </c:pt>
                <c:pt idx="86">
                  <c:v>150.4300182662604</c:v>
                </c:pt>
                <c:pt idx="87">
                  <c:v>151.9373962662604</c:v>
                </c:pt>
                <c:pt idx="88">
                  <c:v>151.9373962662604</c:v>
                </c:pt>
                <c:pt idx="89">
                  <c:v>152.7958452662604</c:v>
                </c:pt>
                <c:pt idx="90">
                  <c:v>152.7958452662604</c:v>
                </c:pt>
                <c:pt idx="91">
                  <c:v>153.0209072662604</c:v>
                </c:pt>
                <c:pt idx="92">
                  <c:v>153.0209072662604</c:v>
                </c:pt>
                <c:pt idx="93">
                  <c:v>153.5615862662604</c:v>
                </c:pt>
                <c:pt idx="94">
                  <c:v>153.5615862662604</c:v>
                </c:pt>
                <c:pt idx="95">
                  <c:v>155.6517282662604</c:v>
                </c:pt>
                <c:pt idx="96">
                  <c:v>155.6517282662604</c:v>
                </c:pt>
                <c:pt idx="97">
                  <c:v>157.3627822662604</c:v>
                </c:pt>
                <c:pt idx="98">
                  <c:v>157.3627822662604</c:v>
                </c:pt>
                <c:pt idx="99">
                  <c:v>157.5543822662604</c:v>
                </c:pt>
                <c:pt idx="100">
                  <c:v>157.5543822662604</c:v>
                </c:pt>
                <c:pt idx="101">
                  <c:v>159.9283382662604</c:v>
                </c:pt>
                <c:pt idx="102">
                  <c:v>159.9283382662604</c:v>
                </c:pt>
                <c:pt idx="103">
                  <c:v>161.0472012662604</c:v>
                </c:pt>
                <c:pt idx="104">
                  <c:v>161.0472012662604</c:v>
                </c:pt>
                <c:pt idx="105">
                  <c:v>161.4323362662604</c:v>
                </c:pt>
              </c:numCache>
            </c:numRef>
          </c:xVal>
          <c:yVal>
            <c:numRef>
              <c:f>'int curve'!$D$38:$D$143</c:f>
              <c:numCache>
                <c:formatCode>0</c:formatCode>
                <c:ptCount val="106"/>
                <c:pt idx="0">
                  <c:v>6497.49204696976</c:v>
                </c:pt>
                <c:pt idx="1">
                  <c:v>6497.49204696976</c:v>
                </c:pt>
                <c:pt idx="2">
                  <c:v>5381.409276381366</c:v>
                </c:pt>
                <c:pt idx="3">
                  <c:v>5381.409276381366</c:v>
                </c:pt>
                <c:pt idx="4">
                  <c:v>4937.830190100904</c:v>
                </c:pt>
                <c:pt idx="5">
                  <c:v>4937.830190100904</c:v>
                </c:pt>
                <c:pt idx="6">
                  <c:v>4838.44964401397</c:v>
                </c:pt>
                <c:pt idx="7">
                  <c:v>4838.44964401397</c:v>
                </c:pt>
                <c:pt idx="8">
                  <c:v>4638.234624720015</c:v>
                </c:pt>
                <c:pt idx="9">
                  <c:v>4638.234624720015</c:v>
                </c:pt>
                <c:pt idx="10">
                  <c:v>4249.672564842298</c:v>
                </c:pt>
                <c:pt idx="11">
                  <c:v>4249.672564842298</c:v>
                </c:pt>
                <c:pt idx="12">
                  <c:v>4048.848062064199</c:v>
                </c:pt>
                <c:pt idx="13">
                  <c:v>4048.848062064199</c:v>
                </c:pt>
                <c:pt idx="14">
                  <c:v>4033.74151009549</c:v>
                </c:pt>
                <c:pt idx="15">
                  <c:v>4033.74151009549</c:v>
                </c:pt>
                <c:pt idx="16">
                  <c:v>3998.832909682315</c:v>
                </c:pt>
                <c:pt idx="17">
                  <c:v>3998.832909682315</c:v>
                </c:pt>
                <c:pt idx="18">
                  <c:v>3781.234717285598</c:v>
                </c:pt>
                <c:pt idx="19">
                  <c:v>3781.234717285598</c:v>
                </c:pt>
                <c:pt idx="20">
                  <c:v>3508.829976036748</c:v>
                </c:pt>
                <c:pt idx="21">
                  <c:v>3508.829976036748</c:v>
                </c:pt>
                <c:pt idx="22">
                  <c:v>3500.51948350162</c:v>
                </c:pt>
                <c:pt idx="23">
                  <c:v>3500.51948350162</c:v>
                </c:pt>
                <c:pt idx="24">
                  <c:v>3292.308121049636</c:v>
                </c:pt>
                <c:pt idx="25">
                  <c:v>3292.308121049636</c:v>
                </c:pt>
                <c:pt idx="26">
                  <c:v>2932.152747338248</c:v>
                </c:pt>
                <c:pt idx="27">
                  <c:v>2932.152747338248</c:v>
                </c:pt>
                <c:pt idx="28">
                  <c:v>2898.788152521364</c:v>
                </c:pt>
                <c:pt idx="29">
                  <c:v>2898.788152521364</c:v>
                </c:pt>
                <c:pt idx="30">
                  <c:v>2700.135854645551</c:v>
                </c:pt>
                <c:pt idx="31">
                  <c:v>2700.135854645551</c:v>
                </c:pt>
                <c:pt idx="32">
                  <c:v>2643.964877933773</c:v>
                </c:pt>
                <c:pt idx="33">
                  <c:v>2643.964877933773</c:v>
                </c:pt>
                <c:pt idx="34">
                  <c:v>2478.035760429751</c:v>
                </c:pt>
                <c:pt idx="35">
                  <c:v>2478.035760429751</c:v>
                </c:pt>
                <c:pt idx="36">
                  <c:v>2455.031996308211</c:v>
                </c:pt>
                <c:pt idx="37">
                  <c:v>2455.031996308211</c:v>
                </c:pt>
                <c:pt idx="38">
                  <c:v>2392.353937501296</c:v>
                </c:pt>
                <c:pt idx="39">
                  <c:v>2392.353937501296</c:v>
                </c:pt>
                <c:pt idx="40">
                  <c:v>2385.580295202752</c:v>
                </c:pt>
                <c:pt idx="41">
                  <c:v>2385.580295202752</c:v>
                </c:pt>
                <c:pt idx="42">
                  <c:v>2246.914216358161</c:v>
                </c:pt>
                <c:pt idx="43">
                  <c:v>2246.914216358161</c:v>
                </c:pt>
                <c:pt idx="44">
                  <c:v>2205.690706819062</c:v>
                </c:pt>
                <c:pt idx="45">
                  <c:v>2205.690706819062</c:v>
                </c:pt>
                <c:pt idx="46">
                  <c:v>2041.519074676654</c:v>
                </c:pt>
                <c:pt idx="47">
                  <c:v>2041.519074676654</c:v>
                </c:pt>
                <c:pt idx="48">
                  <c:v>1995.879433577286</c:v>
                </c:pt>
                <c:pt idx="49">
                  <c:v>1995.879433577286</c:v>
                </c:pt>
                <c:pt idx="50">
                  <c:v>1895.974544869697</c:v>
                </c:pt>
                <c:pt idx="51">
                  <c:v>1895.974544869697</c:v>
                </c:pt>
                <c:pt idx="52">
                  <c:v>1857.748813308894</c:v>
                </c:pt>
                <c:pt idx="53">
                  <c:v>1857.748813308894</c:v>
                </c:pt>
                <c:pt idx="54">
                  <c:v>1815.571771962326</c:v>
                </c:pt>
                <c:pt idx="55">
                  <c:v>1815.571771962326</c:v>
                </c:pt>
                <c:pt idx="56">
                  <c:v>1767.01758608441</c:v>
                </c:pt>
                <c:pt idx="57">
                  <c:v>1767.01758608441</c:v>
                </c:pt>
                <c:pt idx="58">
                  <c:v>1757.020993563284</c:v>
                </c:pt>
                <c:pt idx="59">
                  <c:v>1757.020993563284</c:v>
                </c:pt>
                <c:pt idx="60">
                  <c:v>1592.297478297432</c:v>
                </c:pt>
                <c:pt idx="61">
                  <c:v>1592.297478297432</c:v>
                </c:pt>
                <c:pt idx="62">
                  <c:v>1578.82152749231</c:v>
                </c:pt>
                <c:pt idx="63">
                  <c:v>1578.82152749231</c:v>
                </c:pt>
                <c:pt idx="64">
                  <c:v>1551.928655111913</c:v>
                </c:pt>
                <c:pt idx="65">
                  <c:v>1551.928655111913</c:v>
                </c:pt>
                <c:pt idx="66">
                  <c:v>1545.267792194204</c:v>
                </c:pt>
                <c:pt idx="67">
                  <c:v>1545.267792194204</c:v>
                </c:pt>
                <c:pt idx="68">
                  <c:v>1526.808146426655</c:v>
                </c:pt>
                <c:pt idx="69">
                  <c:v>1526.808146426655</c:v>
                </c:pt>
                <c:pt idx="70">
                  <c:v>1477.407195663034</c:v>
                </c:pt>
                <c:pt idx="71">
                  <c:v>1477.407195663034</c:v>
                </c:pt>
                <c:pt idx="72">
                  <c:v>1463.435078999151</c:v>
                </c:pt>
                <c:pt idx="73">
                  <c:v>1463.435078999151</c:v>
                </c:pt>
                <c:pt idx="74">
                  <c:v>1370.560952262722</c:v>
                </c:pt>
                <c:pt idx="75">
                  <c:v>1370.560952262722</c:v>
                </c:pt>
                <c:pt idx="76">
                  <c:v>1228.18585530315</c:v>
                </c:pt>
                <c:pt idx="77">
                  <c:v>1228.18585530315</c:v>
                </c:pt>
                <c:pt idx="78">
                  <c:v>1225.381393426607</c:v>
                </c:pt>
                <c:pt idx="79">
                  <c:v>1225.381393426607</c:v>
                </c:pt>
                <c:pt idx="80">
                  <c:v>1197.824428330312</c:v>
                </c:pt>
                <c:pt idx="81">
                  <c:v>1197.824428330312</c:v>
                </c:pt>
                <c:pt idx="82">
                  <c:v>1193.711735649567</c:v>
                </c:pt>
                <c:pt idx="83">
                  <c:v>1193.711735649567</c:v>
                </c:pt>
                <c:pt idx="84">
                  <c:v>1184.566253696953</c:v>
                </c:pt>
                <c:pt idx="85">
                  <c:v>1184.566253696953</c:v>
                </c:pt>
                <c:pt idx="86">
                  <c:v>1169.323097694767</c:v>
                </c:pt>
                <c:pt idx="87">
                  <c:v>1169.323097694767</c:v>
                </c:pt>
                <c:pt idx="88">
                  <c:v>1162.733028155338</c:v>
                </c:pt>
                <c:pt idx="89">
                  <c:v>1162.733028155338</c:v>
                </c:pt>
                <c:pt idx="90">
                  <c:v>1094.201948571056</c:v>
                </c:pt>
                <c:pt idx="91">
                  <c:v>1094.201948571056</c:v>
                </c:pt>
                <c:pt idx="92">
                  <c:v>1078.320883105774</c:v>
                </c:pt>
                <c:pt idx="93">
                  <c:v>1078.320883105774</c:v>
                </c:pt>
                <c:pt idx="94">
                  <c:v>939.3690161546854</c:v>
                </c:pt>
                <c:pt idx="95">
                  <c:v>939.3690161546854</c:v>
                </c:pt>
                <c:pt idx="96">
                  <c:v>935.291417026297</c:v>
                </c:pt>
                <c:pt idx="97">
                  <c:v>935.291417026297</c:v>
                </c:pt>
                <c:pt idx="98">
                  <c:v>931.0324413539364</c:v>
                </c:pt>
                <c:pt idx="99">
                  <c:v>931.0324413539364</c:v>
                </c:pt>
                <c:pt idx="100">
                  <c:v>886.459244059117</c:v>
                </c:pt>
                <c:pt idx="101">
                  <c:v>886.459244059117</c:v>
                </c:pt>
                <c:pt idx="102">
                  <c:v>852.6724179682765</c:v>
                </c:pt>
                <c:pt idx="103">
                  <c:v>852.6724179682765</c:v>
                </c:pt>
                <c:pt idx="104">
                  <c:v>811.4325665271431</c:v>
                </c:pt>
                <c:pt idx="105">
                  <c:v>811.4325665271431</c:v>
                </c:pt>
              </c:numCache>
            </c:numRef>
          </c:yVal>
          <c:smooth val="0"/>
        </c:ser>
        <c:ser>
          <c:idx val="3"/>
          <c:order val="3"/>
          <c:tx>
            <c:v>Pessimistic Market Curve</c:v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xVal>
            <c:numRef>
              <c:f>'int curve'!$M$38:$M$125</c:f>
              <c:numCache>
                <c:formatCode>General</c:formatCode>
                <c:ptCount val="88"/>
                <c:pt idx="0">
                  <c:v>0.0</c:v>
                </c:pt>
                <c:pt idx="1">
                  <c:v>2.01332025</c:v>
                </c:pt>
                <c:pt idx="2">
                  <c:v>2.01332025</c:v>
                </c:pt>
                <c:pt idx="3">
                  <c:v>19.63142025</c:v>
                </c:pt>
                <c:pt idx="4">
                  <c:v>19.63142025</c:v>
                </c:pt>
                <c:pt idx="5">
                  <c:v>25.72958484259259</c:v>
                </c:pt>
                <c:pt idx="6">
                  <c:v>25.72958484259259</c:v>
                </c:pt>
                <c:pt idx="7">
                  <c:v>25.90061284259258</c:v>
                </c:pt>
                <c:pt idx="8">
                  <c:v>25.90061284259258</c:v>
                </c:pt>
                <c:pt idx="9">
                  <c:v>47.35850867592592</c:v>
                </c:pt>
                <c:pt idx="10">
                  <c:v>47.35850867592592</c:v>
                </c:pt>
                <c:pt idx="11">
                  <c:v>49.12602367592592</c:v>
                </c:pt>
                <c:pt idx="12">
                  <c:v>49.12602367592592</c:v>
                </c:pt>
                <c:pt idx="13">
                  <c:v>51.83853282977207</c:v>
                </c:pt>
                <c:pt idx="14">
                  <c:v>51.83853282977207</c:v>
                </c:pt>
                <c:pt idx="15">
                  <c:v>55.41694482977204</c:v>
                </c:pt>
                <c:pt idx="16">
                  <c:v>55.41694482977204</c:v>
                </c:pt>
                <c:pt idx="17">
                  <c:v>57.3706235036848</c:v>
                </c:pt>
                <c:pt idx="18">
                  <c:v>57.3706235036848</c:v>
                </c:pt>
                <c:pt idx="19">
                  <c:v>68.56730319118511</c:v>
                </c:pt>
                <c:pt idx="20">
                  <c:v>68.56730319118511</c:v>
                </c:pt>
                <c:pt idx="21">
                  <c:v>69.45519419118511</c:v>
                </c:pt>
                <c:pt idx="22">
                  <c:v>69.45519419118511</c:v>
                </c:pt>
                <c:pt idx="23">
                  <c:v>77.27056019118511</c:v>
                </c:pt>
                <c:pt idx="24">
                  <c:v>77.27056019118511</c:v>
                </c:pt>
                <c:pt idx="25">
                  <c:v>78.74916819118512</c:v>
                </c:pt>
                <c:pt idx="26">
                  <c:v>78.74916819118512</c:v>
                </c:pt>
                <c:pt idx="27">
                  <c:v>80.7507207536844</c:v>
                </c:pt>
                <c:pt idx="28">
                  <c:v>80.7507207536844</c:v>
                </c:pt>
                <c:pt idx="29">
                  <c:v>87.23482984459421</c:v>
                </c:pt>
                <c:pt idx="30">
                  <c:v>87.23482984459421</c:v>
                </c:pt>
                <c:pt idx="31">
                  <c:v>89.79082051126087</c:v>
                </c:pt>
                <c:pt idx="32">
                  <c:v>89.79082051126087</c:v>
                </c:pt>
                <c:pt idx="33">
                  <c:v>95.21173051126088</c:v>
                </c:pt>
                <c:pt idx="34">
                  <c:v>95.21173051126088</c:v>
                </c:pt>
                <c:pt idx="35">
                  <c:v>95.57726251126088</c:v>
                </c:pt>
                <c:pt idx="36">
                  <c:v>95.57726251126088</c:v>
                </c:pt>
                <c:pt idx="37">
                  <c:v>97.25358699042755</c:v>
                </c:pt>
                <c:pt idx="38">
                  <c:v>97.25358699042755</c:v>
                </c:pt>
                <c:pt idx="39">
                  <c:v>97.50747099042755</c:v>
                </c:pt>
                <c:pt idx="40">
                  <c:v>97.50747099042755</c:v>
                </c:pt>
                <c:pt idx="41">
                  <c:v>99.58770599042755</c:v>
                </c:pt>
                <c:pt idx="42">
                  <c:v>99.58770599042755</c:v>
                </c:pt>
                <c:pt idx="43">
                  <c:v>99.79101499042756</c:v>
                </c:pt>
                <c:pt idx="44">
                  <c:v>99.79101499042756</c:v>
                </c:pt>
                <c:pt idx="45">
                  <c:v>106.6884217761418</c:v>
                </c:pt>
                <c:pt idx="46">
                  <c:v>106.6884217761418</c:v>
                </c:pt>
                <c:pt idx="47">
                  <c:v>107.1658357761418</c:v>
                </c:pt>
                <c:pt idx="48">
                  <c:v>107.1658357761418</c:v>
                </c:pt>
                <c:pt idx="49">
                  <c:v>108.7752427761418</c:v>
                </c:pt>
                <c:pt idx="50">
                  <c:v>108.7752427761418</c:v>
                </c:pt>
                <c:pt idx="51">
                  <c:v>110.0119837761418</c:v>
                </c:pt>
                <c:pt idx="52">
                  <c:v>110.0119837761418</c:v>
                </c:pt>
                <c:pt idx="53">
                  <c:v>110.4658297761418</c:v>
                </c:pt>
                <c:pt idx="54">
                  <c:v>110.4658297761418</c:v>
                </c:pt>
                <c:pt idx="55">
                  <c:v>113.6195577761418</c:v>
                </c:pt>
                <c:pt idx="56">
                  <c:v>113.6195577761418</c:v>
                </c:pt>
                <c:pt idx="57">
                  <c:v>162.6195577761399</c:v>
                </c:pt>
                <c:pt idx="58">
                  <c:v>162.6195577761399</c:v>
                </c:pt>
                <c:pt idx="59">
                  <c:v>164.1269357761417</c:v>
                </c:pt>
                <c:pt idx="60">
                  <c:v>164.1269357761417</c:v>
                </c:pt>
                <c:pt idx="61">
                  <c:v>168.6269357761417</c:v>
                </c:pt>
                <c:pt idx="62">
                  <c:v>168.6269357761417</c:v>
                </c:pt>
                <c:pt idx="63">
                  <c:v>186.6011319935331</c:v>
                </c:pt>
                <c:pt idx="64">
                  <c:v>186.6011319935331</c:v>
                </c:pt>
                <c:pt idx="65">
                  <c:v>186.8411599935331</c:v>
                </c:pt>
                <c:pt idx="66">
                  <c:v>186.8411599935331</c:v>
                </c:pt>
                <c:pt idx="67">
                  <c:v>187.7812649935331</c:v>
                </c:pt>
                <c:pt idx="68">
                  <c:v>187.7812649935331</c:v>
                </c:pt>
                <c:pt idx="69">
                  <c:v>188.2925479935331</c:v>
                </c:pt>
                <c:pt idx="70">
                  <c:v>188.2925479935331</c:v>
                </c:pt>
                <c:pt idx="71">
                  <c:v>191.3590439935331</c:v>
                </c:pt>
                <c:pt idx="72">
                  <c:v>191.3590439935331</c:v>
                </c:pt>
                <c:pt idx="73">
                  <c:v>191.6465209935331</c:v>
                </c:pt>
                <c:pt idx="74">
                  <c:v>191.6465209935331</c:v>
                </c:pt>
                <c:pt idx="75">
                  <c:v>192.2045239935331</c:v>
                </c:pt>
                <c:pt idx="76">
                  <c:v>192.2045239935331</c:v>
                </c:pt>
                <c:pt idx="77">
                  <c:v>192.3579489935331</c:v>
                </c:pt>
                <c:pt idx="78">
                  <c:v>192.3579489935331</c:v>
                </c:pt>
                <c:pt idx="79">
                  <c:v>193.1696629935331</c:v>
                </c:pt>
                <c:pt idx="80">
                  <c:v>193.1696629935331</c:v>
                </c:pt>
                <c:pt idx="81">
                  <c:v>193.3947249935331</c:v>
                </c:pt>
                <c:pt idx="82">
                  <c:v>193.3947249935331</c:v>
                </c:pt>
                <c:pt idx="83">
                  <c:v>196.8001519935331</c:v>
                </c:pt>
                <c:pt idx="84">
                  <c:v>196.8001519935331</c:v>
                </c:pt>
                <c:pt idx="85">
                  <c:v>197.9171199935331</c:v>
                </c:pt>
                <c:pt idx="86">
                  <c:v>197.9171199935331</c:v>
                </c:pt>
                <c:pt idx="87">
                  <c:v>201.7927639935331</c:v>
                </c:pt>
              </c:numCache>
            </c:numRef>
          </c:xVal>
          <c:yVal>
            <c:numRef>
              <c:f>'int curve'!$K$38:$K$125</c:f>
              <c:numCache>
                <c:formatCode>0</c:formatCode>
                <c:ptCount val="88"/>
                <c:pt idx="0">
                  <c:v>4199.993463968831</c:v>
                </c:pt>
                <c:pt idx="1">
                  <c:v>4199.993463968831</c:v>
                </c:pt>
                <c:pt idx="2">
                  <c:v>3649.499415501402</c:v>
                </c:pt>
                <c:pt idx="3">
                  <c:v>3649.499415501402</c:v>
                </c:pt>
                <c:pt idx="4">
                  <c:v>3485.904846541428</c:v>
                </c:pt>
                <c:pt idx="5">
                  <c:v>3485.904846541428</c:v>
                </c:pt>
                <c:pt idx="6">
                  <c:v>3004.366607109675</c:v>
                </c:pt>
                <c:pt idx="7">
                  <c:v>3004.366607109675</c:v>
                </c:pt>
                <c:pt idx="8">
                  <c:v>2801.78594771491</c:v>
                </c:pt>
                <c:pt idx="9">
                  <c:v>2801.78594771491</c:v>
                </c:pt>
                <c:pt idx="10">
                  <c:v>2740.38347076939</c:v>
                </c:pt>
                <c:pt idx="11">
                  <c:v>2740.38347076939</c:v>
                </c:pt>
                <c:pt idx="12">
                  <c:v>2581.297910308102</c:v>
                </c:pt>
                <c:pt idx="13">
                  <c:v>2581.297910308102</c:v>
                </c:pt>
                <c:pt idx="14">
                  <c:v>2470.604041214814</c:v>
                </c:pt>
                <c:pt idx="15">
                  <c:v>2470.604041214814</c:v>
                </c:pt>
                <c:pt idx="16">
                  <c:v>2419.838767817343</c:v>
                </c:pt>
                <c:pt idx="17">
                  <c:v>2419.838767817343</c:v>
                </c:pt>
                <c:pt idx="18">
                  <c:v>2380.576712456593</c:v>
                </c:pt>
                <c:pt idx="19">
                  <c:v>2380.576712456593</c:v>
                </c:pt>
                <c:pt idx="20">
                  <c:v>2064.691368764026</c:v>
                </c:pt>
                <c:pt idx="21">
                  <c:v>2064.691368764026</c:v>
                </c:pt>
                <c:pt idx="22">
                  <c:v>1984.170434171977</c:v>
                </c:pt>
                <c:pt idx="23">
                  <c:v>1984.170434171977</c:v>
                </c:pt>
                <c:pt idx="24">
                  <c:v>1826.25877810522</c:v>
                </c:pt>
                <c:pt idx="25">
                  <c:v>1826.25877810522</c:v>
                </c:pt>
                <c:pt idx="26">
                  <c:v>1809.145192639511</c:v>
                </c:pt>
                <c:pt idx="27">
                  <c:v>1809.145192639511</c:v>
                </c:pt>
                <c:pt idx="28">
                  <c:v>1806.615789567215</c:v>
                </c:pt>
                <c:pt idx="29">
                  <c:v>1806.615789567215</c:v>
                </c:pt>
                <c:pt idx="30">
                  <c:v>1747.646976278585</c:v>
                </c:pt>
                <c:pt idx="31">
                  <c:v>1747.646976278585</c:v>
                </c:pt>
                <c:pt idx="32">
                  <c:v>1581.963470157485</c:v>
                </c:pt>
                <c:pt idx="33">
                  <c:v>1581.963470157485</c:v>
                </c:pt>
                <c:pt idx="34">
                  <c:v>1564.923924374113</c:v>
                </c:pt>
                <c:pt idx="35">
                  <c:v>1564.923924374113</c:v>
                </c:pt>
                <c:pt idx="36">
                  <c:v>1555.431983235501</c:v>
                </c:pt>
                <c:pt idx="37">
                  <c:v>1555.431983235501</c:v>
                </c:pt>
                <c:pt idx="38">
                  <c:v>1362.604459127429</c:v>
                </c:pt>
                <c:pt idx="39">
                  <c:v>1362.604459127429</c:v>
                </c:pt>
                <c:pt idx="40">
                  <c:v>1263.318687830937</c:v>
                </c:pt>
                <c:pt idx="41">
                  <c:v>1263.318687830937</c:v>
                </c:pt>
                <c:pt idx="42">
                  <c:v>1116.467009990678</c:v>
                </c:pt>
                <c:pt idx="43">
                  <c:v>1116.467009990678</c:v>
                </c:pt>
                <c:pt idx="44">
                  <c:v>1042.261836588421</c:v>
                </c:pt>
                <c:pt idx="45">
                  <c:v>1042.261836588421</c:v>
                </c:pt>
                <c:pt idx="46">
                  <c:v>1022.32489596811</c:v>
                </c:pt>
                <c:pt idx="47">
                  <c:v>1022.32489596811</c:v>
                </c:pt>
                <c:pt idx="48">
                  <c:v>978.1271769933184</c:v>
                </c:pt>
                <c:pt idx="49">
                  <c:v>978.1271769933184</c:v>
                </c:pt>
                <c:pt idx="50">
                  <c:v>895.8581310988901</c:v>
                </c:pt>
                <c:pt idx="51">
                  <c:v>895.8581310988901</c:v>
                </c:pt>
                <c:pt idx="52">
                  <c:v>821.837420557672</c:v>
                </c:pt>
                <c:pt idx="53">
                  <c:v>821.837420557672</c:v>
                </c:pt>
                <c:pt idx="54">
                  <c:v>798.4958586344564</c:v>
                </c:pt>
                <c:pt idx="55">
                  <c:v>798.4958586344564</c:v>
                </c:pt>
                <c:pt idx="56">
                  <c:v>764.1938221446102</c:v>
                </c:pt>
                <c:pt idx="57">
                  <c:v>764.1938221446102</c:v>
                </c:pt>
                <c:pt idx="58">
                  <c:v>705.4962313087392</c:v>
                </c:pt>
                <c:pt idx="59">
                  <c:v>705.4962313087392</c:v>
                </c:pt>
                <c:pt idx="60">
                  <c:v>686.5418752636065</c:v>
                </c:pt>
                <c:pt idx="61">
                  <c:v>686.5418752636065</c:v>
                </c:pt>
                <c:pt idx="62">
                  <c:v>634.6605624656578</c:v>
                </c:pt>
                <c:pt idx="63">
                  <c:v>634.6605624656578</c:v>
                </c:pt>
                <c:pt idx="64">
                  <c:v>568.8996423332677</c:v>
                </c:pt>
                <c:pt idx="65">
                  <c:v>568.8996423332677</c:v>
                </c:pt>
                <c:pt idx="66">
                  <c:v>552.6527772182987</c:v>
                </c:pt>
                <c:pt idx="67">
                  <c:v>552.6527772182987</c:v>
                </c:pt>
                <c:pt idx="68">
                  <c:v>503.4185178308671</c:v>
                </c:pt>
                <c:pt idx="69">
                  <c:v>503.4185178308671</c:v>
                </c:pt>
                <c:pt idx="70">
                  <c:v>484.8686954566969</c:v>
                </c:pt>
                <c:pt idx="71">
                  <c:v>484.8686954566969</c:v>
                </c:pt>
                <c:pt idx="72">
                  <c:v>436.3526595612268</c:v>
                </c:pt>
                <c:pt idx="73">
                  <c:v>436.3526595612268</c:v>
                </c:pt>
                <c:pt idx="74">
                  <c:v>299.7341701961636</c:v>
                </c:pt>
                <c:pt idx="75">
                  <c:v>299.7341701961636</c:v>
                </c:pt>
                <c:pt idx="76">
                  <c:v>279.6620449328043</c:v>
                </c:pt>
                <c:pt idx="77">
                  <c:v>279.6620449328043</c:v>
                </c:pt>
                <c:pt idx="78">
                  <c:v>271.4326780992</c:v>
                </c:pt>
                <c:pt idx="79">
                  <c:v>271.4326780992</c:v>
                </c:pt>
                <c:pt idx="80">
                  <c:v>257.1227046072508</c:v>
                </c:pt>
                <c:pt idx="81">
                  <c:v>257.1227046072508</c:v>
                </c:pt>
                <c:pt idx="82">
                  <c:v>194.5640021860501</c:v>
                </c:pt>
                <c:pt idx="83">
                  <c:v>194.5640021860501</c:v>
                </c:pt>
                <c:pt idx="84">
                  <c:v>134.5434398950916</c:v>
                </c:pt>
                <c:pt idx="85">
                  <c:v>134.5434398950916</c:v>
                </c:pt>
                <c:pt idx="86">
                  <c:v>130.4129514053514</c:v>
                </c:pt>
                <c:pt idx="87">
                  <c:v>130.4129514053514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21247176"/>
        <c:axId val="-2121257800"/>
      </c:scatterChart>
      <c:valAx>
        <c:axId val="-2121247176"/>
        <c:scaling>
          <c:orientation val="minMax"/>
          <c:max val="200.0"/>
        </c:scaling>
        <c:delete val="0"/>
        <c:axPos val="b"/>
        <c:title>
          <c:tx>
            <c:rich>
              <a:bodyPr/>
              <a:lstStyle/>
              <a:p>
                <a:pPr>
                  <a:defRPr sz="1600"/>
                </a:pPr>
                <a:r>
                  <a:rPr lang="en-US" sz="1600"/>
                  <a:t>Million Units Produced</a:t>
                </a:r>
              </a:p>
            </c:rich>
          </c:tx>
          <c:layout>
            <c:manualLayout>
              <c:xMode val="edge"/>
              <c:yMode val="edge"/>
              <c:x val="0.440093194384078"/>
              <c:y val="0.951104701021283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-2121257800"/>
        <c:crosses val="autoZero"/>
        <c:crossBetween val="midCat"/>
      </c:valAx>
      <c:valAx>
        <c:axId val="-2121257800"/>
        <c:scaling>
          <c:orientation val="minMax"/>
          <c:max val="10000.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sz="1400"/>
                  <a:t>$/unit</a:t>
                </a:r>
              </a:p>
            </c:rich>
          </c:tx>
          <c:layout>
            <c:manualLayout>
              <c:xMode val="edge"/>
              <c:yMode val="edge"/>
              <c:x val="0.0"/>
              <c:y val="0.451633537450109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-2121247176"/>
        <c:crosses val="autoZero"/>
        <c:crossBetween val="midCat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0"/>
          <c:y val="0.0653286486309267"/>
          <c:w val="1.0"/>
          <c:h val="0.0739226286643129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+mj-lt"/>
          <a:ea typeface="Verdana"/>
          <a:cs typeface="Verdana"/>
        </a:defRPr>
      </a:pPr>
      <a:endParaRPr lang="en-US"/>
    </a:p>
  </c:txPr>
  <c:externalData r:id="rId2">
    <c:autoUpdate val="0"/>
  </c:externalData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75" b="1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r>
              <a:rPr lang="en-US" dirty="0" smtClean="0"/>
              <a:t>Zoom in: Experience </a:t>
            </a:r>
            <a:r>
              <a:rPr lang="en-US" dirty="0"/>
              <a:t>and Market Curves for SOFCs Internationally</a:t>
            </a:r>
          </a:p>
        </c:rich>
      </c:tx>
      <c:layout>
        <c:manualLayout>
          <c:xMode val="edge"/>
          <c:yMode val="edge"/>
          <c:x val="0.201540531201986"/>
          <c:y val="0.0297029990166683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667522778503392"/>
          <c:y val="0.142574395280008"/>
          <c:w val="0.893453565073771"/>
          <c:h val="0.772277974433376"/>
        </c:manualLayout>
      </c:layout>
      <c:scatterChart>
        <c:scatterStyle val="lineMarker"/>
        <c:varyColors val="0"/>
        <c:ser>
          <c:idx val="1"/>
          <c:order val="0"/>
          <c:tx>
            <c:v>Optimistic Experience Curve</c:v>
          </c:tx>
          <c:spPr>
            <a:ln w="38100">
              <a:solidFill>
                <a:srgbClr val="DD0806"/>
              </a:solidFill>
              <a:prstDash val="solid"/>
            </a:ln>
          </c:spPr>
          <c:marker>
            <c:symbol val="none"/>
          </c:marker>
          <c:xVal>
            <c:numRef>
              <c:f>'int curve'!$C$13:$C$39</c:f>
              <c:numCache>
                <c:formatCode>General</c:formatCode>
                <c:ptCount val="27"/>
                <c:pt idx="0">
                  <c:v>0.00109</c:v>
                </c:pt>
                <c:pt idx="1">
                  <c:v>0.01</c:v>
                </c:pt>
                <c:pt idx="2">
                  <c:v>0.01555</c:v>
                </c:pt>
                <c:pt idx="3">
                  <c:v>0.02035</c:v>
                </c:pt>
                <c:pt idx="4">
                  <c:v>0.070613</c:v>
                </c:pt>
                <c:pt idx="5">
                  <c:v>0.108117</c:v>
                </c:pt>
                <c:pt idx="6">
                  <c:v>1.0</c:v>
                </c:pt>
                <c:pt idx="7">
                  <c:v>2.0</c:v>
                </c:pt>
                <c:pt idx="8">
                  <c:v>4.0</c:v>
                </c:pt>
                <c:pt idx="9">
                  <c:v>5.0</c:v>
                </c:pt>
                <c:pt idx="10">
                  <c:v>10.0</c:v>
                </c:pt>
                <c:pt idx="11">
                  <c:v>15.0</c:v>
                </c:pt>
                <c:pt idx="12">
                  <c:v>20.0</c:v>
                </c:pt>
                <c:pt idx="13">
                  <c:v>25.0</c:v>
                </c:pt>
                <c:pt idx="14">
                  <c:v>30.0</c:v>
                </c:pt>
                <c:pt idx="15">
                  <c:v>40.0</c:v>
                </c:pt>
                <c:pt idx="16">
                  <c:v>50.0</c:v>
                </c:pt>
                <c:pt idx="17">
                  <c:v>60.0</c:v>
                </c:pt>
                <c:pt idx="18">
                  <c:v>70.0</c:v>
                </c:pt>
                <c:pt idx="19">
                  <c:v>80.0</c:v>
                </c:pt>
                <c:pt idx="20">
                  <c:v>90.0</c:v>
                </c:pt>
                <c:pt idx="21">
                  <c:v>100.0</c:v>
                </c:pt>
                <c:pt idx="22">
                  <c:v>110.0</c:v>
                </c:pt>
                <c:pt idx="23">
                  <c:v>120.0</c:v>
                </c:pt>
                <c:pt idx="24">
                  <c:v>130.0</c:v>
                </c:pt>
                <c:pt idx="25">
                  <c:v>140.0</c:v>
                </c:pt>
                <c:pt idx="26">
                  <c:v>200.0</c:v>
                </c:pt>
              </c:numCache>
            </c:numRef>
          </c:xVal>
          <c:yVal>
            <c:numRef>
              <c:f>'int curve'!$A$13:$A$39</c:f>
              <c:numCache>
                <c:formatCode>0</c:formatCode>
                <c:ptCount val="27"/>
                <c:pt idx="0">
                  <c:v>20000.0</c:v>
                </c:pt>
                <c:pt idx="1">
                  <c:v>8452.390599607435</c:v>
                </c:pt>
                <c:pt idx="2">
                  <c:v>7171.208628923174</c:v>
                </c:pt>
                <c:pt idx="3">
                  <c:v>6498.11653500364</c:v>
                </c:pt>
                <c:pt idx="4">
                  <c:v>4199.994087830927</c:v>
                </c:pt>
                <c:pt idx="5">
                  <c:v>3648.999380831027</c:v>
                </c:pt>
                <c:pt idx="6">
                  <c:v>1931.676065891878</c:v>
                </c:pt>
                <c:pt idx="7">
                  <c:v>1648.757049418908</c:v>
                </c:pt>
                <c:pt idx="8">
                  <c:v>1436.567787064181</c:v>
                </c:pt>
                <c:pt idx="9">
                  <c:v>1380.260981545583</c:v>
                </c:pt>
                <c:pt idx="10">
                  <c:v>1235.195736159187</c:v>
                </c:pt>
                <c:pt idx="11">
                  <c:v>1167.790202446481</c:v>
                </c:pt>
                <c:pt idx="12">
                  <c:v>1126.396802119391</c:v>
                </c:pt>
                <c:pt idx="13">
                  <c:v>1097.525782202425</c:v>
                </c:pt>
                <c:pt idx="14">
                  <c:v>1075.842651834861</c:v>
                </c:pt>
                <c:pt idx="15">
                  <c:v>1044.797601589543</c:v>
                </c:pt>
                <c:pt idx="16">
                  <c:v>1023.14433665182</c:v>
                </c:pt>
                <c:pt idx="17">
                  <c:v>1006.881988876146</c:v>
                </c:pt>
                <c:pt idx="18">
                  <c:v>994.0605484886617</c:v>
                </c:pt>
                <c:pt idx="19">
                  <c:v>983.5982011921572</c:v>
                </c:pt>
                <c:pt idx="20">
                  <c:v>974.8389569319124</c:v>
                </c:pt>
                <c:pt idx="21">
                  <c:v>967.3582524888624</c:v>
                </c:pt>
                <c:pt idx="22">
                  <c:v>960.867241924927</c:v>
                </c:pt>
                <c:pt idx="23">
                  <c:v>955.1614916571091</c:v>
                </c:pt>
                <c:pt idx="24">
                  <c:v>950.0915934838903</c:v>
                </c:pt>
                <c:pt idx="25">
                  <c:v>945.545411366496</c:v>
                </c:pt>
                <c:pt idx="26">
                  <c:v>925.518689366648</c:v>
                </c:pt>
              </c:numCache>
            </c:numRef>
          </c:yVal>
          <c:smooth val="0"/>
        </c:ser>
        <c:ser>
          <c:idx val="3"/>
          <c:order val="1"/>
          <c:tx>
            <c:v>Pessimistic Market Curve</c:v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xVal>
            <c:numRef>
              <c:f>'int curve'!$O$46:$O$133</c:f>
              <c:numCache>
                <c:formatCode>General</c:formatCode>
                <c:ptCount val="88"/>
                <c:pt idx="0">
                  <c:v>0.0</c:v>
                </c:pt>
                <c:pt idx="1">
                  <c:v>2.01332025</c:v>
                </c:pt>
                <c:pt idx="2">
                  <c:v>2.01332025</c:v>
                </c:pt>
                <c:pt idx="3">
                  <c:v>19.63142025</c:v>
                </c:pt>
                <c:pt idx="4">
                  <c:v>19.63142025</c:v>
                </c:pt>
                <c:pt idx="5">
                  <c:v>25.72958484259259</c:v>
                </c:pt>
                <c:pt idx="6">
                  <c:v>25.72958484259259</c:v>
                </c:pt>
                <c:pt idx="7">
                  <c:v>25.90061284259258</c:v>
                </c:pt>
                <c:pt idx="8">
                  <c:v>25.90061284259258</c:v>
                </c:pt>
                <c:pt idx="9">
                  <c:v>47.35850867592592</c:v>
                </c:pt>
                <c:pt idx="10">
                  <c:v>47.35850867592592</c:v>
                </c:pt>
                <c:pt idx="11">
                  <c:v>49.12602367592592</c:v>
                </c:pt>
                <c:pt idx="12">
                  <c:v>49.12602367592592</c:v>
                </c:pt>
                <c:pt idx="13">
                  <c:v>51.83853282977207</c:v>
                </c:pt>
                <c:pt idx="14">
                  <c:v>51.83853282977207</c:v>
                </c:pt>
                <c:pt idx="15">
                  <c:v>55.41694482977204</c:v>
                </c:pt>
                <c:pt idx="16">
                  <c:v>55.41694482977204</c:v>
                </c:pt>
                <c:pt idx="17">
                  <c:v>57.370623503685</c:v>
                </c:pt>
                <c:pt idx="18">
                  <c:v>57.370623503685</c:v>
                </c:pt>
                <c:pt idx="19">
                  <c:v>68.56730319118511</c:v>
                </c:pt>
                <c:pt idx="20">
                  <c:v>68.56730319118511</c:v>
                </c:pt>
                <c:pt idx="21">
                  <c:v>69.45519419118511</c:v>
                </c:pt>
                <c:pt idx="22">
                  <c:v>69.45519419118511</c:v>
                </c:pt>
                <c:pt idx="23">
                  <c:v>77.27056019118511</c:v>
                </c:pt>
                <c:pt idx="24">
                  <c:v>77.27056019118511</c:v>
                </c:pt>
                <c:pt idx="25">
                  <c:v>78.74916819118512</c:v>
                </c:pt>
                <c:pt idx="26">
                  <c:v>78.74916819118512</c:v>
                </c:pt>
                <c:pt idx="27">
                  <c:v>80.7507207536849</c:v>
                </c:pt>
                <c:pt idx="28">
                  <c:v>80.7507207536849</c:v>
                </c:pt>
                <c:pt idx="29">
                  <c:v>87.23482984459421</c:v>
                </c:pt>
                <c:pt idx="30">
                  <c:v>87.23482984459421</c:v>
                </c:pt>
                <c:pt idx="31">
                  <c:v>89.79082051126087</c:v>
                </c:pt>
                <c:pt idx="32">
                  <c:v>89.79082051126087</c:v>
                </c:pt>
                <c:pt idx="33">
                  <c:v>95.21173051126088</c:v>
                </c:pt>
                <c:pt idx="34">
                  <c:v>95.21173051126088</c:v>
                </c:pt>
                <c:pt idx="35">
                  <c:v>95.57726251126088</c:v>
                </c:pt>
                <c:pt idx="36">
                  <c:v>95.57726251126088</c:v>
                </c:pt>
                <c:pt idx="37">
                  <c:v>97.25358699042755</c:v>
                </c:pt>
                <c:pt idx="38">
                  <c:v>97.25358699042755</c:v>
                </c:pt>
                <c:pt idx="39">
                  <c:v>97.50747099042755</c:v>
                </c:pt>
                <c:pt idx="40">
                  <c:v>97.50747099042755</c:v>
                </c:pt>
                <c:pt idx="41">
                  <c:v>99.58770599042755</c:v>
                </c:pt>
                <c:pt idx="42">
                  <c:v>99.58770599042755</c:v>
                </c:pt>
                <c:pt idx="43">
                  <c:v>99.79101499042756</c:v>
                </c:pt>
                <c:pt idx="44">
                  <c:v>99.79101499042756</c:v>
                </c:pt>
                <c:pt idx="45">
                  <c:v>106.6884217761418</c:v>
                </c:pt>
                <c:pt idx="46">
                  <c:v>106.6884217761418</c:v>
                </c:pt>
                <c:pt idx="47">
                  <c:v>107.1658357761418</c:v>
                </c:pt>
                <c:pt idx="48">
                  <c:v>107.1658357761418</c:v>
                </c:pt>
                <c:pt idx="49">
                  <c:v>108.7752427761418</c:v>
                </c:pt>
                <c:pt idx="50">
                  <c:v>108.7752427761418</c:v>
                </c:pt>
                <c:pt idx="51">
                  <c:v>110.0119837761418</c:v>
                </c:pt>
                <c:pt idx="52">
                  <c:v>110.0119837761418</c:v>
                </c:pt>
                <c:pt idx="53">
                  <c:v>110.4658297761418</c:v>
                </c:pt>
                <c:pt idx="54">
                  <c:v>110.4658297761418</c:v>
                </c:pt>
                <c:pt idx="55">
                  <c:v>113.6195577761418</c:v>
                </c:pt>
                <c:pt idx="56">
                  <c:v>113.6195577761418</c:v>
                </c:pt>
                <c:pt idx="57">
                  <c:v>162.6195577761406</c:v>
                </c:pt>
                <c:pt idx="58">
                  <c:v>162.6195577761406</c:v>
                </c:pt>
                <c:pt idx="59">
                  <c:v>164.1269357761417</c:v>
                </c:pt>
                <c:pt idx="60">
                  <c:v>164.1269357761417</c:v>
                </c:pt>
                <c:pt idx="61">
                  <c:v>168.6269357761417</c:v>
                </c:pt>
                <c:pt idx="62">
                  <c:v>168.6269357761417</c:v>
                </c:pt>
                <c:pt idx="63">
                  <c:v>186.6011319935331</c:v>
                </c:pt>
                <c:pt idx="64">
                  <c:v>186.6011319935331</c:v>
                </c:pt>
                <c:pt idx="65">
                  <c:v>186.8411599935331</c:v>
                </c:pt>
                <c:pt idx="66">
                  <c:v>186.8411599935331</c:v>
                </c:pt>
                <c:pt idx="67">
                  <c:v>187.7812649935331</c:v>
                </c:pt>
                <c:pt idx="68">
                  <c:v>187.7812649935331</c:v>
                </c:pt>
                <c:pt idx="69">
                  <c:v>188.2925479935331</c:v>
                </c:pt>
                <c:pt idx="70">
                  <c:v>188.2925479935331</c:v>
                </c:pt>
                <c:pt idx="71">
                  <c:v>191.3590439935331</c:v>
                </c:pt>
                <c:pt idx="72">
                  <c:v>191.3590439935331</c:v>
                </c:pt>
                <c:pt idx="73">
                  <c:v>191.6465209935331</c:v>
                </c:pt>
                <c:pt idx="74">
                  <c:v>191.6465209935331</c:v>
                </c:pt>
                <c:pt idx="75">
                  <c:v>192.2045239935331</c:v>
                </c:pt>
                <c:pt idx="76">
                  <c:v>192.2045239935331</c:v>
                </c:pt>
                <c:pt idx="77">
                  <c:v>192.3579489935331</c:v>
                </c:pt>
                <c:pt idx="78">
                  <c:v>192.3579489935331</c:v>
                </c:pt>
                <c:pt idx="79">
                  <c:v>193.1696629935331</c:v>
                </c:pt>
                <c:pt idx="80">
                  <c:v>193.1696629935331</c:v>
                </c:pt>
                <c:pt idx="81">
                  <c:v>193.3947249935331</c:v>
                </c:pt>
                <c:pt idx="82">
                  <c:v>193.3947249935331</c:v>
                </c:pt>
                <c:pt idx="83">
                  <c:v>196.8001519935331</c:v>
                </c:pt>
                <c:pt idx="84">
                  <c:v>196.8001519935331</c:v>
                </c:pt>
                <c:pt idx="85">
                  <c:v>197.9171199935331</c:v>
                </c:pt>
                <c:pt idx="86">
                  <c:v>197.9171199935331</c:v>
                </c:pt>
                <c:pt idx="87">
                  <c:v>201.7927639935331</c:v>
                </c:pt>
              </c:numCache>
            </c:numRef>
          </c:xVal>
          <c:yVal>
            <c:numRef>
              <c:f>'int curve'!$M$46:$M$133</c:f>
              <c:numCache>
                <c:formatCode>0</c:formatCode>
                <c:ptCount val="88"/>
                <c:pt idx="0">
                  <c:v>4199.993463968831</c:v>
                </c:pt>
                <c:pt idx="1">
                  <c:v>4199.993463968831</c:v>
                </c:pt>
                <c:pt idx="2">
                  <c:v>3649.499415501402</c:v>
                </c:pt>
                <c:pt idx="3">
                  <c:v>3649.499415501402</c:v>
                </c:pt>
                <c:pt idx="4">
                  <c:v>3485.904846541428</c:v>
                </c:pt>
                <c:pt idx="5">
                  <c:v>3485.904846541428</c:v>
                </c:pt>
                <c:pt idx="6">
                  <c:v>3004.366607109675</c:v>
                </c:pt>
                <c:pt idx="7">
                  <c:v>3004.366607109675</c:v>
                </c:pt>
                <c:pt idx="8">
                  <c:v>2801.78594771491</c:v>
                </c:pt>
                <c:pt idx="9">
                  <c:v>2801.78594771491</c:v>
                </c:pt>
                <c:pt idx="10">
                  <c:v>2740.38347076939</c:v>
                </c:pt>
                <c:pt idx="11">
                  <c:v>2740.38347076939</c:v>
                </c:pt>
                <c:pt idx="12">
                  <c:v>2581.297910308102</c:v>
                </c:pt>
                <c:pt idx="13">
                  <c:v>2581.297910308102</c:v>
                </c:pt>
                <c:pt idx="14">
                  <c:v>2470.604041214814</c:v>
                </c:pt>
                <c:pt idx="15">
                  <c:v>2470.604041214814</c:v>
                </c:pt>
                <c:pt idx="16">
                  <c:v>2419.838767817343</c:v>
                </c:pt>
                <c:pt idx="17">
                  <c:v>2419.838767817343</c:v>
                </c:pt>
                <c:pt idx="18">
                  <c:v>2380.576712456593</c:v>
                </c:pt>
                <c:pt idx="19">
                  <c:v>2380.576712456593</c:v>
                </c:pt>
                <c:pt idx="20">
                  <c:v>2064.691368764026</c:v>
                </c:pt>
                <c:pt idx="21">
                  <c:v>2064.691368764026</c:v>
                </c:pt>
                <c:pt idx="22">
                  <c:v>1984.170434171977</c:v>
                </c:pt>
                <c:pt idx="23">
                  <c:v>1984.170434171977</c:v>
                </c:pt>
                <c:pt idx="24">
                  <c:v>1826.25877810522</c:v>
                </c:pt>
                <c:pt idx="25">
                  <c:v>1826.25877810522</c:v>
                </c:pt>
                <c:pt idx="26">
                  <c:v>1809.145192639511</c:v>
                </c:pt>
                <c:pt idx="27">
                  <c:v>1809.145192639511</c:v>
                </c:pt>
                <c:pt idx="28">
                  <c:v>1806.615789567215</c:v>
                </c:pt>
                <c:pt idx="29">
                  <c:v>1806.615789567215</c:v>
                </c:pt>
                <c:pt idx="30">
                  <c:v>1747.646976278585</c:v>
                </c:pt>
                <c:pt idx="31">
                  <c:v>1747.646976278585</c:v>
                </c:pt>
                <c:pt idx="32">
                  <c:v>1581.963470157485</c:v>
                </c:pt>
                <c:pt idx="33">
                  <c:v>1581.963470157485</c:v>
                </c:pt>
                <c:pt idx="34">
                  <c:v>1564.923924374113</c:v>
                </c:pt>
                <c:pt idx="35">
                  <c:v>1564.923924374113</c:v>
                </c:pt>
                <c:pt idx="36">
                  <c:v>1555.431983235501</c:v>
                </c:pt>
                <c:pt idx="37">
                  <c:v>1555.431983235501</c:v>
                </c:pt>
                <c:pt idx="38">
                  <c:v>1362.604459127429</c:v>
                </c:pt>
                <c:pt idx="39">
                  <c:v>1362.604459127429</c:v>
                </c:pt>
                <c:pt idx="40">
                  <c:v>1263.318687830937</c:v>
                </c:pt>
                <c:pt idx="41">
                  <c:v>1263.318687830937</c:v>
                </c:pt>
                <c:pt idx="42">
                  <c:v>1116.467009990678</c:v>
                </c:pt>
                <c:pt idx="43">
                  <c:v>1116.467009990678</c:v>
                </c:pt>
                <c:pt idx="44">
                  <c:v>1042.261836588421</c:v>
                </c:pt>
                <c:pt idx="45">
                  <c:v>1042.261836588421</c:v>
                </c:pt>
                <c:pt idx="46">
                  <c:v>1022.32489596811</c:v>
                </c:pt>
                <c:pt idx="47">
                  <c:v>1022.32489596811</c:v>
                </c:pt>
                <c:pt idx="48">
                  <c:v>978.1271769933184</c:v>
                </c:pt>
                <c:pt idx="49">
                  <c:v>978.1271769933184</c:v>
                </c:pt>
                <c:pt idx="50">
                  <c:v>895.8581310988901</c:v>
                </c:pt>
                <c:pt idx="51">
                  <c:v>895.8581310988901</c:v>
                </c:pt>
                <c:pt idx="52">
                  <c:v>821.837420557672</c:v>
                </c:pt>
                <c:pt idx="53">
                  <c:v>821.837420557672</c:v>
                </c:pt>
                <c:pt idx="54">
                  <c:v>798.4958586344564</c:v>
                </c:pt>
                <c:pt idx="55">
                  <c:v>798.4958586344564</c:v>
                </c:pt>
                <c:pt idx="56">
                  <c:v>764.1938221446102</c:v>
                </c:pt>
                <c:pt idx="57">
                  <c:v>764.1938221446102</c:v>
                </c:pt>
                <c:pt idx="58">
                  <c:v>705.4962313087392</c:v>
                </c:pt>
                <c:pt idx="59">
                  <c:v>705.4962313087392</c:v>
                </c:pt>
                <c:pt idx="60">
                  <c:v>686.5418752636065</c:v>
                </c:pt>
                <c:pt idx="61">
                  <c:v>686.5418752636065</c:v>
                </c:pt>
                <c:pt idx="62">
                  <c:v>634.6605624656578</c:v>
                </c:pt>
                <c:pt idx="63">
                  <c:v>634.6605624656578</c:v>
                </c:pt>
                <c:pt idx="64">
                  <c:v>568.8996423332677</c:v>
                </c:pt>
                <c:pt idx="65">
                  <c:v>568.8996423332677</c:v>
                </c:pt>
                <c:pt idx="66">
                  <c:v>552.6527772182987</c:v>
                </c:pt>
                <c:pt idx="67">
                  <c:v>552.6527772182987</c:v>
                </c:pt>
                <c:pt idx="68">
                  <c:v>503.4185178308671</c:v>
                </c:pt>
                <c:pt idx="69">
                  <c:v>503.4185178308671</c:v>
                </c:pt>
                <c:pt idx="70">
                  <c:v>484.8686954566969</c:v>
                </c:pt>
                <c:pt idx="71">
                  <c:v>484.8686954566969</c:v>
                </c:pt>
                <c:pt idx="72">
                  <c:v>436.3526595612268</c:v>
                </c:pt>
                <c:pt idx="73">
                  <c:v>436.3526595612268</c:v>
                </c:pt>
                <c:pt idx="74">
                  <c:v>299.7341701961636</c:v>
                </c:pt>
                <c:pt idx="75">
                  <c:v>299.7341701961636</c:v>
                </c:pt>
                <c:pt idx="76">
                  <c:v>279.6620449328043</c:v>
                </c:pt>
                <c:pt idx="77">
                  <c:v>279.6620449328043</c:v>
                </c:pt>
                <c:pt idx="78">
                  <c:v>271.4326780992</c:v>
                </c:pt>
                <c:pt idx="79">
                  <c:v>271.4326780992</c:v>
                </c:pt>
                <c:pt idx="80">
                  <c:v>257.1227046072508</c:v>
                </c:pt>
                <c:pt idx="81">
                  <c:v>257.1227046072508</c:v>
                </c:pt>
                <c:pt idx="82">
                  <c:v>194.5640021860501</c:v>
                </c:pt>
                <c:pt idx="83">
                  <c:v>194.5640021860501</c:v>
                </c:pt>
                <c:pt idx="84">
                  <c:v>134.5434398950916</c:v>
                </c:pt>
                <c:pt idx="85">
                  <c:v>134.5434398950916</c:v>
                </c:pt>
                <c:pt idx="86">
                  <c:v>130.4129514053514</c:v>
                </c:pt>
                <c:pt idx="87">
                  <c:v>130.4129514053514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9450568"/>
        <c:axId val="2139461368"/>
      </c:scatterChart>
      <c:valAx>
        <c:axId val="2139450568"/>
        <c:scaling>
          <c:orientation val="minMax"/>
          <c:max val="1.0"/>
        </c:scaling>
        <c:delete val="0"/>
        <c:axPos val="b"/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Million Units Produced</a:t>
                </a:r>
              </a:p>
            </c:rich>
          </c:tx>
          <c:layout>
            <c:manualLayout>
              <c:xMode val="edge"/>
              <c:yMode val="edge"/>
              <c:x val="0.440093194384078"/>
              <c:y val="0.951104701021283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endParaRPr lang="en-US"/>
          </a:p>
        </c:txPr>
        <c:crossAx val="2139461368"/>
        <c:crosses val="autoZero"/>
        <c:crossBetween val="midCat"/>
      </c:valAx>
      <c:valAx>
        <c:axId val="2139461368"/>
        <c:scaling>
          <c:orientation val="minMax"/>
          <c:max val="10000.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$/unit</a:t>
                </a:r>
              </a:p>
            </c:rich>
          </c:tx>
          <c:layout>
            <c:manualLayout>
              <c:xMode val="edge"/>
              <c:yMode val="edge"/>
              <c:x val="0.00551273049467543"/>
              <c:y val="0.480885431489738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endParaRPr lang="en-US"/>
          </a:p>
        </c:txPr>
        <c:crossAx val="2139450568"/>
        <c:crosses val="autoZero"/>
        <c:crossBetween val="midCat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062901184897435"/>
          <c:y val="0.0792079973777821"/>
          <c:w val="0.892169867422803"/>
          <c:h val="0.0613861979677811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Verdana"/>
              <a:ea typeface="Verdana"/>
              <a:cs typeface="Verdana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Verdana"/>
          <a:ea typeface="Verdana"/>
          <a:cs typeface="Verdana"/>
        </a:defRPr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475" b="1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r>
              <a:rPr lang="en-US"/>
              <a:t>Experience and Market Curves for SOFCs Internationally</a:t>
            </a:r>
          </a:p>
        </c:rich>
      </c:tx>
      <c:layout>
        <c:manualLayout>
          <c:xMode val="edge"/>
          <c:yMode val="edge"/>
          <c:x val="0.201540531201986"/>
          <c:y val="0.0297029990166683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0667522778503392"/>
          <c:y val="0.142574395280008"/>
          <c:w val="0.893453565073771"/>
          <c:h val="0.772277974433376"/>
        </c:manualLayout>
      </c:layout>
      <c:scatterChart>
        <c:scatterStyle val="lineMarker"/>
        <c:varyColors val="0"/>
        <c:ser>
          <c:idx val="5"/>
          <c:order val="0"/>
          <c:tx>
            <c:v>Pessistic Experience Curve</c:v>
          </c:tx>
          <c:spPr>
            <a:ln w="38100">
              <a:solidFill>
                <a:srgbClr val="63AAFE"/>
              </a:solidFill>
              <a:prstDash val="solid"/>
            </a:ln>
          </c:spPr>
          <c:marker>
            <c:symbol val="none"/>
          </c:marker>
          <c:xVal>
            <c:numRef>
              <c:f>'int curve'!$L$13:$L$39</c:f>
              <c:numCache>
                <c:formatCode>General</c:formatCode>
                <c:ptCount val="27"/>
                <c:pt idx="0">
                  <c:v>0.00109</c:v>
                </c:pt>
                <c:pt idx="1">
                  <c:v>0.08</c:v>
                </c:pt>
                <c:pt idx="2">
                  <c:v>0.1</c:v>
                </c:pt>
                <c:pt idx="3">
                  <c:v>0.3</c:v>
                </c:pt>
                <c:pt idx="4">
                  <c:v>0.7</c:v>
                </c:pt>
                <c:pt idx="5">
                  <c:v>0.85</c:v>
                </c:pt>
                <c:pt idx="6">
                  <c:v>1.0</c:v>
                </c:pt>
                <c:pt idx="7">
                  <c:v>2.0</c:v>
                </c:pt>
                <c:pt idx="8">
                  <c:v>2.9</c:v>
                </c:pt>
                <c:pt idx="9">
                  <c:v>5.0</c:v>
                </c:pt>
                <c:pt idx="10">
                  <c:v>10.0</c:v>
                </c:pt>
                <c:pt idx="11">
                  <c:v>18.6</c:v>
                </c:pt>
                <c:pt idx="12">
                  <c:v>20.0</c:v>
                </c:pt>
                <c:pt idx="13">
                  <c:v>26.2</c:v>
                </c:pt>
                <c:pt idx="14">
                  <c:v>30.0</c:v>
                </c:pt>
                <c:pt idx="15">
                  <c:v>40.0</c:v>
                </c:pt>
                <c:pt idx="16">
                  <c:v>50.0</c:v>
                </c:pt>
                <c:pt idx="17">
                  <c:v>60.0</c:v>
                </c:pt>
                <c:pt idx="18">
                  <c:v>70.0</c:v>
                </c:pt>
                <c:pt idx="19">
                  <c:v>80.0</c:v>
                </c:pt>
                <c:pt idx="20">
                  <c:v>90.0</c:v>
                </c:pt>
                <c:pt idx="21">
                  <c:v>100.0</c:v>
                </c:pt>
                <c:pt idx="22">
                  <c:v>110.0</c:v>
                </c:pt>
                <c:pt idx="23">
                  <c:v>120.0</c:v>
                </c:pt>
                <c:pt idx="24">
                  <c:v>130.0</c:v>
                </c:pt>
                <c:pt idx="25">
                  <c:v>140.0</c:v>
                </c:pt>
                <c:pt idx="26">
                  <c:v>200.0</c:v>
                </c:pt>
              </c:numCache>
            </c:numRef>
          </c:xVal>
          <c:yVal>
            <c:numRef>
              <c:f>'int curve'!$J$13:$J$39</c:f>
              <c:numCache>
                <c:formatCode>0</c:formatCode>
                <c:ptCount val="27"/>
                <c:pt idx="0">
                  <c:v>37000.0</c:v>
                </c:pt>
                <c:pt idx="1">
                  <c:v>14021.3349366979</c:v>
                </c:pt>
                <c:pt idx="2">
                  <c:v>13347.3865208282</c:v>
                </c:pt>
                <c:pt idx="3">
                  <c:v>10498.06120373681</c:v>
                </c:pt>
                <c:pt idx="4">
                  <c:v>8750.73265185685</c:v>
                </c:pt>
                <c:pt idx="5">
                  <c:v>8396.907394609243</c:v>
                </c:pt>
                <c:pt idx="6">
                  <c:v>8112.872860218934</c:v>
                </c:pt>
                <c:pt idx="7">
                  <c:v>7015.941931186092</c:v>
                </c:pt>
                <c:pt idx="8">
                  <c:v>6497.33503442655</c:v>
                </c:pt>
                <c:pt idx="9">
                  <c:v>5814.225297126492</c:v>
                </c:pt>
                <c:pt idx="10">
                  <c:v>5062.09150255752</c:v>
                </c:pt>
                <c:pt idx="11">
                  <c:v>4484.947870896088</c:v>
                </c:pt>
                <c:pt idx="12">
                  <c:v>4422.777777173887</c:v>
                </c:pt>
                <c:pt idx="13">
                  <c:v>4200.52248585733</c:v>
                </c:pt>
                <c:pt idx="14">
                  <c:v>4094.233757692608</c:v>
                </c:pt>
                <c:pt idx="15">
                  <c:v>3879.361110597807</c:v>
                </c:pt>
                <c:pt idx="16">
                  <c:v>3722.392805028471</c:v>
                </c:pt>
                <c:pt idx="17">
                  <c:v>3600.098694038714</c:v>
                </c:pt>
                <c:pt idx="18">
                  <c:v>3500.701856783877</c:v>
                </c:pt>
                <c:pt idx="19">
                  <c:v>3417.456944008138</c:v>
                </c:pt>
                <c:pt idx="20">
                  <c:v>3346.162146873123</c:v>
                </c:pt>
                <c:pt idx="21">
                  <c:v>3284.0338842742</c:v>
                </c:pt>
                <c:pt idx="22">
                  <c:v>3229.13901440492</c:v>
                </c:pt>
                <c:pt idx="23">
                  <c:v>3180.083889932909</c:v>
                </c:pt>
                <c:pt idx="24">
                  <c:v>3135.832832969847</c:v>
                </c:pt>
                <c:pt idx="25">
                  <c:v>3095.596578266296</c:v>
                </c:pt>
                <c:pt idx="26">
                  <c:v>2911.428801633072</c:v>
                </c:pt>
              </c:numCache>
            </c:numRef>
          </c:yVal>
          <c:smooth val="0"/>
        </c:ser>
        <c:ser>
          <c:idx val="3"/>
          <c:order val="1"/>
          <c:tx>
            <c:v>Pessimistic Market Curve</c:v>
          </c:tx>
          <c:spPr>
            <a:ln w="38100">
              <a:solidFill>
                <a:srgbClr val="339966"/>
              </a:solidFill>
              <a:prstDash val="solid"/>
            </a:ln>
          </c:spPr>
          <c:marker>
            <c:symbol val="none"/>
          </c:marker>
          <c:xVal>
            <c:numRef>
              <c:f>'int curve'!$O$46:$O$133</c:f>
              <c:numCache>
                <c:formatCode>General</c:formatCode>
                <c:ptCount val="88"/>
                <c:pt idx="0">
                  <c:v>0.0</c:v>
                </c:pt>
                <c:pt idx="1">
                  <c:v>2.01332025</c:v>
                </c:pt>
                <c:pt idx="2">
                  <c:v>2.01332025</c:v>
                </c:pt>
                <c:pt idx="3">
                  <c:v>19.63142025</c:v>
                </c:pt>
                <c:pt idx="4">
                  <c:v>19.63142025</c:v>
                </c:pt>
                <c:pt idx="5">
                  <c:v>25.72958484259259</c:v>
                </c:pt>
                <c:pt idx="6">
                  <c:v>25.72958484259259</c:v>
                </c:pt>
                <c:pt idx="7">
                  <c:v>25.90061284259258</c:v>
                </c:pt>
                <c:pt idx="8">
                  <c:v>25.90061284259258</c:v>
                </c:pt>
                <c:pt idx="9">
                  <c:v>47.35850867592592</c:v>
                </c:pt>
                <c:pt idx="10">
                  <c:v>47.35850867592592</c:v>
                </c:pt>
                <c:pt idx="11">
                  <c:v>49.12602367592592</c:v>
                </c:pt>
                <c:pt idx="12">
                  <c:v>49.12602367592592</c:v>
                </c:pt>
                <c:pt idx="13">
                  <c:v>51.83853282977207</c:v>
                </c:pt>
                <c:pt idx="14">
                  <c:v>51.83853282977207</c:v>
                </c:pt>
                <c:pt idx="15">
                  <c:v>55.41694482977204</c:v>
                </c:pt>
                <c:pt idx="16">
                  <c:v>55.41694482977204</c:v>
                </c:pt>
                <c:pt idx="17">
                  <c:v>57.370623503685</c:v>
                </c:pt>
                <c:pt idx="18">
                  <c:v>57.370623503685</c:v>
                </c:pt>
                <c:pt idx="19">
                  <c:v>68.56730319118511</c:v>
                </c:pt>
                <c:pt idx="20">
                  <c:v>68.56730319118511</c:v>
                </c:pt>
                <c:pt idx="21">
                  <c:v>69.45519419118511</c:v>
                </c:pt>
                <c:pt idx="22">
                  <c:v>69.45519419118511</c:v>
                </c:pt>
                <c:pt idx="23">
                  <c:v>77.27056019118511</c:v>
                </c:pt>
                <c:pt idx="24">
                  <c:v>77.27056019118511</c:v>
                </c:pt>
                <c:pt idx="25">
                  <c:v>78.74916819118512</c:v>
                </c:pt>
                <c:pt idx="26">
                  <c:v>78.74916819118512</c:v>
                </c:pt>
                <c:pt idx="27">
                  <c:v>80.7507207536849</c:v>
                </c:pt>
                <c:pt idx="28">
                  <c:v>80.7507207536849</c:v>
                </c:pt>
                <c:pt idx="29">
                  <c:v>87.23482984459421</c:v>
                </c:pt>
                <c:pt idx="30">
                  <c:v>87.23482984459421</c:v>
                </c:pt>
                <c:pt idx="31">
                  <c:v>89.79082051126087</c:v>
                </c:pt>
                <c:pt idx="32">
                  <c:v>89.79082051126087</c:v>
                </c:pt>
                <c:pt idx="33">
                  <c:v>95.21173051126088</c:v>
                </c:pt>
                <c:pt idx="34">
                  <c:v>95.21173051126088</c:v>
                </c:pt>
                <c:pt idx="35">
                  <c:v>95.57726251126088</c:v>
                </c:pt>
                <c:pt idx="36">
                  <c:v>95.57726251126088</c:v>
                </c:pt>
                <c:pt idx="37">
                  <c:v>97.25358699042755</c:v>
                </c:pt>
                <c:pt idx="38">
                  <c:v>97.25358699042755</c:v>
                </c:pt>
                <c:pt idx="39">
                  <c:v>97.50747099042755</c:v>
                </c:pt>
                <c:pt idx="40">
                  <c:v>97.50747099042755</c:v>
                </c:pt>
                <c:pt idx="41">
                  <c:v>99.58770599042755</c:v>
                </c:pt>
                <c:pt idx="42">
                  <c:v>99.58770599042755</c:v>
                </c:pt>
                <c:pt idx="43">
                  <c:v>99.79101499042756</c:v>
                </c:pt>
                <c:pt idx="44">
                  <c:v>99.79101499042756</c:v>
                </c:pt>
                <c:pt idx="45">
                  <c:v>106.6884217761418</c:v>
                </c:pt>
                <c:pt idx="46">
                  <c:v>106.6884217761418</c:v>
                </c:pt>
                <c:pt idx="47">
                  <c:v>107.1658357761418</c:v>
                </c:pt>
                <c:pt idx="48">
                  <c:v>107.1658357761418</c:v>
                </c:pt>
                <c:pt idx="49">
                  <c:v>108.7752427761418</c:v>
                </c:pt>
                <c:pt idx="50">
                  <c:v>108.7752427761418</c:v>
                </c:pt>
                <c:pt idx="51">
                  <c:v>110.0119837761418</c:v>
                </c:pt>
                <c:pt idx="52">
                  <c:v>110.0119837761418</c:v>
                </c:pt>
                <c:pt idx="53">
                  <c:v>110.4658297761418</c:v>
                </c:pt>
                <c:pt idx="54">
                  <c:v>110.4658297761418</c:v>
                </c:pt>
                <c:pt idx="55">
                  <c:v>113.6195577761418</c:v>
                </c:pt>
                <c:pt idx="56">
                  <c:v>113.6195577761418</c:v>
                </c:pt>
                <c:pt idx="57">
                  <c:v>162.6195577761406</c:v>
                </c:pt>
                <c:pt idx="58">
                  <c:v>162.6195577761406</c:v>
                </c:pt>
                <c:pt idx="59">
                  <c:v>164.1269357761417</c:v>
                </c:pt>
                <c:pt idx="60">
                  <c:v>164.1269357761417</c:v>
                </c:pt>
                <c:pt idx="61">
                  <c:v>168.6269357761417</c:v>
                </c:pt>
                <c:pt idx="62">
                  <c:v>168.6269357761417</c:v>
                </c:pt>
                <c:pt idx="63">
                  <c:v>186.6011319935331</c:v>
                </c:pt>
                <c:pt idx="64">
                  <c:v>186.6011319935331</c:v>
                </c:pt>
                <c:pt idx="65">
                  <c:v>186.8411599935331</c:v>
                </c:pt>
                <c:pt idx="66">
                  <c:v>186.8411599935331</c:v>
                </c:pt>
                <c:pt idx="67">
                  <c:v>187.7812649935331</c:v>
                </c:pt>
                <c:pt idx="68">
                  <c:v>187.7812649935331</c:v>
                </c:pt>
                <c:pt idx="69">
                  <c:v>188.2925479935331</c:v>
                </c:pt>
                <c:pt idx="70">
                  <c:v>188.2925479935331</c:v>
                </c:pt>
                <c:pt idx="71">
                  <c:v>191.3590439935331</c:v>
                </c:pt>
                <c:pt idx="72">
                  <c:v>191.3590439935331</c:v>
                </c:pt>
                <c:pt idx="73">
                  <c:v>191.6465209935331</c:v>
                </c:pt>
                <c:pt idx="74">
                  <c:v>191.6465209935331</c:v>
                </c:pt>
                <c:pt idx="75">
                  <c:v>192.2045239935331</c:v>
                </c:pt>
                <c:pt idx="76">
                  <c:v>192.2045239935331</c:v>
                </c:pt>
                <c:pt idx="77">
                  <c:v>192.3579489935331</c:v>
                </c:pt>
                <c:pt idx="78">
                  <c:v>192.3579489935331</c:v>
                </c:pt>
                <c:pt idx="79">
                  <c:v>193.1696629935331</c:v>
                </c:pt>
                <c:pt idx="80">
                  <c:v>193.1696629935331</c:v>
                </c:pt>
                <c:pt idx="81">
                  <c:v>193.3947249935331</c:v>
                </c:pt>
                <c:pt idx="82">
                  <c:v>193.3947249935331</c:v>
                </c:pt>
                <c:pt idx="83">
                  <c:v>196.8001519935331</c:v>
                </c:pt>
                <c:pt idx="84">
                  <c:v>196.8001519935331</c:v>
                </c:pt>
                <c:pt idx="85">
                  <c:v>197.9171199935331</c:v>
                </c:pt>
                <c:pt idx="86">
                  <c:v>197.9171199935331</c:v>
                </c:pt>
                <c:pt idx="87">
                  <c:v>201.7927639935331</c:v>
                </c:pt>
              </c:numCache>
            </c:numRef>
          </c:xVal>
          <c:yVal>
            <c:numRef>
              <c:f>'int curve'!$M$46:$M$133</c:f>
              <c:numCache>
                <c:formatCode>0</c:formatCode>
                <c:ptCount val="88"/>
                <c:pt idx="0">
                  <c:v>4199.993463968831</c:v>
                </c:pt>
                <c:pt idx="1">
                  <c:v>4199.993463968831</c:v>
                </c:pt>
                <c:pt idx="2">
                  <c:v>3649.499415501402</c:v>
                </c:pt>
                <c:pt idx="3">
                  <c:v>3649.499415501402</c:v>
                </c:pt>
                <c:pt idx="4">
                  <c:v>3485.904846541428</c:v>
                </c:pt>
                <c:pt idx="5">
                  <c:v>3485.904846541428</c:v>
                </c:pt>
                <c:pt idx="6">
                  <c:v>3004.366607109675</c:v>
                </c:pt>
                <c:pt idx="7">
                  <c:v>3004.366607109675</c:v>
                </c:pt>
                <c:pt idx="8">
                  <c:v>2801.78594771491</c:v>
                </c:pt>
                <c:pt idx="9">
                  <c:v>2801.78594771491</c:v>
                </c:pt>
                <c:pt idx="10">
                  <c:v>2740.38347076939</c:v>
                </c:pt>
                <c:pt idx="11">
                  <c:v>2740.38347076939</c:v>
                </c:pt>
                <c:pt idx="12">
                  <c:v>2581.297910308102</c:v>
                </c:pt>
                <c:pt idx="13">
                  <c:v>2581.297910308102</c:v>
                </c:pt>
                <c:pt idx="14">
                  <c:v>2470.604041214814</c:v>
                </c:pt>
                <c:pt idx="15">
                  <c:v>2470.604041214814</c:v>
                </c:pt>
                <c:pt idx="16">
                  <c:v>2419.838767817343</c:v>
                </c:pt>
                <c:pt idx="17">
                  <c:v>2419.838767817343</c:v>
                </c:pt>
                <c:pt idx="18">
                  <c:v>2380.576712456593</c:v>
                </c:pt>
                <c:pt idx="19">
                  <c:v>2380.576712456593</c:v>
                </c:pt>
                <c:pt idx="20">
                  <c:v>2064.691368764026</c:v>
                </c:pt>
                <c:pt idx="21">
                  <c:v>2064.691368764026</c:v>
                </c:pt>
                <c:pt idx="22">
                  <c:v>1984.170434171977</c:v>
                </c:pt>
                <c:pt idx="23">
                  <c:v>1984.170434171977</c:v>
                </c:pt>
                <c:pt idx="24">
                  <c:v>1826.25877810522</c:v>
                </c:pt>
                <c:pt idx="25">
                  <c:v>1826.25877810522</c:v>
                </c:pt>
                <c:pt idx="26">
                  <c:v>1809.145192639511</c:v>
                </c:pt>
                <c:pt idx="27">
                  <c:v>1809.145192639511</c:v>
                </c:pt>
                <c:pt idx="28">
                  <c:v>1806.615789567215</c:v>
                </c:pt>
                <c:pt idx="29">
                  <c:v>1806.615789567215</c:v>
                </c:pt>
                <c:pt idx="30">
                  <c:v>1747.646976278585</c:v>
                </c:pt>
                <c:pt idx="31">
                  <c:v>1747.646976278585</c:v>
                </c:pt>
                <c:pt idx="32">
                  <c:v>1581.963470157485</c:v>
                </c:pt>
                <c:pt idx="33">
                  <c:v>1581.963470157485</c:v>
                </c:pt>
                <c:pt idx="34">
                  <c:v>1564.923924374113</c:v>
                </c:pt>
                <c:pt idx="35">
                  <c:v>1564.923924374113</c:v>
                </c:pt>
                <c:pt idx="36">
                  <c:v>1555.431983235501</c:v>
                </c:pt>
                <c:pt idx="37">
                  <c:v>1555.431983235501</c:v>
                </c:pt>
                <c:pt idx="38">
                  <c:v>1362.604459127429</c:v>
                </c:pt>
                <c:pt idx="39">
                  <c:v>1362.604459127429</c:v>
                </c:pt>
                <c:pt idx="40">
                  <c:v>1263.318687830937</c:v>
                </c:pt>
                <c:pt idx="41">
                  <c:v>1263.318687830937</c:v>
                </c:pt>
                <c:pt idx="42">
                  <c:v>1116.467009990678</c:v>
                </c:pt>
                <c:pt idx="43">
                  <c:v>1116.467009990678</c:v>
                </c:pt>
                <c:pt idx="44">
                  <c:v>1042.261836588421</c:v>
                </c:pt>
                <c:pt idx="45">
                  <c:v>1042.261836588421</c:v>
                </c:pt>
                <c:pt idx="46">
                  <c:v>1022.32489596811</c:v>
                </c:pt>
                <c:pt idx="47">
                  <c:v>1022.32489596811</c:v>
                </c:pt>
                <c:pt idx="48">
                  <c:v>978.1271769933184</c:v>
                </c:pt>
                <c:pt idx="49">
                  <c:v>978.1271769933184</c:v>
                </c:pt>
                <c:pt idx="50">
                  <c:v>895.8581310988901</c:v>
                </c:pt>
                <c:pt idx="51">
                  <c:v>895.8581310988901</c:v>
                </c:pt>
                <c:pt idx="52">
                  <c:v>821.837420557672</c:v>
                </c:pt>
                <c:pt idx="53">
                  <c:v>821.837420557672</c:v>
                </c:pt>
                <c:pt idx="54">
                  <c:v>798.4958586344564</c:v>
                </c:pt>
                <c:pt idx="55">
                  <c:v>798.4958586344564</c:v>
                </c:pt>
                <c:pt idx="56">
                  <c:v>764.1938221446102</c:v>
                </c:pt>
                <c:pt idx="57">
                  <c:v>764.1938221446102</c:v>
                </c:pt>
                <c:pt idx="58">
                  <c:v>705.4962313087392</c:v>
                </c:pt>
                <c:pt idx="59">
                  <c:v>705.4962313087392</c:v>
                </c:pt>
                <c:pt idx="60">
                  <c:v>686.5418752636065</c:v>
                </c:pt>
                <c:pt idx="61">
                  <c:v>686.5418752636065</c:v>
                </c:pt>
                <c:pt idx="62">
                  <c:v>634.6605624656578</c:v>
                </c:pt>
                <c:pt idx="63">
                  <c:v>634.6605624656578</c:v>
                </c:pt>
                <c:pt idx="64">
                  <c:v>568.8996423332677</c:v>
                </c:pt>
                <c:pt idx="65">
                  <c:v>568.8996423332677</c:v>
                </c:pt>
                <c:pt idx="66">
                  <c:v>552.6527772182987</c:v>
                </c:pt>
                <c:pt idx="67">
                  <c:v>552.6527772182987</c:v>
                </c:pt>
                <c:pt idx="68">
                  <c:v>503.4185178308671</c:v>
                </c:pt>
                <c:pt idx="69">
                  <c:v>503.4185178308671</c:v>
                </c:pt>
                <c:pt idx="70">
                  <c:v>484.8686954566969</c:v>
                </c:pt>
                <c:pt idx="71">
                  <c:v>484.8686954566969</c:v>
                </c:pt>
                <c:pt idx="72">
                  <c:v>436.3526595612268</c:v>
                </c:pt>
                <c:pt idx="73">
                  <c:v>436.3526595612268</c:v>
                </c:pt>
                <c:pt idx="74">
                  <c:v>299.7341701961636</c:v>
                </c:pt>
                <c:pt idx="75">
                  <c:v>299.7341701961636</c:v>
                </c:pt>
                <c:pt idx="76">
                  <c:v>279.6620449328043</c:v>
                </c:pt>
                <c:pt idx="77">
                  <c:v>279.6620449328043</c:v>
                </c:pt>
                <c:pt idx="78">
                  <c:v>271.4326780992</c:v>
                </c:pt>
                <c:pt idx="79">
                  <c:v>271.4326780992</c:v>
                </c:pt>
                <c:pt idx="80">
                  <c:v>257.1227046072508</c:v>
                </c:pt>
                <c:pt idx="81">
                  <c:v>257.1227046072508</c:v>
                </c:pt>
                <c:pt idx="82">
                  <c:v>194.5640021860501</c:v>
                </c:pt>
                <c:pt idx="83">
                  <c:v>194.5640021860501</c:v>
                </c:pt>
                <c:pt idx="84">
                  <c:v>134.5434398950916</c:v>
                </c:pt>
                <c:pt idx="85">
                  <c:v>134.5434398950916</c:v>
                </c:pt>
                <c:pt idx="86">
                  <c:v>130.4129514053514</c:v>
                </c:pt>
                <c:pt idx="87">
                  <c:v>130.4129514053514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17649576"/>
        <c:axId val="-2117643448"/>
      </c:scatterChart>
      <c:valAx>
        <c:axId val="-2117649576"/>
        <c:scaling>
          <c:orientation val="minMax"/>
          <c:max val="200.0"/>
          <c:min val="0.0"/>
        </c:scaling>
        <c:delete val="0"/>
        <c:axPos val="b"/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Million Units Produced</a:t>
                </a:r>
              </a:p>
            </c:rich>
          </c:tx>
          <c:layout>
            <c:manualLayout>
              <c:xMode val="edge"/>
              <c:yMode val="edge"/>
              <c:x val="0.440093194384078"/>
              <c:y val="0.951104701021283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endParaRPr lang="en-US"/>
          </a:p>
        </c:txPr>
        <c:crossAx val="-2117643448"/>
        <c:crosses val="autoZero"/>
        <c:crossBetween val="midCat"/>
      </c:valAx>
      <c:valAx>
        <c:axId val="-2117643448"/>
        <c:scaling>
          <c:orientation val="minMax"/>
          <c:max val="10000.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Verdana"/>
                    <a:ea typeface="Verdana"/>
                    <a:cs typeface="Verdana"/>
                  </a:defRPr>
                </a:pPr>
                <a:r>
                  <a:rPr lang="en-US"/>
                  <a:t>$/unit</a:t>
                </a:r>
              </a:p>
            </c:rich>
          </c:tx>
          <c:layout>
            <c:manualLayout>
              <c:xMode val="edge"/>
              <c:yMode val="edge"/>
              <c:x val="0.00551273049467543"/>
              <c:y val="0.480885431489738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Verdana"/>
                <a:ea typeface="Verdana"/>
                <a:cs typeface="Verdana"/>
              </a:defRPr>
            </a:pPr>
            <a:endParaRPr lang="en-US"/>
          </a:p>
        </c:txPr>
        <c:crossAx val="-2117649576"/>
        <c:crosses val="autoZero"/>
        <c:crossBetween val="midCat"/>
      </c:valAx>
      <c:spPr>
        <a:noFill/>
        <a:ln w="12700">
          <a:solidFill>
            <a:srgbClr val="808080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062901184897435"/>
          <c:y val="0.0792079973777821"/>
          <c:w val="0.892169867422803"/>
          <c:h val="0.0613861979677811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Verdana"/>
              <a:ea typeface="Verdana"/>
              <a:cs typeface="Verdana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Verdana"/>
          <a:ea typeface="Verdana"/>
          <a:cs typeface="Verdana"/>
        </a:defRPr>
      </a:pPr>
      <a:endParaRPr lang="en-US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0.2895</cdr:x>
      <cdr:y>0.06119</cdr:y>
    </cdr:from>
    <cdr:to>
      <cdr:x>0.44913</cdr:x>
      <cdr:y>0.15897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81200" y="304800"/>
          <a:ext cx="1092429" cy="4870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000" dirty="0">
              <a:latin typeface="Times New Roman" pitchFamily="18" charset="0"/>
              <a:cs typeface="Times New Roman" pitchFamily="18" charset="0"/>
            </a:rPr>
            <a:t>1976</a:t>
          </a:r>
        </a:p>
      </cdr:txBody>
    </cdr:sp>
  </cdr:relSizeAnchor>
  <cdr:relSizeAnchor xmlns:cdr="http://schemas.openxmlformats.org/drawingml/2006/chartDrawing">
    <cdr:from>
      <cdr:x>0.79056</cdr:x>
      <cdr:y>0.50478</cdr:y>
    </cdr:from>
    <cdr:to>
      <cdr:x>0.94937</cdr:x>
      <cdr:y>0.62006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410200" y="2514600"/>
          <a:ext cx="1086818" cy="57427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000" dirty="0">
              <a:latin typeface="Times New Roman" pitchFamily="18" charset="0"/>
              <a:cs typeface="Times New Roman" pitchFamily="18" charset="0"/>
            </a:rPr>
            <a:t>2007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0.11354</cdr:x>
      <cdr:y>0.60821</cdr:y>
    </cdr:from>
    <cdr:to>
      <cdr:x>0.28021</cdr:x>
      <cdr:y>0.66418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622935" y="24841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NY</a:t>
          </a:r>
        </a:p>
      </cdr:txBody>
    </cdr:sp>
  </cdr:relSizeAnchor>
  <cdr:relSizeAnchor xmlns:cdr="http://schemas.openxmlformats.org/drawingml/2006/chartDrawing">
    <cdr:from>
      <cdr:x>0.19688</cdr:x>
      <cdr:y>0.63619</cdr:y>
    </cdr:from>
    <cdr:to>
      <cdr:x>0.36354</cdr:x>
      <cdr:y>0.69216</cdr:y>
    </cdr:to>
    <cdr:sp macro="" textlink="">
      <cdr:nvSpPr>
        <cdr:cNvPr id="3" name="Text Box 1"/>
        <cdr:cNvSpPr txBox="1"/>
      </cdr:nvSpPr>
      <cdr:spPr>
        <a:xfrm xmlns:a="http://schemas.openxmlformats.org/drawingml/2006/main">
          <a:off x="1080135" y="25984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CA</a:t>
          </a:r>
        </a:p>
      </cdr:txBody>
    </cdr:sp>
  </cdr:relSizeAnchor>
  <cdr:relSizeAnchor xmlns:cdr="http://schemas.openxmlformats.org/drawingml/2006/chartDrawing">
    <cdr:from>
      <cdr:x>0.19688</cdr:x>
      <cdr:y>0.74813</cdr:y>
    </cdr:from>
    <cdr:to>
      <cdr:x>0.36354</cdr:x>
      <cdr:y>0.8041</cdr:y>
    </cdr:to>
    <cdr:sp macro="" textlink="">
      <cdr:nvSpPr>
        <cdr:cNvPr id="4" name="Text Box 1"/>
        <cdr:cNvSpPr txBox="1"/>
      </cdr:nvSpPr>
      <cdr:spPr>
        <a:xfrm xmlns:a="http://schemas.openxmlformats.org/drawingml/2006/main">
          <a:off x="1080135" y="30556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>
              <a:latin typeface="+mj-lt"/>
            </a:rPr>
            <a:t>CA</a:t>
          </a:r>
        </a:p>
      </cdr:txBody>
    </cdr:sp>
  </cdr:relSizeAnchor>
  <cdr:relSizeAnchor xmlns:cdr="http://schemas.openxmlformats.org/drawingml/2006/chartDrawing">
    <cdr:from>
      <cdr:x>0.09271</cdr:x>
      <cdr:y>0.72015</cdr:y>
    </cdr:from>
    <cdr:to>
      <cdr:x>0.25938</cdr:x>
      <cdr:y>0.77612</cdr:y>
    </cdr:to>
    <cdr:sp macro="" textlink="">
      <cdr:nvSpPr>
        <cdr:cNvPr id="5" name="Text Box 1"/>
        <cdr:cNvSpPr txBox="1"/>
      </cdr:nvSpPr>
      <cdr:spPr>
        <a:xfrm xmlns:a="http://schemas.openxmlformats.org/drawingml/2006/main">
          <a:off x="508635" y="29413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NY</a:t>
          </a:r>
        </a:p>
      </cdr:txBody>
    </cdr:sp>
  </cdr:relSizeAnchor>
  <cdr:relSizeAnchor xmlns:cdr="http://schemas.openxmlformats.org/drawingml/2006/chartDrawing">
    <cdr:from>
      <cdr:x>0.34271</cdr:x>
      <cdr:y>0.77612</cdr:y>
    </cdr:from>
    <cdr:to>
      <cdr:x>0.50938</cdr:x>
      <cdr:y>0.83209</cdr:y>
    </cdr:to>
    <cdr:sp macro="" textlink="">
      <cdr:nvSpPr>
        <cdr:cNvPr id="6" name="Text Box 1"/>
        <cdr:cNvSpPr txBox="1"/>
      </cdr:nvSpPr>
      <cdr:spPr>
        <a:xfrm xmlns:a="http://schemas.openxmlformats.org/drawingml/2006/main">
          <a:off x="1880235" y="31699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TX</a:t>
          </a:r>
        </a:p>
      </cdr:txBody>
    </cdr:sp>
  </cdr:relSizeAnchor>
  <cdr:relSizeAnchor xmlns:cdr="http://schemas.openxmlformats.org/drawingml/2006/chartDrawing">
    <cdr:from>
      <cdr:x>0.46771</cdr:x>
      <cdr:y>0.72015</cdr:y>
    </cdr:from>
    <cdr:to>
      <cdr:x>0.63438</cdr:x>
      <cdr:y>0.77612</cdr:y>
    </cdr:to>
    <cdr:sp macro="" textlink="">
      <cdr:nvSpPr>
        <cdr:cNvPr id="7" name="Text Box 6"/>
        <cdr:cNvSpPr txBox="1"/>
      </cdr:nvSpPr>
      <cdr:spPr>
        <a:xfrm xmlns:a="http://schemas.openxmlformats.org/drawingml/2006/main">
          <a:off x="2566035" y="29413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IL</a:t>
          </a:r>
        </a:p>
      </cdr:txBody>
    </cdr:sp>
  </cdr:relSizeAnchor>
  <cdr:relSizeAnchor xmlns:cdr="http://schemas.openxmlformats.org/drawingml/2006/chartDrawing">
    <cdr:from>
      <cdr:x>0.53021</cdr:x>
      <cdr:y>0.72015</cdr:y>
    </cdr:from>
    <cdr:to>
      <cdr:x>0.69688</cdr:x>
      <cdr:y>0.8041</cdr:y>
    </cdr:to>
    <cdr:sp macro="" textlink="">
      <cdr:nvSpPr>
        <cdr:cNvPr id="8" name="Text Box 7"/>
        <cdr:cNvSpPr txBox="1"/>
      </cdr:nvSpPr>
      <cdr:spPr>
        <a:xfrm xmlns:a="http://schemas.openxmlformats.org/drawingml/2006/main">
          <a:off x="2908935" y="2941320"/>
          <a:ext cx="914400" cy="3429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MI</a:t>
          </a:r>
        </a:p>
      </cdr:txBody>
    </cdr:sp>
  </cdr:relSizeAnchor>
  <cdr:relSizeAnchor xmlns:cdr="http://schemas.openxmlformats.org/drawingml/2006/chartDrawing">
    <cdr:from>
      <cdr:x>0.59271</cdr:x>
      <cdr:y>0.72015</cdr:y>
    </cdr:from>
    <cdr:to>
      <cdr:x>0.75938</cdr:x>
      <cdr:y>0.77612</cdr:y>
    </cdr:to>
    <cdr:sp macro="" textlink="">
      <cdr:nvSpPr>
        <cdr:cNvPr id="9" name="Text Box 8"/>
        <cdr:cNvSpPr txBox="1"/>
      </cdr:nvSpPr>
      <cdr:spPr>
        <a:xfrm xmlns:a="http://schemas.openxmlformats.org/drawingml/2006/main">
          <a:off x="3251835" y="29413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TX</a:t>
          </a:r>
        </a:p>
      </cdr:txBody>
    </cdr:sp>
  </cdr:relSizeAnchor>
  <cdr:relSizeAnchor xmlns:cdr="http://schemas.openxmlformats.org/drawingml/2006/chartDrawing">
    <cdr:from>
      <cdr:x>0.67604</cdr:x>
      <cdr:y>0.74813</cdr:y>
    </cdr:from>
    <cdr:to>
      <cdr:x>0.84271</cdr:x>
      <cdr:y>0.8041</cdr:y>
    </cdr:to>
    <cdr:sp macro="" textlink="">
      <cdr:nvSpPr>
        <cdr:cNvPr id="10" name="Text Box 9"/>
        <cdr:cNvSpPr txBox="1"/>
      </cdr:nvSpPr>
      <cdr:spPr>
        <a:xfrm xmlns:a="http://schemas.openxmlformats.org/drawingml/2006/main">
          <a:off x="3709035" y="305562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PA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0.09271</cdr:x>
      <cdr:y>0.34421</cdr:y>
    </cdr:from>
    <cdr:to>
      <cdr:x>0.25938</cdr:x>
      <cdr:y>0.40666</cdr:y>
    </cdr:to>
    <cdr:sp macro="" textlink="">
      <cdr:nvSpPr>
        <cdr:cNvPr id="2" name="Text Box 1"/>
        <cdr:cNvSpPr txBox="1"/>
      </cdr:nvSpPr>
      <cdr:spPr>
        <a:xfrm xmlns:a="http://schemas.openxmlformats.org/drawingml/2006/main">
          <a:off x="508635" y="12598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Germany</a:t>
          </a:r>
        </a:p>
      </cdr:txBody>
    </cdr:sp>
  </cdr:relSizeAnchor>
  <cdr:relSizeAnchor xmlns:cdr="http://schemas.openxmlformats.org/drawingml/2006/chartDrawing">
    <cdr:from>
      <cdr:x>0.17604</cdr:x>
      <cdr:y>0.46912</cdr:y>
    </cdr:from>
    <cdr:to>
      <cdr:x>0.34271</cdr:x>
      <cdr:y>0.53158</cdr:y>
    </cdr:to>
    <cdr:sp macro="" textlink="">
      <cdr:nvSpPr>
        <cdr:cNvPr id="3" name="Text Box 1"/>
        <cdr:cNvSpPr txBox="1"/>
      </cdr:nvSpPr>
      <cdr:spPr>
        <a:xfrm xmlns:a="http://schemas.openxmlformats.org/drawingml/2006/main">
          <a:off x="965835" y="17170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>
              <a:latin typeface="+mj-lt"/>
            </a:rPr>
            <a:t>Italy</a:t>
          </a:r>
        </a:p>
      </cdr:txBody>
    </cdr:sp>
  </cdr:relSizeAnchor>
  <cdr:relSizeAnchor xmlns:cdr="http://schemas.openxmlformats.org/drawingml/2006/chartDrawing">
    <cdr:from>
      <cdr:x>0.32188</cdr:x>
      <cdr:y>0.53158</cdr:y>
    </cdr:from>
    <cdr:to>
      <cdr:x>0.48854</cdr:x>
      <cdr:y>0.59403</cdr:y>
    </cdr:to>
    <cdr:sp macro="" textlink="">
      <cdr:nvSpPr>
        <cdr:cNvPr id="4" name="Text Box 1"/>
        <cdr:cNvSpPr txBox="1"/>
      </cdr:nvSpPr>
      <cdr:spPr>
        <a:xfrm xmlns:a="http://schemas.openxmlformats.org/drawingml/2006/main">
          <a:off x="1765935" y="19456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UK</a:t>
          </a:r>
        </a:p>
      </cdr:txBody>
    </cdr:sp>
  </cdr:relSizeAnchor>
  <cdr:relSizeAnchor xmlns:cdr="http://schemas.openxmlformats.org/drawingml/2006/chartDrawing">
    <cdr:from>
      <cdr:x>0.42604</cdr:x>
      <cdr:y>0.62526</cdr:y>
    </cdr:from>
    <cdr:to>
      <cdr:x>0.59271</cdr:x>
      <cdr:y>0.68772</cdr:y>
    </cdr:to>
    <cdr:sp macro="" textlink="">
      <cdr:nvSpPr>
        <cdr:cNvPr id="5" name="Text Box 4"/>
        <cdr:cNvSpPr txBox="1"/>
      </cdr:nvSpPr>
      <cdr:spPr>
        <a:xfrm xmlns:a="http://schemas.openxmlformats.org/drawingml/2006/main">
          <a:off x="2337435" y="22885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800">
              <a:latin typeface="+mj-lt"/>
            </a:rPr>
            <a:t>CA</a:t>
          </a:r>
        </a:p>
      </cdr:txBody>
    </cdr:sp>
  </cdr:relSizeAnchor>
  <cdr:relSizeAnchor xmlns:cdr="http://schemas.openxmlformats.org/drawingml/2006/chartDrawing">
    <cdr:from>
      <cdr:x>0.63438</cdr:x>
      <cdr:y>0.71895</cdr:y>
    </cdr:from>
    <cdr:to>
      <cdr:x>0.80104</cdr:x>
      <cdr:y>0.7814</cdr:y>
    </cdr:to>
    <cdr:sp macro="" textlink="">
      <cdr:nvSpPr>
        <cdr:cNvPr id="6" name="Text Box 5"/>
        <cdr:cNvSpPr txBox="1"/>
      </cdr:nvSpPr>
      <cdr:spPr>
        <a:xfrm xmlns:a="http://schemas.openxmlformats.org/drawingml/2006/main">
          <a:off x="3480435" y="26314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France</a:t>
          </a:r>
        </a:p>
      </cdr:txBody>
    </cdr:sp>
  </cdr:relSizeAnchor>
  <cdr:relSizeAnchor xmlns:cdr="http://schemas.openxmlformats.org/drawingml/2006/chartDrawing">
    <cdr:from>
      <cdr:x>0.09271</cdr:x>
      <cdr:y>0.59403</cdr:y>
    </cdr:from>
    <cdr:to>
      <cdr:x>0.25938</cdr:x>
      <cdr:y>0.65649</cdr:y>
    </cdr:to>
    <cdr:sp macro="" textlink="">
      <cdr:nvSpPr>
        <cdr:cNvPr id="7" name="Text Box 6"/>
        <cdr:cNvSpPr txBox="1"/>
      </cdr:nvSpPr>
      <cdr:spPr>
        <a:xfrm xmlns:a="http://schemas.openxmlformats.org/drawingml/2006/main">
          <a:off x="508635" y="21742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>
              <a:latin typeface="+mj-lt"/>
            </a:rPr>
            <a:t>Germany</a:t>
          </a:r>
        </a:p>
      </cdr:txBody>
    </cdr:sp>
  </cdr:relSizeAnchor>
  <cdr:relSizeAnchor xmlns:cdr="http://schemas.openxmlformats.org/drawingml/2006/chartDrawing">
    <cdr:from>
      <cdr:x>0.21771</cdr:x>
      <cdr:y>0.65649</cdr:y>
    </cdr:from>
    <cdr:to>
      <cdr:x>0.38438</cdr:x>
      <cdr:y>0.71895</cdr:y>
    </cdr:to>
    <cdr:sp macro="" textlink="">
      <cdr:nvSpPr>
        <cdr:cNvPr id="8" name="Text Box 1"/>
        <cdr:cNvSpPr txBox="1"/>
      </cdr:nvSpPr>
      <cdr:spPr>
        <a:xfrm xmlns:a="http://schemas.openxmlformats.org/drawingml/2006/main">
          <a:off x="1194435" y="24028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en-US" sz="1200">
              <a:latin typeface="+mj-lt"/>
            </a:rPr>
            <a:t>UK</a:t>
          </a:r>
        </a:p>
      </cdr:txBody>
    </cdr:sp>
  </cdr:relSizeAnchor>
  <cdr:relSizeAnchor xmlns:cdr="http://schemas.openxmlformats.org/drawingml/2006/chartDrawing">
    <cdr:from>
      <cdr:x>0.34271</cdr:x>
      <cdr:y>0.68772</cdr:y>
    </cdr:from>
    <cdr:to>
      <cdr:x>0.50938</cdr:x>
      <cdr:y>0.75017</cdr:y>
    </cdr:to>
    <cdr:sp macro="" textlink="">
      <cdr:nvSpPr>
        <cdr:cNvPr id="9" name="Text Box 8"/>
        <cdr:cNvSpPr txBox="1"/>
      </cdr:nvSpPr>
      <cdr:spPr>
        <a:xfrm xmlns:a="http://schemas.openxmlformats.org/drawingml/2006/main">
          <a:off x="1880235" y="25171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200" dirty="0">
              <a:latin typeface="+mj-lt"/>
            </a:rPr>
            <a:t>Italy</a:t>
          </a:r>
        </a:p>
      </cdr:txBody>
    </cdr:sp>
  </cdr:relSizeAnchor>
  <cdr:relSizeAnchor xmlns:cdr="http://schemas.openxmlformats.org/drawingml/2006/chartDrawing">
    <cdr:from>
      <cdr:x>0.65521</cdr:x>
      <cdr:y>0.7814</cdr:y>
    </cdr:from>
    <cdr:to>
      <cdr:x>0.82188</cdr:x>
      <cdr:y>0.84386</cdr:y>
    </cdr:to>
    <cdr:sp macro="" textlink="">
      <cdr:nvSpPr>
        <cdr:cNvPr id="10" name="Text Box 9"/>
        <cdr:cNvSpPr txBox="1"/>
      </cdr:nvSpPr>
      <cdr:spPr>
        <a:xfrm xmlns:a="http://schemas.openxmlformats.org/drawingml/2006/main">
          <a:off x="3594735" y="2860040"/>
          <a:ext cx="914400" cy="228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800">
              <a:latin typeface="+mj-lt"/>
            </a:rPr>
            <a:t>Japan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t" anchorCtr="0" compatLnSpc="1">
            <a:prstTxWarp prst="textNoShape">
              <a:avLst/>
            </a:prstTxWarp>
          </a:bodyPr>
          <a:lstStyle>
            <a:lvl1pPr defTabSz="935038" eaLnBrk="0" hangingPunct="0">
              <a:defRPr sz="120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6688" y="0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t" anchorCtr="0" compatLnSpc="1">
            <a:prstTxWarp prst="textNoShape">
              <a:avLst/>
            </a:prstTxWarp>
          </a:bodyPr>
          <a:lstStyle>
            <a:lvl1pPr algn="r" defTabSz="935038" eaLnBrk="0" hangingPunct="0">
              <a:defRPr sz="120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81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0788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b" anchorCtr="0" compatLnSpc="1">
            <a:prstTxWarp prst="textNoShape">
              <a:avLst/>
            </a:prstTxWarp>
          </a:bodyPr>
          <a:lstStyle>
            <a:lvl1pPr defTabSz="935038" eaLnBrk="0" hangingPunct="0">
              <a:defRPr sz="120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81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6688" y="8840788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b" anchorCtr="0" compatLnSpc="1">
            <a:prstTxWarp prst="textNoShape">
              <a:avLst/>
            </a:prstTxWarp>
          </a:bodyPr>
          <a:lstStyle>
            <a:lvl1pPr algn="r" defTabSz="935038" eaLnBrk="0" hangingPunct="0">
              <a:defRPr sz="1200"/>
            </a:lvl1pPr>
          </a:lstStyle>
          <a:p>
            <a:pPr>
              <a:defRPr/>
            </a:pPr>
            <a:fld id="{66B7E618-E39F-C740-B5F0-6F6C19841A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4940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t" anchorCtr="0" compatLnSpc="1">
            <a:prstTxWarp prst="textNoShape">
              <a:avLst/>
            </a:prstTxWarp>
          </a:bodyPr>
          <a:lstStyle>
            <a:lvl1pPr defTabSz="935038" eaLnBrk="0" hangingPunct="0">
              <a:defRPr sz="120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8275" y="0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t" anchorCtr="0" compatLnSpc="1">
            <a:prstTxWarp prst="textNoShape">
              <a:avLst/>
            </a:prstTxWarp>
          </a:bodyPr>
          <a:lstStyle>
            <a:lvl1pPr algn="r" defTabSz="935038" eaLnBrk="0" hangingPunct="0">
              <a:defRPr sz="120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6913"/>
            <a:ext cx="4654550" cy="34909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625" y="4422775"/>
            <a:ext cx="5149850" cy="418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b" anchorCtr="0" compatLnSpc="1">
            <a:prstTxWarp prst="textNoShape">
              <a:avLst/>
            </a:prstTxWarp>
          </a:bodyPr>
          <a:lstStyle>
            <a:lvl1pPr defTabSz="935038" eaLnBrk="0" hangingPunct="0">
              <a:defRPr sz="1200"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8275" y="8842375"/>
            <a:ext cx="304482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290" tIns="46645" rIns="93290" bIns="46645" numCol="1" anchor="b" anchorCtr="0" compatLnSpc="1">
            <a:prstTxWarp prst="textNoShape">
              <a:avLst/>
            </a:prstTxWarp>
          </a:bodyPr>
          <a:lstStyle>
            <a:lvl1pPr algn="r" defTabSz="935038" eaLnBrk="0" hangingPunct="0">
              <a:defRPr sz="1200"/>
            </a:lvl1pPr>
          </a:lstStyle>
          <a:p>
            <a:pPr>
              <a:defRPr/>
            </a:pPr>
            <a:fld id="{1D81F8F1-A681-3244-8DCB-B8BF62D8A0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9122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55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5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5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5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5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540C5395-854E-8147-8AAF-42D34E5FEF1D}" type="slidenum">
              <a:rPr lang="en-US" sz="1200"/>
              <a:pPr/>
              <a:t>1</a:t>
            </a:fld>
            <a:endParaRPr lang="en-US" sz="1200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EC0BF28C-F98E-A444-AF34-BB09E5ECC37F}" type="slidenum">
              <a:rPr lang="en-US" sz="1200"/>
              <a:pPr/>
              <a:t>2</a:t>
            </a:fld>
            <a:endParaRPr lang="en-US" sz="120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6625" y="4421188"/>
            <a:ext cx="5149850" cy="4191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>
                <a:ea typeface="ＭＳ Ｐゴシック" charset="0"/>
                <a:cs typeface="ＭＳ Ｐゴシック" charset="0"/>
              </a:rPr>
              <a:t>U.S. PV module market from 1976 to 2007</a:t>
            </a:r>
          </a:p>
          <a:p>
            <a:pPr>
              <a:spcBef>
                <a:spcPct val="0"/>
              </a:spcBef>
            </a:pPr>
            <a:r>
              <a:rPr lang="en-US">
                <a:ea typeface="ＭＳ Ｐゴシック" charset="0"/>
                <a:cs typeface="ＭＳ Ｐゴシック" charset="0"/>
              </a:rPr>
              <a:t>Several studies suggest that PV modules are part of a global learning (Schaeffer, Alsema, et al. 2004; Shum &amp; Watanabe, 2008).</a:t>
            </a:r>
          </a:p>
          <a:p>
            <a:pPr>
              <a:spcBef>
                <a:spcPct val="0"/>
              </a:spcBef>
            </a:pPr>
            <a:r>
              <a:rPr lang="en-US">
                <a:ea typeface="ＭＳ Ｐゴシック" charset="0"/>
                <a:cs typeface="ＭＳ Ｐゴシック" charset="0"/>
              </a:rPr>
              <a:t>As Schaeffer, Alsema, et al. (2004) suggest, if local volume is assumed but the local volume growth rate is not identical to the global volume growth rate, technological learning models will generate erroneous results. </a:t>
            </a: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8CA882B4-3953-C74B-8171-1A5A5EC0BEE7}" type="slidenum">
              <a:rPr lang="en-US" sz="1200"/>
              <a:pPr/>
              <a:t>7</a:t>
            </a:fld>
            <a:endParaRPr 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935038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35038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D996BE7F-E1A4-F242-AACB-C6CF217B9E14}" type="slidenum">
              <a:rPr lang="ja-JP" altLang="en-US" sz="1200"/>
              <a:pPr/>
              <a:t>26</a:t>
            </a:fld>
            <a:endParaRPr lang="en-US" altLang="ja-JP" sz="1200"/>
          </a:p>
        </p:txBody>
      </p:sp>
      <p:sp>
        <p:nvSpPr>
          <p:cNvPr id="90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7450" y="700088"/>
            <a:ext cx="4648200" cy="3487737"/>
          </a:xfrm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5513" y="4421188"/>
            <a:ext cx="5170487" cy="4189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endParaRPr lang="ja-JP" altLang="en-US"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3.jpe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Relationship Id="rId2" Type="http://schemas.openxmlformats.org/officeDocument/2006/relationships/image" Target="../media/image3.jpe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035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011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8980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845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49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5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4417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452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3382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31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563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31411-8E15-7347-B682-6CF0453F977D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0DFCE-D993-3A4D-A7A3-14AA68D4B4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2466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AAAD0-C510-B848-B2A6-3F33B8C6E8F3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A5F0B-96ED-E349-8AC9-448858A374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1547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3FFFA-4094-4D44-A145-37BA2C66C797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04AAF6-E2A1-8A4F-B551-DFFD5F0DBB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3060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02569-A147-A34C-8181-5F224EAFEBBE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94E5FF-C4B9-8E45-B847-9D284FE056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51206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ED78F-6B02-A14C-A858-E134FA056E79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33A5F-02DF-4341-B860-6BC420F8C1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0026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B4D22-050D-004B-9690-2F9F910AC139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9A123-48A4-4149-B752-4A04AC2E7D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708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64357-B79A-874F-A4BB-1BB95A480362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ED3EE-B4ED-C540-8E3F-ACEF524F86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1948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28B2-5AF4-014A-97BB-A3CA5791E47B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1240C-CD8B-ED43-9951-78002950E8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671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459C58-4B7D-644B-BEBE-5A12773C1C92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171DC-2C85-7A47-9556-01EC72AD32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516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0DF396-1325-694A-B864-6DACA2861DED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6F7B4A-1EC3-6648-8C8C-5C26D0252F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5157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0D1F5A-1268-DF42-8EFD-0C826110FD6F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9E649-2CFC-8C4E-9D87-9809DBF09C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9269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D19D2B-6F62-4841-86C5-9558F6E87FCF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CB984-2D98-3B40-8A86-636CDB79A4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6681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C9D7F-74A5-2E43-96FF-F2F90794C120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12D904-1861-144B-9ED4-B8A7AC0C31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0242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2E7A7-15D8-9942-87B4-637170BEE8A3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22D30-6DEB-E846-AE13-CD5DDEA29C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354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5286D-AAA5-624D-8990-48E60946679E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212513-7AAB-E344-A3D5-3C6AD87404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6869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D0A3D-A0C6-3D4A-9EA1-5B5AA79993EF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20456-9F2B-2F49-AB29-CE2AB77EF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9337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51336-1EB5-9846-9668-68FEA4A4EB85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C12DAC-211B-6F4D-AFD3-DCB3870C46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8573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B3B1A-7D23-F04F-B669-5C6FDD1B8C2E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855594-9F30-ED48-A393-14A118DB12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7374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C580E-072C-9249-8387-F6223F5BD21E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3C46CE-B23E-1940-A291-3A5AB42CCD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657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DAF93-59EE-424B-9361-903EC0CD09BD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DD06E-F381-764F-95D4-64D41CFBA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602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86A22-AAC5-8C46-BB31-56A75858E0EA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665FD-CBCE-B341-AA60-DCD916F4C6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4837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2A545-A0F1-474D-B91D-A1FDFB67ABD0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F5410-7087-3B42-A632-79A8B1ECAC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1908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9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438400"/>
            <a:ext cx="8305800" cy="1905000"/>
          </a:xfrm>
        </p:spPr>
        <p:txBody>
          <a:bodyPr/>
          <a:lstStyle>
            <a:lvl1pPr>
              <a:defRPr sz="3000"/>
            </a:lvl1pPr>
          </a:lstStyle>
          <a:p>
            <a:r>
              <a:rPr lang="pt-BR"/>
              <a:t>Título </a:t>
            </a:r>
            <a:r>
              <a:rPr lang="en-US"/>
              <a:t>da Palestra</a:t>
            </a:r>
            <a:endParaRPr lang="pt-BR"/>
          </a:p>
        </p:txBody>
      </p:sp>
      <p:sp>
        <p:nvSpPr>
          <p:cNvPr id="8509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648200"/>
            <a:ext cx="6324600" cy="533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900">
                <a:solidFill>
                  <a:srgbClr val="5283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Nome do palestrante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0375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4670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503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524000"/>
            <a:ext cx="43434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3434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7036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7161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54219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7787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142001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43909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9760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6400" y="42863"/>
            <a:ext cx="2235200" cy="61293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625" y="42863"/>
            <a:ext cx="6556375" cy="61293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79476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6CBED-5FBB-8244-8540-752B21C6A3FC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B27294-BC5A-144B-8D28-78E27619C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97161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136D01-5A0D-FD45-BD6D-E8962DD5F7B7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03C5FD-D90C-8344-856A-15179D67EE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40641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E4B681-AF13-9543-A9EF-AD284797021F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CFC3C-7CE3-1845-A5D6-916147910F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3167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73FA2F-303C-854D-A19E-91D5226E7E22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150F4-2B53-704A-9E97-F722136AE5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8872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A0200-71C2-3246-9C3A-378B67F4F05D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07816-0B15-5E49-8363-94076CBB76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128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92BD7-3350-1747-B926-FB7B7597FB6D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15B38-179C-B24C-9D83-44EA52DF2E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35289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303E50-988B-D84C-ABD6-273B3785E594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EB2E1-4E4D-ED4B-AECC-7FA0070296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2921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015DB-D71C-C44B-A49E-D6F6CB6CB7AF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6B1D9-AF42-C34D-93BE-F5DBEECAA8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6211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133E4-F506-9440-A01F-6E7DA1C14281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DD396-47D2-3845-A4D2-5F5676E276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1929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C7CFF-9CFA-FB4B-B96E-A0A197F801A6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D5796-C3A2-E341-BCAC-29EF01D73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67371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EB747C-BF27-5E43-A803-9F83F63F6E16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9E4DD-CDFF-654D-B7BD-C6E0B97AF8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71027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7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2438400"/>
            <a:ext cx="8305800" cy="1905000"/>
          </a:xfrm>
        </p:spPr>
        <p:txBody>
          <a:bodyPr/>
          <a:lstStyle>
            <a:lvl1pPr>
              <a:defRPr sz="3000"/>
            </a:lvl1pPr>
          </a:lstStyle>
          <a:p>
            <a:r>
              <a:rPr lang="pt-BR"/>
              <a:t>Título </a:t>
            </a:r>
            <a:r>
              <a:rPr lang="en-US"/>
              <a:t>da Palestra</a:t>
            </a:r>
            <a:endParaRPr lang="pt-BR"/>
          </a:p>
        </p:txBody>
      </p:sp>
      <p:sp>
        <p:nvSpPr>
          <p:cNvPr id="8437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648200"/>
            <a:ext cx="6324600" cy="5334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900">
                <a:solidFill>
                  <a:srgbClr val="5283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Nome do palestrante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21204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7663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466661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524000"/>
            <a:ext cx="43434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3434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59608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14781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44065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94044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039501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874066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87721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6400" y="42863"/>
            <a:ext cx="2235200" cy="61293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625" y="42863"/>
            <a:ext cx="6556375" cy="61293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01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4.xml"/><Relationship Id="rId12" Type="http://schemas.openxmlformats.org/officeDocument/2006/relationships/theme" Target="../theme/theme4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8.xml"/><Relationship Id="rId6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0.xml"/><Relationship Id="rId8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5.xml"/><Relationship Id="rId12" Type="http://schemas.openxmlformats.org/officeDocument/2006/relationships/theme" Target="../theme/theme5.xml"/><Relationship Id="rId1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66.xml"/><Relationship Id="rId12" Type="http://schemas.openxmlformats.org/officeDocument/2006/relationships/theme" Target="../theme/theme6.xml"/><Relationship Id="rId13" Type="http://schemas.openxmlformats.org/officeDocument/2006/relationships/image" Target="../media/image2.jpeg"/><Relationship Id="rId1" Type="http://schemas.openxmlformats.org/officeDocument/2006/relationships/slideLayout" Target="../slideLayouts/slideLayout56.xml"/><Relationship Id="rId2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9.xml"/><Relationship Id="rId5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2.xml"/><Relationship Id="rId8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GIS PowerPoint 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48375"/>
            <a:ext cx="91455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03" r:id="rId1"/>
    <p:sldLayoutId id="2147485904" r:id="rId2"/>
    <p:sldLayoutId id="2147485905" r:id="rId3"/>
    <p:sldLayoutId id="2147485906" r:id="rId4"/>
    <p:sldLayoutId id="2147485907" r:id="rId5"/>
    <p:sldLayoutId id="2147485908" r:id="rId6"/>
    <p:sldLayoutId id="2147485909" r:id="rId7"/>
    <p:sldLayoutId id="2147485910" r:id="rId8"/>
    <p:sldLayoutId id="2147485911" r:id="rId9"/>
    <p:sldLayoutId id="2147485912" r:id="rId10"/>
    <p:sldLayoutId id="214748591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519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/>
            </a:lvl1pPr>
          </a:lstStyle>
          <a:p>
            <a:pPr>
              <a:defRPr/>
            </a:pPr>
            <a:fld id="{332E8116-F174-EE43-9961-07F501EB262D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8519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851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/>
            </a:lvl1pPr>
          </a:lstStyle>
          <a:p>
            <a:pPr>
              <a:defRPr/>
            </a:pPr>
            <a:fld id="{995EC4CA-ACC8-734F-B11B-2EBBB4435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14" r:id="rId1"/>
    <p:sldLayoutId id="2147485915" r:id="rId2"/>
    <p:sldLayoutId id="2147485916" r:id="rId3"/>
    <p:sldLayoutId id="2147485917" r:id="rId4"/>
    <p:sldLayoutId id="2147485918" r:id="rId5"/>
    <p:sldLayoutId id="2147485919" r:id="rId6"/>
    <p:sldLayoutId id="2147485920" r:id="rId7"/>
    <p:sldLayoutId id="2147485921" r:id="rId8"/>
    <p:sldLayoutId id="2147485922" r:id="rId9"/>
    <p:sldLayoutId id="2147485923" r:id="rId10"/>
    <p:sldLayoutId id="2147485924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529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/>
            </a:lvl1pPr>
          </a:lstStyle>
          <a:p>
            <a:pPr>
              <a:defRPr/>
            </a:pPr>
            <a:fld id="{D1606735-EA06-2D4B-A1B3-B2D8CFC10A7F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8529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8529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/>
            </a:lvl1pPr>
          </a:lstStyle>
          <a:p>
            <a:pPr>
              <a:defRPr/>
            </a:pPr>
            <a:fld id="{4373D897-1708-D24C-A198-862DDED54B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25" r:id="rId1"/>
    <p:sldLayoutId id="2147485926" r:id="rId2"/>
    <p:sldLayoutId id="2147485927" r:id="rId3"/>
    <p:sldLayoutId id="2147485928" r:id="rId4"/>
    <p:sldLayoutId id="2147485929" r:id="rId5"/>
    <p:sldLayoutId id="2147485930" r:id="rId6"/>
    <p:sldLayoutId id="2147485931" r:id="rId7"/>
    <p:sldLayoutId id="2147485932" r:id="rId8"/>
    <p:sldLayoutId id="2147485933" r:id="rId9"/>
    <p:sldLayoutId id="2147485934" r:id="rId10"/>
    <p:sldLayoutId id="2147485935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7625" y="42863"/>
            <a:ext cx="6505575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524000"/>
            <a:ext cx="88392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67" r:id="rId1"/>
    <p:sldLayoutId id="2147485936" r:id="rId2"/>
    <p:sldLayoutId id="2147485937" r:id="rId3"/>
    <p:sldLayoutId id="2147485938" r:id="rId4"/>
    <p:sldLayoutId id="2147485939" r:id="rId5"/>
    <p:sldLayoutId id="2147485940" r:id="rId6"/>
    <p:sldLayoutId id="2147485941" r:id="rId7"/>
    <p:sldLayoutId id="2147485942" r:id="rId8"/>
    <p:sldLayoutId id="2147485943" r:id="rId9"/>
    <p:sldLayoutId id="2147485944" r:id="rId10"/>
    <p:sldLayoutId id="214748594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charset="0"/>
        <a:buChar char="l"/>
        <a:defRPr sz="2400">
          <a:solidFill>
            <a:srgbClr val="000000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45000"/>
        <a:buFont typeface="Wingdings" charset="0"/>
        <a:buChar char="m"/>
        <a:defRPr sz="2300">
          <a:solidFill>
            <a:srgbClr val="000000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Wingdings" charset="0"/>
        <a:buChar char="§"/>
        <a:defRPr sz="2100">
          <a:solidFill>
            <a:srgbClr val="000000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45000"/>
        <a:buFont typeface="Wingdings" charset="0"/>
        <a:buChar char="¨"/>
        <a:defRPr sz="1900">
          <a:solidFill>
            <a:srgbClr val="000000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charset="0"/>
        <a:buChar char="u"/>
        <a:defRPr sz="1700">
          <a:solidFill>
            <a:srgbClr val="000000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417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/>
            </a:lvl1pPr>
          </a:lstStyle>
          <a:p>
            <a:pPr>
              <a:defRPr/>
            </a:pPr>
            <a:fld id="{834E18A3-9E3C-B14C-9D43-5DA8531A9CF5}" type="datetime1">
              <a:rPr lang="en-US"/>
              <a:pPr>
                <a:defRPr/>
              </a:pPr>
              <a:t>9/21/13</a:t>
            </a:fld>
            <a:endParaRPr lang="en-US"/>
          </a:p>
        </p:txBody>
      </p:sp>
      <p:sp>
        <p:nvSpPr>
          <p:cNvPr id="8417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r>
              <a:rPr lang="en-US"/>
              <a:t>Draft 8/2/11</a:t>
            </a:r>
          </a:p>
        </p:txBody>
      </p:sp>
      <p:sp>
        <p:nvSpPr>
          <p:cNvPr id="8417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/>
            </a:lvl1pPr>
          </a:lstStyle>
          <a:p>
            <a:pPr>
              <a:defRPr/>
            </a:pPr>
            <a:fld id="{8C583B66-FC73-3B47-899F-D0BBB309B4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46" r:id="rId1"/>
    <p:sldLayoutId id="2147485947" r:id="rId2"/>
    <p:sldLayoutId id="2147485948" r:id="rId3"/>
    <p:sldLayoutId id="2147485949" r:id="rId4"/>
    <p:sldLayoutId id="2147485950" r:id="rId5"/>
    <p:sldLayoutId id="2147485951" r:id="rId6"/>
    <p:sldLayoutId id="2147485952" r:id="rId7"/>
    <p:sldLayoutId id="2147485953" r:id="rId8"/>
    <p:sldLayoutId id="2147485954" r:id="rId9"/>
    <p:sldLayoutId id="2147485955" r:id="rId10"/>
    <p:sldLayoutId id="2147485956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75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7625" y="42863"/>
            <a:ext cx="6505575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524000"/>
            <a:ext cx="88392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68" r:id="rId1"/>
    <p:sldLayoutId id="2147485957" r:id="rId2"/>
    <p:sldLayoutId id="2147485958" r:id="rId3"/>
    <p:sldLayoutId id="2147485959" r:id="rId4"/>
    <p:sldLayoutId id="2147485960" r:id="rId5"/>
    <p:sldLayoutId id="2147485961" r:id="rId6"/>
    <p:sldLayoutId id="2147485962" r:id="rId7"/>
    <p:sldLayoutId id="2147485963" r:id="rId8"/>
    <p:sldLayoutId id="2147485964" r:id="rId9"/>
    <p:sldLayoutId id="2147485965" r:id="rId10"/>
    <p:sldLayoutId id="21474859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  <a:ea typeface="ＭＳ Ｐゴシック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500" b="1">
          <a:solidFill>
            <a:srgbClr val="528321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charset="0"/>
        <a:buChar char="l"/>
        <a:defRPr sz="2400">
          <a:solidFill>
            <a:srgbClr val="000000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45000"/>
        <a:buFont typeface="Wingdings" charset="0"/>
        <a:buChar char="m"/>
        <a:defRPr sz="2300">
          <a:solidFill>
            <a:srgbClr val="000000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Font typeface="Wingdings" charset="0"/>
        <a:buChar char="§"/>
        <a:defRPr sz="2100">
          <a:solidFill>
            <a:srgbClr val="000000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45000"/>
        <a:buFont typeface="Wingdings" charset="0"/>
        <a:buChar char="¨"/>
        <a:defRPr sz="1900">
          <a:solidFill>
            <a:srgbClr val="000000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charset="0"/>
        <a:buChar char="u"/>
        <a:defRPr sz="1700">
          <a:solidFill>
            <a:srgbClr val="000000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0000"/>
        </a:buClr>
        <a:buSzPct val="55000"/>
        <a:buFont typeface="Wingdings" pitchFamily="2" charset="2"/>
        <a:buChar char="u"/>
        <a:defRPr sz="17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Relationship Id="rId3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4" Type="http://schemas.openxmlformats.org/officeDocument/2006/relationships/image" Target="../media/image11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4" Type="http://schemas.openxmlformats.org/officeDocument/2006/relationships/image" Target="../media/image12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5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0" name="Rectangle 13"/>
          <p:cNvSpPr>
            <a:spLocks noChangeArrowheads="1"/>
          </p:cNvSpPr>
          <p:nvPr/>
        </p:nvSpPr>
        <p:spPr bwMode="auto">
          <a:xfrm>
            <a:off x="0" y="5943600"/>
            <a:ext cx="1752600" cy="914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/>
        </p:nvSpPr>
        <p:spPr bwMode="auto">
          <a:xfrm>
            <a:off x="381000" y="381000"/>
            <a:ext cx="73152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228600" indent="-228600" algn="ctr" eaLnBrk="0" hangingPunct="0">
              <a:spcBef>
                <a:spcPct val="25000"/>
              </a:spcBef>
            </a:pPr>
            <a:r>
              <a:rPr lang="en-US" sz="4000" b="1" dirty="0" smtClean="0"/>
              <a:t>Using experience and market curves to inform energy technology subsidy policy</a:t>
            </a:r>
          </a:p>
          <a:p>
            <a:pPr marL="228600" indent="-228600" algn="ctr" eaLnBrk="0" hangingPunct="0">
              <a:spcBef>
                <a:spcPct val="25000"/>
              </a:spcBef>
            </a:pPr>
            <a:endParaRPr lang="en-US" sz="2800" b="1" dirty="0">
              <a:solidFill>
                <a:srgbClr val="003300"/>
              </a:solidFill>
            </a:endParaRPr>
          </a:p>
          <a:p>
            <a:pPr marL="228600" indent="-228600" algn="ctr" eaLnBrk="0" hangingPunct="0">
              <a:spcBef>
                <a:spcPct val="25000"/>
              </a:spcBef>
            </a:pPr>
            <a:r>
              <a:rPr lang="en-US" sz="2800" b="1" dirty="0">
                <a:solidFill>
                  <a:srgbClr val="003300"/>
                </a:solidFill>
              </a:rPr>
              <a:t>Eric </a:t>
            </a:r>
            <a:r>
              <a:rPr lang="en-US" sz="2800" b="1" dirty="0" smtClean="0">
                <a:solidFill>
                  <a:srgbClr val="003300"/>
                </a:solidFill>
              </a:rPr>
              <a:t>Williams, Schuyler Matteson</a:t>
            </a:r>
            <a:endParaRPr lang="en-US" sz="2800" b="1" dirty="0">
              <a:solidFill>
                <a:srgbClr val="003300"/>
              </a:solidFill>
            </a:endParaRPr>
          </a:p>
          <a:p>
            <a:pPr marL="228600" indent="-228600" algn="ctr" eaLnBrk="0" hangingPunct="0">
              <a:spcBef>
                <a:spcPct val="25000"/>
              </a:spcBef>
            </a:pPr>
            <a:r>
              <a:rPr lang="en-US" sz="2800" dirty="0">
                <a:solidFill>
                  <a:srgbClr val="003300"/>
                </a:solidFill>
              </a:rPr>
              <a:t>Rochester Institute of </a:t>
            </a:r>
            <a:r>
              <a:rPr lang="en-US" sz="2800" dirty="0" smtClean="0">
                <a:solidFill>
                  <a:srgbClr val="003300"/>
                </a:solidFill>
              </a:rPr>
              <a:t>Technology</a:t>
            </a:r>
          </a:p>
          <a:p>
            <a:pPr marL="228600" indent="-228600" algn="ctr" eaLnBrk="0" hangingPunct="0">
              <a:spcBef>
                <a:spcPct val="25000"/>
              </a:spcBef>
            </a:pPr>
            <a:r>
              <a:rPr lang="en-US" sz="2800" b="1" dirty="0" smtClean="0">
                <a:solidFill>
                  <a:srgbClr val="003300"/>
                </a:solidFill>
              </a:rPr>
              <a:t>Seth Herron</a:t>
            </a:r>
          </a:p>
          <a:p>
            <a:pPr marL="228600" indent="-228600" algn="ctr" eaLnBrk="0" hangingPunct="0">
              <a:spcBef>
                <a:spcPct val="25000"/>
              </a:spcBef>
            </a:pPr>
            <a:r>
              <a:rPr lang="en-US" sz="2800" dirty="0" smtClean="0">
                <a:solidFill>
                  <a:srgbClr val="003300"/>
                </a:solidFill>
              </a:rPr>
              <a:t>Arizona State University</a:t>
            </a:r>
            <a:endParaRPr lang="en-US" sz="2800" dirty="0">
              <a:solidFill>
                <a:srgbClr val="003300"/>
              </a:solidFill>
            </a:endParaRPr>
          </a:p>
          <a:p>
            <a:pPr marL="228600" indent="-228600" algn="ctr" eaLnBrk="0" hangingPunct="0">
              <a:spcBef>
                <a:spcPct val="25000"/>
              </a:spcBef>
            </a:pPr>
            <a:endParaRPr lang="en-US" sz="2800" b="1" dirty="0">
              <a:solidFill>
                <a:srgbClr val="003300"/>
              </a:solidFill>
            </a:endParaRPr>
          </a:p>
        </p:txBody>
      </p:sp>
      <p:pic>
        <p:nvPicPr>
          <p:cNvPr id="43012" name="Picture 10" descr="GIS PowerPoint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36"/>
          <a:stretch>
            <a:fillRect/>
          </a:stretch>
        </p:blipFill>
        <p:spPr bwMode="auto">
          <a:xfrm>
            <a:off x="6019800" y="5029200"/>
            <a:ext cx="29718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/>
        </p:nvSpPr>
        <p:spPr bwMode="auto">
          <a:xfrm>
            <a:off x="0" y="254000"/>
            <a:ext cx="8991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eaLnBrk="0" hangingPunct="0">
              <a:defRPr/>
            </a:pPr>
            <a:r>
              <a:rPr lang="en-US" sz="3600" b="1">
                <a:solidFill>
                  <a:srgbClr val="003300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The Golisano Institute of Sustainability</a:t>
            </a:r>
          </a:p>
          <a:p>
            <a:pPr algn="ctr" eaLnBrk="0" hangingPunct="0">
              <a:defRPr/>
            </a:pPr>
            <a:endParaRPr lang="en-US" sz="3600" b="1">
              <a:solidFill>
                <a:srgbClr val="003300"/>
              </a:solidFill>
              <a:effectLst>
                <a:outerShdw blurRad="38100" dist="38100" dir="2700000" algn="tl">
                  <a:srgbClr val="DDDDDD"/>
                </a:outerShdw>
              </a:effectLst>
            </a:endParaRPr>
          </a:p>
        </p:txBody>
      </p:sp>
      <p:sp>
        <p:nvSpPr>
          <p:cNvPr id="45058" name="Rectangle 3"/>
          <p:cNvSpPr>
            <a:spLocks noGrp="1" noChangeArrowheads="1"/>
          </p:cNvSpPr>
          <p:nvPr/>
        </p:nvSpPr>
        <p:spPr bwMode="auto">
          <a:xfrm>
            <a:off x="152400" y="1219200"/>
            <a:ext cx="39624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sz="2000" b="1">
                <a:solidFill>
                  <a:srgbClr val="003300"/>
                </a:solidFill>
              </a:rPr>
              <a:t>Academic Programs: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Ph.D. in Sustainability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M.S. in Sustainable Systems 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M. Sustainable Architecture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/>
        </p:nvSpPr>
        <p:spPr bwMode="auto">
          <a:xfrm>
            <a:off x="11113" y="2971800"/>
            <a:ext cx="5627687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sz="2000" b="1">
                <a:solidFill>
                  <a:srgbClr val="003300"/>
                </a:solidFill>
              </a:rPr>
              <a:t>Core Courses for PhD and M.S.: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Fundamentals of Sustainability Science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Industrial Ecology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Risk Analysis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Economics of Sustainability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Multicriteria Sustainable Systems Analysis 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r>
              <a:rPr lang="en-US" sz="2000">
                <a:solidFill>
                  <a:srgbClr val="003300"/>
                </a:solidFill>
              </a:rPr>
              <a:t>Technology, Policy and Sustainability</a:t>
            </a:r>
          </a:p>
          <a:p>
            <a:pPr marL="685800" lvl="1" indent="-228600" eaLnBrk="0" hangingPunct="0">
              <a:spcBef>
                <a:spcPct val="25000"/>
              </a:spcBef>
              <a:buFont typeface="Wingdings" charset="0"/>
              <a:buChar char="§"/>
            </a:pPr>
            <a:endParaRPr lang="en-US" sz="2000">
              <a:solidFill>
                <a:srgbClr val="003300"/>
              </a:solidFill>
            </a:endParaRPr>
          </a:p>
        </p:txBody>
      </p:sp>
      <p:pic>
        <p:nvPicPr>
          <p:cNvPr id="4506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5713" y="620712"/>
            <a:ext cx="2362200" cy="325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3"/>
          <p:cNvSpPr>
            <a:spLocks noGrp="1" noChangeArrowheads="1"/>
          </p:cNvSpPr>
          <p:nvPr/>
        </p:nvSpPr>
        <p:spPr bwMode="auto">
          <a:xfrm>
            <a:off x="5715000" y="3505200"/>
            <a:ext cx="3352800" cy="277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ct val="25000"/>
              </a:spcBef>
              <a:defRPr/>
            </a:pPr>
            <a:r>
              <a:rPr lang="en-US" sz="2400" dirty="0">
                <a:solidFill>
                  <a:srgbClr val="003300"/>
                </a:solidFill>
              </a:rPr>
              <a:t>New building:</a:t>
            </a:r>
          </a:p>
          <a:p>
            <a:pPr marL="228600" indent="-228600" eaLnBrk="0" hangingPunct="0">
              <a:spcBef>
                <a:spcPct val="25000"/>
              </a:spcBef>
              <a:buFont typeface="Wingdings" charset="0"/>
              <a:buChar char="§"/>
              <a:defRPr/>
            </a:pPr>
            <a:r>
              <a:rPr lang="en-US" sz="2400" dirty="0">
                <a:solidFill>
                  <a:srgbClr val="003300"/>
                </a:solidFill>
              </a:rPr>
              <a:t>LEED platinum (in process)</a:t>
            </a:r>
          </a:p>
          <a:p>
            <a:pPr marL="228600" indent="-228600" eaLnBrk="0" hangingPunct="0">
              <a:spcBef>
                <a:spcPct val="25000"/>
              </a:spcBef>
              <a:buFont typeface="Wingdings" charset="0"/>
              <a:buChar char="§"/>
              <a:defRPr/>
            </a:pPr>
            <a:r>
              <a:rPr lang="en-US" sz="2400" dirty="0">
                <a:solidFill>
                  <a:srgbClr val="003300"/>
                </a:solidFill>
              </a:rPr>
              <a:t>Fuel cell, PV, wind, ground source heat pump, green roof, sensors ….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2296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4000" b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b="1" dirty="0" smtClean="0">
                <a:latin typeface="Arial" charset="0"/>
                <a:ea typeface="ＭＳ Ｐゴシック" charset="0"/>
                <a:cs typeface="ＭＳ Ｐゴシック" charset="0"/>
              </a:rPr>
              <a:t>Working hypothesis</a:t>
            </a:r>
            <a:endParaRPr lang="en-US" sz="40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76400"/>
            <a:ext cx="8001000" cy="3886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sz="4400" dirty="0" smtClean="0">
                <a:latin typeface="Arial" charset="0"/>
                <a:ea typeface="ＭＳ Ｐゴシック" charset="0"/>
                <a:cs typeface="ＭＳ Ｐゴシック" charset="0"/>
              </a:rPr>
              <a:t>Cheap renewable &amp; ultra-efficient energy technologies would do great things for sustainability</a:t>
            </a:r>
            <a:endParaRPr lang="en-US" sz="4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</a:pPr>
            <a:endParaRPr lang="en-US" sz="4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4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4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sz="4400" dirty="0">
              <a:latin typeface="Arial" charset="0"/>
              <a:ea typeface="ＭＳ Ｐゴシック" charset="0"/>
            </a:endParaRPr>
          </a:p>
          <a:p>
            <a:pPr lvl="1"/>
            <a:endParaRPr lang="en-US" sz="4400" dirty="0"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7239000" cy="1828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Government interventions to make energy technologies cheaper</a:t>
            </a:r>
            <a:endParaRPr lang="en-US" sz="36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 bwMode="auto">
          <a:xfrm>
            <a:off x="152400" y="1828800"/>
            <a:ext cx="8534400" cy="3962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Investment in Research and Development, e.g. 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Dept. of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Energy</a:t>
            </a:r>
          </a:p>
          <a:p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 Adoption/efficiency 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targets – e.g.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biofuel, </a:t>
            </a:r>
            <a:r>
              <a:rPr lang="en-US" dirty="0" err="1" smtClean="0">
                <a:latin typeface="Arial" charset="0"/>
                <a:ea typeface="ＭＳ Ｐゴシック" charset="0"/>
                <a:cs typeface="ＭＳ Ｐゴシック" charset="0"/>
              </a:rPr>
              <a:t>CaFÉ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 standards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Economic subsidies – e.g. federal, state, and utility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support for 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solar, wind fuel cells, electric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vehicles, etc.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4710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20000" y="0"/>
            <a:ext cx="1373188" cy="184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8886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 bwMode="auto">
          <a:xfrm>
            <a:off x="381000" y="76200"/>
            <a:ext cx="7848600" cy="121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200" b="1" dirty="0" smtClean="0">
                <a:latin typeface="Arial" charset="0"/>
                <a:ea typeface="ＭＳ Ｐゴシック" charset="0"/>
                <a:cs typeface="ＭＳ Ｐゴシック" charset="0"/>
              </a:rPr>
              <a:t>State of knowledge of future economic performance of energy technologies</a:t>
            </a:r>
            <a:endParaRPr lang="en-US" sz="32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943600" y="2590800"/>
            <a:ext cx="3048000" cy="1523999"/>
          </a:xfrm>
        </p:spPr>
        <p:txBody>
          <a:bodyPr/>
          <a:lstStyle/>
          <a:p>
            <a:pPr marL="0" indent="0" algn="ctr">
              <a:buNone/>
            </a:pPr>
            <a:r>
              <a:rPr lang="en-US" sz="2400" dirty="0" smtClean="0"/>
              <a:t>Perfect forecasting: invest $X.XXX to get technology with price $Y.YYY</a:t>
            </a:r>
            <a:endParaRPr lang="en-US" sz="2400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1219200" y="2438400"/>
            <a:ext cx="6705600" cy="0"/>
          </a:xfrm>
          <a:prstGeom prst="line">
            <a:avLst/>
          </a:prstGeom>
          <a:solidFill>
            <a:schemeClr val="accent1"/>
          </a:solidFill>
          <a:ln w="57150" cap="sq" cmpd="sng" algn="ctr">
            <a:solidFill>
              <a:schemeClr val="tx1"/>
            </a:solidFill>
            <a:prstDash val="solid"/>
            <a:round/>
            <a:headEnd type="oval" w="med" len="med"/>
            <a:tailEnd type="oval" w="med" len="med"/>
          </a:ln>
          <a:effectLst/>
        </p:spPr>
      </p:cxnSp>
      <p:sp>
        <p:nvSpPr>
          <p:cNvPr id="12" name="Content Placeholder 1"/>
          <p:cNvSpPr txBox="1">
            <a:spLocks/>
          </p:cNvSpPr>
          <p:nvPr/>
        </p:nvSpPr>
        <p:spPr>
          <a:xfrm>
            <a:off x="152400" y="2667000"/>
            <a:ext cx="2133600" cy="152399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en-US" sz="2400" dirty="0" smtClean="0"/>
              <a:t>Zero future knowledge</a:t>
            </a:r>
            <a:endParaRPr lang="en-US" sz="2400" dirty="0"/>
          </a:p>
        </p:txBody>
      </p:sp>
      <p:sp>
        <p:nvSpPr>
          <p:cNvPr id="9" name="Isosceles Triangle 8"/>
          <p:cNvSpPr/>
          <p:nvPr/>
        </p:nvSpPr>
        <p:spPr bwMode="auto">
          <a:xfrm rot="10800000">
            <a:off x="2743200" y="1981200"/>
            <a:ext cx="381000" cy="381000"/>
          </a:xfrm>
          <a:prstGeom prst="triangl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55" charset="-128"/>
            </a:endParaRPr>
          </a:p>
        </p:txBody>
      </p:sp>
      <p:sp>
        <p:nvSpPr>
          <p:cNvPr id="14" name="Content Placeholder 1"/>
          <p:cNvSpPr txBox="1">
            <a:spLocks/>
          </p:cNvSpPr>
          <p:nvPr/>
        </p:nvSpPr>
        <p:spPr>
          <a:xfrm>
            <a:off x="1981200" y="1371600"/>
            <a:ext cx="2133600" cy="83819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en-US" sz="2400" dirty="0" smtClean="0"/>
              <a:t>Current state?</a:t>
            </a:r>
            <a:endParaRPr lang="en-US" sz="2400" dirty="0"/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152400" y="5962185"/>
            <a:ext cx="8763000" cy="819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US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Use of knowledge in policy-making </a:t>
            </a:r>
            <a:endParaRPr lang="en-US" sz="36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" name="Content Placeholder 1"/>
          <p:cNvSpPr txBox="1">
            <a:spLocks/>
          </p:cNvSpPr>
          <p:nvPr/>
        </p:nvSpPr>
        <p:spPr>
          <a:xfrm>
            <a:off x="5867400" y="4876801"/>
            <a:ext cx="2895600" cy="114299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Tx/>
              <a:buNone/>
            </a:pPr>
            <a:r>
              <a:rPr lang="en-US" sz="2400" dirty="0" smtClean="0"/>
              <a:t>Extensive and iterated analysis w/ uncertainty</a:t>
            </a:r>
            <a:endParaRPr lang="en-US" sz="2400" dirty="0"/>
          </a:p>
        </p:txBody>
      </p:sp>
      <p:cxnSp>
        <p:nvCxnSpPr>
          <p:cNvPr id="11" name="Straight Connector 10"/>
          <p:cNvCxnSpPr/>
          <p:nvPr/>
        </p:nvCxnSpPr>
        <p:spPr bwMode="auto">
          <a:xfrm>
            <a:off x="1371600" y="4724401"/>
            <a:ext cx="6705600" cy="0"/>
          </a:xfrm>
          <a:prstGeom prst="line">
            <a:avLst/>
          </a:prstGeom>
          <a:solidFill>
            <a:schemeClr val="accent1"/>
          </a:solidFill>
          <a:ln w="57150" cap="sq" cmpd="sng" algn="ctr">
            <a:solidFill>
              <a:schemeClr val="tx1"/>
            </a:solidFill>
            <a:prstDash val="solid"/>
            <a:round/>
            <a:headEnd type="oval" w="med" len="med"/>
            <a:tailEnd type="oval" w="med" len="med"/>
          </a:ln>
          <a:effectLst/>
        </p:spPr>
      </p:cxnSp>
      <p:sp>
        <p:nvSpPr>
          <p:cNvPr id="13" name="Content Placeholder 1"/>
          <p:cNvSpPr txBox="1">
            <a:spLocks/>
          </p:cNvSpPr>
          <p:nvPr/>
        </p:nvSpPr>
        <p:spPr>
          <a:xfrm>
            <a:off x="304800" y="4953001"/>
            <a:ext cx="2133600" cy="152399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en-US" sz="2400" dirty="0" smtClean="0"/>
              <a:t>Zero use: roll dice</a:t>
            </a:r>
            <a:endParaRPr lang="en-US" sz="2400" dirty="0"/>
          </a:p>
        </p:txBody>
      </p:sp>
      <p:sp>
        <p:nvSpPr>
          <p:cNvPr id="15" name="Isosceles Triangle 14"/>
          <p:cNvSpPr/>
          <p:nvPr/>
        </p:nvSpPr>
        <p:spPr bwMode="auto">
          <a:xfrm rot="10800000">
            <a:off x="2286000" y="4267200"/>
            <a:ext cx="381000" cy="381000"/>
          </a:xfrm>
          <a:prstGeom prst="triangl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55" charset="-128"/>
            </a:endParaRPr>
          </a:p>
        </p:txBody>
      </p:sp>
      <p:sp>
        <p:nvSpPr>
          <p:cNvPr id="16" name="Content Placeholder 1"/>
          <p:cNvSpPr txBox="1">
            <a:spLocks/>
          </p:cNvSpPr>
          <p:nvPr/>
        </p:nvSpPr>
        <p:spPr>
          <a:xfrm>
            <a:off x="1447800" y="3657600"/>
            <a:ext cx="2133600" cy="83819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en-US" sz="2400" dirty="0" smtClean="0"/>
              <a:t>Current state?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14289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2296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4000" b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b="1" dirty="0" smtClean="0">
                <a:latin typeface="Arial" charset="0"/>
                <a:ea typeface="ＭＳ Ｐゴシック" charset="0"/>
                <a:cs typeface="ＭＳ Ｐゴシック" charset="0"/>
              </a:rPr>
              <a:t>Forecasting technological progress</a:t>
            </a:r>
            <a:endParaRPr lang="en-US" sz="40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828800"/>
            <a:ext cx="8305800" cy="3886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4000" dirty="0" smtClean="0">
                <a:latin typeface="Arial" charset="0"/>
                <a:ea typeface="ＭＳ Ｐゴシック" charset="0"/>
                <a:cs typeface="ＭＳ Ｐゴシック" charset="0"/>
              </a:rPr>
              <a:t>Retrospective forecasting – e.g. experience curves</a:t>
            </a:r>
          </a:p>
          <a:p>
            <a:r>
              <a:rPr lang="en-US" sz="4000" dirty="0" smtClean="0">
                <a:latin typeface="Arial" charset="0"/>
                <a:ea typeface="ＭＳ Ｐゴシック" charset="0"/>
                <a:cs typeface="ＭＳ Ｐゴシック" charset="0"/>
              </a:rPr>
              <a:t>Expert elicitation</a:t>
            </a:r>
          </a:p>
          <a:p>
            <a:r>
              <a:rPr lang="en-US" sz="4000" dirty="0" smtClean="0">
                <a:latin typeface="Arial" charset="0"/>
                <a:ea typeface="ＭＳ Ｐゴシック" charset="0"/>
                <a:cs typeface="ＭＳ Ｐゴシック" charset="0"/>
              </a:rPr>
              <a:t>Scenario analysis </a:t>
            </a:r>
          </a:p>
          <a:p>
            <a:pPr marL="0" indent="0">
              <a:buNone/>
            </a:pPr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</a:pPr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4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sz="4000" dirty="0">
              <a:latin typeface="Arial" charset="0"/>
              <a:ea typeface="ＭＳ Ｐゴシック" charset="0"/>
            </a:endParaRPr>
          </a:p>
          <a:p>
            <a:pPr lvl="1"/>
            <a:endParaRPr lang="en-US" sz="40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48614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 bwMode="auto">
          <a:xfrm>
            <a:off x="152400" y="152400"/>
            <a:ext cx="5638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Experience Curve</a:t>
            </a:r>
          </a:p>
        </p:txBody>
      </p:sp>
      <p:graphicFrame>
        <p:nvGraphicFramePr>
          <p:cNvPr id="5" name="Chart 4"/>
          <p:cNvGraphicFramePr/>
          <p:nvPr/>
        </p:nvGraphicFramePr>
        <p:xfrm>
          <a:off x="152400" y="1219200"/>
          <a:ext cx="5791200" cy="4448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9155" name="Rectangle 5"/>
          <p:cNvSpPr>
            <a:spLocks noChangeArrowheads="1"/>
          </p:cNvSpPr>
          <p:nvPr/>
        </p:nvSpPr>
        <p:spPr bwMode="auto">
          <a:xfrm>
            <a:off x="2743200" y="5867400"/>
            <a:ext cx="617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latin typeface="Calibri" charset="0"/>
              </a:rPr>
              <a:t>Sources: PV module prices from Margolis (2002) and EIA (2008). Module installations from Margolis, NREL (2006) and Solarbuzz (2008, 2009)</a:t>
            </a:r>
          </a:p>
        </p:txBody>
      </p:sp>
      <p:sp>
        <p:nvSpPr>
          <p:cNvPr id="49156" name="TextBox 1"/>
          <p:cNvSpPr txBox="1">
            <a:spLocks noChangeArrowheads="1"/>
          </p:cNvSpPr>
          <p:nvPr/>
        </p:nvSpPr>
        <p:spPr bwMode="auto">
          <a:xfrm>
            <a:off x="5903913" y="152400"/>
            <a:ext cx="3233737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endParaRPr lang="en-US" sz="2000" dirty="0"/>
          </a:p>
          <a:p>
            <a:pPr eaLnBrk="1" hangingPunct="1"/>
            <a:r>
              <a:rPr lang="en-US" sz="2000" dirty="0"/>
              <a:t>C(P) = C</a:t>
            </a:r>
            <a:r>
              <a:rPr lang="en-US" sz="2000" baseline="-25000" dirty="0"/>
              <a:t>0</a:t>
            </a:r>
            <a:r>
              <a:rPr lang="en-US" sz="2000" dirty="0"/>
              <a:t> (P/P</a:t>
            </a:r>
            <a:r>
              <a:rPr lang="en-US" sz="2000" baseline="-25000" dirty="0"/>
              <a:t>0</a:t>
            </a:r>
            <a:r>
              <a:rPr lang="en-US" sz="2000" dirty="0"/>
              <a:t>)</a:t>
            </a:r>
            <a:r>
              <a:rPr lang="en-US" sz="2000" baseline="30000" dirty="0"/>
              <a:t>-α</a:t>
            </a:r>
          </a:p>
          <a:p>
            <a:pPr eaLnBrk="1" hangingPunct="1"/>
            <a:endParaRPr lang="en-US" sz="2000" dirty="0"/>
          </a:p>
          <a:p>
            <a:pPr eaLnBrk="1" hangingPunct="1"/>
            <a:endParaRPr lang="en-US" sz="2000" dirty="0"/>
          </a:p>
          <a:p>
            <a:pPr eaLnBrk="1" hangingPunct="1"/>
            <a:r>
              <a:rPr lang="en-US" sz="2000" dirty="0"/>
              <a:t>C = cost of production per energy unit (e.g., $/</a:t>
            </a:r>
            <a:r>
              <a:rPr lang="en-US" sz="2000" dirty="0" err="1"/>
              <a:t>Wp</a:t>
            </a:r>
            <a:r>
              <a:rPr lang="en-US" sz="2000" dirty="0"/>
              <a:t> or $/kWh) </a:t>
            </a:r>
          </a:p>
          <a:p>
            <a:pPr eaLnBrk="1" hangingPunct="1"/>
            <a:endParaRPr lang="en-US" sz="2000" dirty="0"/>
          </a:p>
          <a:p>
            <a:pPr eaLnBrk="1" hangingPunct="1"/>
            <a:r>
              <a:rPr lang="en-US" sz="2000" dirty="0"/>
              <a:t>P= cumulative production (e.g. total watt capacity of solar cells produced)</a:t>
            </a:r>
          </a:p>
          <a:p>
            <a:pPr eaLnBrk="1" hangingPunct="1"/>
            <a:r>
              <a:rPr lang="en-US" sz="2000" dirty="0"/>
              <a:t>α is empirical constant</a:t>
            </a:r>
          </a:p>
          <a:p>
            <a:pPr eaLnBrk="1" hangingPunct="1"/>
            <a:endParaRPr lang="en-US" sz="2000" dirty="0"/>
          </a:p>
          <a:p>
            <a:pPr eaLnBrk="1" hangingPunct="1"/>
            <a:r>
              <a:rPr lang="en-US" sz="2000" dirty="0"/>
              <a:t>Learning rate given by α = - log</a:t>
            </a:r>
            <a:r>
              <a:rPr lang="en-US" sz="2000" baseline="-25000" dirty="0"/>
              <a:t>2</a:t>
            </a:r>
            <a:r>
              <a:rPr lang="en-US" sz="2000" dirty="0"/>
              <a:t>(1-LR</a:t>
            </a:r>
            <a:r>
              <a:rPr lang="en-US" sz="2000" dirty="0" smtClean="0"/>
              <a:t>)</a:t>
            </a:r>
          </a:p>
          <a:p>
            <a:pPr eaLnBrk="1" hangingPunct="1"/>
            <a:endParaRPr lang="en-US" sz="2000" dirty="0"/>
          </a:p>
          <a:p>
            <a:pPr eaLnBrk="1" hangingPunct="1"/>
            <a:r>
              <a:rPr lang="en-US" sz="2000" dirty="0" smtClean="0"/>
              <a:t>LR= % cost reduction each doubling of production</a:t>
            </a:r>
            <a:endParaRPr lang="en-US" sz="2000" dirty="0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763000" cy="1295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3600" b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Research goal – use experience curves to inform energy subsidy policy</a:t>
            </a:r>
            <a:endParaRPr lang="en-US" sz="36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524000"/>
            <a:ext cx="7010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Question 1: How does differing willingness to pay in sub-markets for technology affect appropriate subsidy?</a:t>
            </a:r>
          </a:p>
          <a:p>
            <a:pPr marL="0" indent="0">
              <a:buNone/>
            </a:pP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Question 2: How do national vs. international diffusion differ?</a:t>
            </a:r>
          </a:p>
          <a:p>
            <a:pPr marL="0" indent="0">
              <a:buNone/>
            </a:pPr>
            <a:endParaRPr lang="en-US" sz="280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en-US" sz="2800" dirty="0" smtClean="0">
                <a:latin typeface="Arial" charset="0"/>
                <a:ea typeface="ＭＳ Ｐゴシック" charset="0"/>
                <a:cs typeface="ＭＳ Ｐゴシック" charset="0"/>
              </a:rPr>
              <a:t>Question 3: How does tapering frequency of subsidy affect public investment?</a:t>
            </a:r>
          </a:p>
          <a:p>
            <a:pPr marL="0" indent="0">
              <a:buNone/>
            </a:pP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</a:pPr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dirty="0">
              <a:latin typeface="Arial" charset="0"/>
              <a:ea typeface="ＭＳ Ｐゴシック" charset="0"/>
            </a:endParaRPr>
          </a:p>
          <a:p>
            <a:pPr lvl="1"/>
            <a:endParaRPr lang="en-US" dirty="0">
              <a:latin typeface="Arial" charset="0"/>
              <a:ea typeface="ＭＳ Ｐゴシック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1636427"/>
            <a:ext cx="2118847" cy="27831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162800" y="4876800"/>
            <a:ext cx="18012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Preliminary results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9725228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29"/>
          <p:cNvSpPr>
            <a:spLocks noGrp="1"/>
          </p:cNvSpPr>
          <p:nvPr>
            <p:ph type="title"/>
          </p:nvPr>
        </p:nvSpPr>
        <p:spPr bwMode="auto">
          <a:xfrm>
            <a:off x="228600" y="23909"/>
            <a:ext cx="8610600" cy="1447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Question 1: Cascading diffusion of energy  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technology</a:t>
            </a:r>
          </a:p>
        </p:txBody>
      </p:sp>
      <p:grpSp>
        <p:nvGrpSpPr>
          <p:cNvPr id="48130" name="Group 14"/>
          <p:cNvGrpSpPr>
            <a:grpSpLocks/>
          </p:cNvGrpSpPr>
          <p:nvPr/>
        </p:nvGrpSpPr>
        <p:grpSpPr bwMode="auto">
          <a:xfrm>
            <a:off x="1524000" y="1524000"/>
            <a:ext cx="5816600" cy="4289425"/>
            <a:chOff x="0" y="0"/>
            <a:chExt cx="5817235" cy="4288790"/>
          </a:xfrm>
        </p:grpSpPr>
        <p:sp>
          <p:nvSpPr>
            <p:cNvPr id="16" name="Freeform 15"/>
            <p:cNvSpPr/>
            <p:nvPr/>
          </p:nvSpPr>
          <p:spPr>
            <a:xfrm>
              <a:off x="1454309" y="317453"/>
              <a:ext cx="4070794" cy="2780888"/>
            </a:xfrm>
            <a:custGeom>
              <a:avLst/>
              <a:gdLst>
                <a:gd name="connsiteX0" fmla="*/ 0 w 1545303"/>
                <a:gd name="connsiteY0" fmla="*/ 0 h 802464"/>
                <a:gd name="connsiteX1" fmla="*/ 220133 w 1545303"/>
                <a:gd name="connsiteY1" fmla="*/ 448734 h 802464"/>
                <a:gd name="connsiteX2" fmla="*/ 736600 w 1545303"/>
                <a:gd name="connsiteY2" fmla="*/ 711200 h 802464"/>
                <a:gd name="connsiteX3" fmla="*/ 1295400 w 1545303"/>
                <a:gd name="connsiteY3" fmla="*/ 795867 h 802464"/>
                <a:gd name="connsiteX4" fmla="*/ 1532467 w 1545303"/>
                <a:gd name="connsiteY4" fmla="*/ 795867 h 802464"/>
                <a:gd name="connsiteX5" fmla="*/ 1515533 w 1545303"/>
                <a:gd name="connsiteY5" fmla="*/ 787400 h 802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45303" h="802464">
                  <a:moveTo>
                    <a:pt x="0" y="0"/>
                  </a:moveTo>
                  <a:cubicBezTo>
                    <a:pt x="48683" y="165100"/>
                    <a:pt x="97366" y="330201"/>
                    <a:pt x="220133" y="448734"/>
                  </a:cubicBezTo>
                  <a:cubicBezTo>
                    <a:pt x="342900" y="567267"/>
                    <a:pt x="557389" y="653345"/>
                    <a:pt x="736600" y="711200"/>
                  </a:cubicBezTo>
                  <a:cubicBezTo>
                    <a:pt x="915811" y="769055"/>
                    <a:pt x="1162756" y="781756"/>
                    <a:pt x="1295400" y="795867"/>
                  </a:cubicBezTo>
                  <a:cubicBezTo>
                    <a:pt x="1428044" y="809978"/>
                    <a:pt x="1495778" y="797278"/>
                    <a:pt x="1532467" y="795867"/>
                  </a:cubicBezTo>
                  <a:cubicBezTo>
                    <a:pt x="1569156" y="794456"/>
                    <a:pt x="1515533" y="787400"/>
                    <a:pt x="1515533" y="787400"/>
                  </a:cubicBezTo>
                </a:path>
              </a:pathLst>
            </a:custGeom>
            <a:ln>
              <a:solidFill>
                <a:srgbClr val="000090"/>
              </a:solidFill>
              <a:prstDash val="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V="1">
              <a:off x="404857" y="0"/>
              <a:ext cx="20639" cy="3860228"/>
            </a:xfrm>
            <a:prstGeom prst="straightConnector1">
              <a:avLst/>
            </a:prstGeom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3"/>
            <p:cNvSpPr txBox="1"/>
            <p:nvPr/>
          </p:nvSpPr>
          <p:spPr>
            <a:xfrm rot="16200000">
              <a:off x="-1033263" y="1414207"/>
              <a:ext cx="2430103" cy="3635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800">
                  <a:solidFill>
                    <a:srgbClr val="000000"/>
                  </a:solidFill>
                  <a:latin typeface="Arial"/>
                  <a:ea typeface="ＭＳ 明朝"/>
                  <a:cs typeface="Times New Roman"/>
                </a:rPr>
                <a:t>Cost of Production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  <p:sp>
          <p:nvSpPr>
            <p:cNvPr id="19" name="Text Box 4"/>
            <p:cNvSpPr txBox="1"/>
            <p:nvPr/>
          </p:nvSpPr>
          <p:spPr>
            <a:xfrm>
              <a:off x="1143125" y="3903085"/>
              <a:ext cx="4359751" cy="3857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800">
                  <a:solidFill>
                    <a:srgbClr val="000000"/>
                  </a:solidFill>
                  <a:latin typeface="Arial"/>
                  <a:ea typeface="ＭＳ 明朝"/>
                  <a:cs typeface="Times New Roman"/>
                </a:rPr>
                <a:t>Cumulative production of technology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  <p:cxnSp>
          <p:nvCxnSpPr>
            <p:cNvPr id="20" name="Elbow Connector 19"/>
            <p:cNvCxnSpPr/>
            <p:nvPr/>
          </p:nvCxnSpPr>
          <p:spPr>
            <a:xfrm>
              <a:off x="1497176" y="2223759"/>
              <a:ext cx="2016345" cy="249200"/>
            </a:xfrm>
            <a:prstGeom prst="bentConnector3">
              <a:avLst>
                <a:gd name="adj1" fmla="val 26483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lbow Connector 20"/>
            <p:cNvCxnSpPr/>
            <p:nvPr/>
          </p:nvCxnSpPr>
          <p:spPr>
            <a:xfrm>
              <a:off x="3173759" y="2479308"/>
              <a:ext cx="990708" cy="212694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 Box 21"/>
            <p:cNvSpPr txBox="1"/>
            <p:nvPr/>
          </p:nvSpPr>
          <p:spPr>
            <a:xfrm>
              <a:off x="2124307" y="406340"/>
              <a:ext cx="2141772" cy="12380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8064A2"/>
                  </a:solidFill>
                  <a:latin typeface="Arial"/>
                  <a:ea typeface="ＭＳ 明朝"/>
                  <a:cs typeface="Times New Roman"/>
                </a:rPr>
                <a:t>Experience curve for reduction in production costs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  <p:sp>
          <p:nvSpPr>
            <p:cNvPr id="23" name="Text Box 22"/>
            <p:cNvSpPr txBox="1"/>
            <p:nvPr/>
          </p:nvSpPr>
          <p:spPr>
            <a:xfrm>
              <a:off x="793837" y="3261830"/>
              <a:ext cx="4745556" cy="3841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000000"/>
                  </a:solidFill>
                  <a:latin typeface="Arial"/>
                  <a:ea typeface="ＭＳ 明朝"/>
                  <a:cs typeface="Times New Roman"/>
                </a:rPr>
                <a:t>Willingness to pay in different sub-markets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  <p:sp>
          <p:nvSpPr>
            <p:cNvPr id="24" name="Text Box 26"/>
            <p:cNvSpPr txBox="1"/>
            <p:nvPr/>
          </p:nvSpPr>
          <p:spPr>
            <a:xfrm rot="16200000">
              <a:off x="28849" y="1112551"/>
              <a:ext cx="2109476" cy="95101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4F81BD"/>
                  </a:solidFill>
                  <a:latin typeface="Arial"/>
                  <a:ea typeface="ＭＳ 明朝"/>
                  <a:cs typeface="Times New Roman"/>
                </a:rPr>
                <a:t>Public subsidy to 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4F81BD"/>
                  </a:solidFill>
                  <a:latin typeface="Arial"/>
                  <a:ea typeface="ＭＳ 明朝"/>
                  <a:cs typeface="Times New Roman"/>
                </a:rPr>
                <a:t>stimulate diffusion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4F81BD"/>
                  </a:solidFill>
                  <a:latin typeface="Arial"/>
                  <a:ea typeface="ＭＳ 明朝"/>
                  <a:cs typeface="Times New Roman"/>
                </a:rPr>
                <a:t> 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V="1">
              <a:off x="406444" y="3833245"/>
              <a:ext cx="5410791" cy="26983"/>
            </a:xfrm>
            <a:prstGeom prst="straightConnector1">
              <a:avLst/>
            </a:prstGeom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Left Brace 25"/>
            <p:cNvSpPr/>
            <p:nvPr/>
          </p:nvSpPr>
          <p:spPr>
            <a:xfrm>
              <a:off x="1371750" y="1142831"/>
              <a:ext cx="227038" cy="1066642"/>
            </a:xfrm>
            <a:prstGeom prst="leftBrace">
              <a:avLst/>
            </a:prstGeom>
            <a:ln>
              <a:solidFill>
                <a:srgbClr val="3366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27" name="Elbow Connector 26"/>
            <p:cNvCxnSpPr/>
            <p:nvPr/>
          </p:nvCxnSpPr>
          <p:spPr>
            <a:xfrm>
              <a:off x="4105723" y="2690415"/>
              <a:ext cx="1270139" cy="646016"/>
            </a:xfrm>
            <a:prstGeom prst="bentConnector3">
              <a:avLst>
                <a:gd name="adj1" fmla="val 50000"/>
              </a:avLst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 Box 22"/>
            <p:cNvSpPr txBox="1"/>
            <p:nvPr/>
          </p:nvSpPr>
          <p:spPr>
            <a:xfrm>
              <a:off x="2398975" y="2025350"/>
              <a:ext cx="377866" cy="3841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000000"/>
                  </a:solidFill>
                  <a:latin typeface="Arial"/>
                  <a:ea typeface="ＭＳ 明朝"/>
                  <a:cs typeface="Times New Roman"/>
                </a:rPr>
                <a:t>A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  <p:sp>
          <p:nvSpPr>
            <p:cNvPr id="29" name="Text Box 22"/>
            <p:cNvSpPr txBox="1"/>
            <p:nvPr/>
          </p:nvSpPr>
          <p:spPr>
            <a:xfrm>
              <a:off x="4810650" y="2701525"/>
              <a:ext cx="377866" cy="3841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en-US" sz="1600">
                  <a:solidFill>
                    <a:srgbClr val="000000"/>
                  </a:solidFill>
                  <a:latin typeface="Arial"/>
                  <a:ea typeface="ＭＳ 明朝"/>
                  <a:cs typeface="Times New Roman"/>
                </a:rPr>
                <a:t>B</a:t>
              </a:r>
              <a:endParaRPr lang="en-US" sz="1000">
                <a:latin typeface="Times"/>
                <a:ea typeface="ＭＳ 明朝"/>
                <a:cs typeface="Times New Roman"/>
              </a:endParaRPr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5000" y="5562600"/>
            <a:ext cx="6858000" cy="533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  <a:defRPr/>
            </a:pPr>
            <a:r>
              <a:rPr lang="en-US" sz="2400" dirty="0" smtClean="0"/>
              <a:t>$ per </a:t>
            </a:r>
            <a:r>
              <a:rPr lang="en-US" sz="2400" dirty="0"/>
              <a:t>Thousand Cubic Feet</a:t>
            </a:r>
            <a:endParaRPr lang="en-US" sz="240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>
              <a:buFontTx/>
              <a:buNone/>
              <a:defRPr/>
            </a:pPr>
            <a:r>
              <a:rPr lang="en-US" sz="2400" dirty="0" smtClean="0">
                <a:latin typeface="Arial" charset="0"/>
                <a:ea typeface="ＭＳ Ｐゴシック" charset="0"/>
                <a:cs typeface="ＭＳ Ｐゴシック" charset="0"/>
              </a:rPr>
              <a:t>Source: Energy Information Admin</a:t>
            </a: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>
              <a:defRPr/>
            </a:pPr>
            <a:endParaRPr lang="en-US" sz="2400" dirty="0">
              <a:latin typeface="Arial" charset="0"/>
              <a:ea typeface="ＭＳ Ｐゴシック" charset="0"/>
            </a:endParaRPr>
          </a:p>
          <a:p>
            <a:pPr lvl="1">
              <a:defRPr/>
            </a:pPr>
            <a:endParaRPr lang="en-US" sz="2400" dirty="0">
              <a:latin typeface="Arial" charset="0"/>
              <a:ea typeface="ＭＳ Ｐゴシック" charset="0"/>
            </a:endParaRPr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8839200" cy="91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3200" b="1">
                <a:latin typeface="Arial" charset="0"/>
                <a:ea typeface="ＭＳ Ｐゴシック" charset="0"/>
                <a:cs typeface="ＭＳ Ｐゴシック" charset="0"/>
              </a:rPr>
              <a:t> Geographic variability in natural gas prices</a:t>
            </a:r>
          </a:p>
        </p:txBody>
      </p:sp>
      <p:pic>
        <p:nvPicPr>
          <p:cNvPr id="5120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24000"/>
            <a:ext cx="8102600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3810000"/>
            <a:ext cx="1752600" cy="24384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  <a:defRPr/>
            </a:pPr>
            <a:r>
              <a:rPr lang="en-US" sz="2400" dirty="0" smtClean="0">
                <a:latin typeface="Arial" charset="0"/>
                <a:ea typeface="ＭＳ Ｐゴシック" charset="0"/>
                <a:cs typeface="ＭＳ Ｐゴシック" charset="0"/>
              </a:rPr>
              <a:t>Source: Energy Information Admin</a:t>
            </a: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defRPr/>
            </a:pPr>
            <a:endParaRPr lang="en-US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>
              <a:defRPr/>
            </a:pPr>
            <a:endParaRPr lang="en-US" sz="2400" dirty="0">
              <a:latin typeface="Arial" charset="0"/>
              <a:ea typeface="ＭＳ Ｐゴシック" charset="0"/>
            </a:endParaRPr>
          </a:p>
          <a:p>
            <a:pPr lvl="1">
              <a:defRPr/>
            </a:pPr>
            <a:endParaRPr lang="en-US" sz="2400" dirty="0">
              <a:latin typeface="Arial" charset="0"/>
              <a:ea typeface="ＭＳ Ｐゴシック" charset="0"/>
            </a:endParaRPr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152400"/>
            <a:ext cx="2209800" cy="91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3200" b="1">
                <a:latin typeface="Arial" charset="0"/>
                <a:ea typeface="ＭＳ Ｐゴシック" charset="0"/>
                <a:cs typeface="ＭＳ Ｐゴシック" charset="0"/>
              </a:rPr>
              <a:t> U.S. Climate Zones</a:t>
            </a:r>
          </a:p>
        </p:txBody>
      </p:sp>
      <p:pic>
        <p:nvPicPr>
          <p:cNvPr id="5222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0" y="0"/>
            <a:ext cx="7378700" cy="6627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4000" b="1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4000" b="1" dirty="0" smtClean="0">
                <a:latin typeface="Arial" charset="0"/>
                <a:ea typeface="ＭＳ Ｐゴシック" charset="0"/>
                <a:cs typeface="ＭＳ Ｐゴシック" charset="0"/>
              </a:rPr>
              <a:t>Question 2: National </a:t>
            </a:r>
            <a:r>
              <a:rPr lang="en-US" sz="4000" b="1" dirty="0">
                <a:latin typeface="Arial" charset="0"/>
                <a:ea typeface="ＭＳ Ｐゴシック" charset="0"/>
                <a:cs typeface="ＭＳ Ｐゴシック" charset="0"/>
              </a:rPr>
              <a:t>versus international diffusion </a:t>
            </a:r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600200"/>
            <a:ext cx="8458200" cy="4343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>
                <a:latin typeface="Arial" charset="0"/>
                <a:ea typeface="ＭＳ Ｐゴシック" charset="0"/>
                <a:cs typeface="ＭＳ Ｐゴシック" charset="0"/>
              </a:rPr>
              <a:t>Globalized production/trade implies cost reductions achieved in country A apply (to a large degree) to country B. </a:t>
            </a:r>
          </a:p>
          <a:p>
            <a:r>
              <a:rPr lang="en-US" sz="3600">
                <a:latin typeface="Arial" charset="0"/>
                <a:ea typeface="ＭＳ Ｐゴシック" charset="0"/>
                <a:cs typeface="ＭＳ Ｐゴシック" charset="0"/>
              </a:rPr>
              <a:t>Given that energy prices are higher in some countries, international diffusion paths could be much more favorable than national ones. </a:t>
            </a:r>
          </a:p>
          <a:p>
            <a:endParaRPr lang="en-US" sz="360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360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sz="360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</a:pPr>
            <a:endParaRPr lang="en-US" sz="360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360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US" sz="3600">
              <a:latin typeface="Arial" charset="0"/>
              <a:ea typeface="ＭＳ Ｐゴシック" charset="0"/>
              <a:cs typeface="ＭＳ Ｐゴシック" charset="0"/>
            </a:endParaRPr>
          </a:p>
          <a:p>
            <a:pPr lvl="1"/>
            <a:endParaRPr lang="en-US" sz="3600">
              <a:latin typeface="Arial" charset="0"/>
              <a:ea typeface="ＭＳ Ｐゴシック" charset="0"/>
            </a:endParaRPr>
          </a:p>
          <a:p>
            <a:pPr lvl="1"/>
            <a:endParaRPr lang="en-US" sz="3600">
              <a:latin typeface="Arial" charset="0"/>
              <a:ea typeface="ＭＳ Ｐゴシック" charset="0"/>
            </a:endParaRP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latin typeface="Arial" charset="0"/>
                <a:ea typeface="ＭＳ Ｐゴシック" charset="0"/>
                <a:cs typeface="ＭＳ Ｐゴシック" charset="0"/>
              </a:rPr>
              <a:t>Building a model</a:t>
            </a:r>
            <a:endParaRPr lang="en-US" sz="3600" b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10600" cy="4724400"/>
          </a:xfrm>
        </p:spPr>
        <p:txBody>
          <a:bodyPr/>
          <a:lstStyle/>
          <a:p>
            <a:pPr>
              <a:defRPr/>
            </a:pPr>
            <a:r>
              <a:rPr lang="en-US" dirty="0"/>
              <a:t>Willingness to pay in sub-markets: construct based on geographic variability in climate and energy prices.</a:t>
            </a:r>
          </a:p>
          <a:p>
            <a:pPr>
              <a:defRPr/>
            </a:pPr>
            <a:r>
              <a:rPr lang="en-US" dirty="0" smtClean="0"/>
              <a:t>Experience curve: base on retrospective market data, with optimistic and pessimistic cases. </a:t>
            </a:r>
          </a:p>
          <a:p>
            <a:pPr>
              <a:defRPr/>
            </a:pPr>
            <a:r>
              <a:rPr lang="en-US" dirty="0" smtClean="0"/>
              <a:t>Uncertainty</a:t>
            </a:r>
            <a:r>
              <a:rPr lang="en-US" dirty="0"/>
              <a:t>: Future costs and willingness to pay are uncertain forecasts. </a:t>
            </a:r>
            <a:r>
              <a:rPr lang="en-US" dirty="0" smtClean="0"/>
              <a:t>Treat critical parameters as ranges.</a:t>
            </a:r>
            <a:endParaRPr lang="en-US" dirty="0"/>
          </a:p>
          <a:p>
            <a:pPr lvl="1">
              <a:defRPr/>
            </a:pPr>
            <a:endParaRPr lang="en-US" sz="3200" dirty="0" smtClean="0"/>
          </a:p>
          <a:p>
            <a:pPr lvl="1">
              <a:defRPr/>
            </a:pPr>
            <a:endParaRPr lang="en-US" sz="3200" dirty="0"/>
          </a:p>
          <a:p>
            <a:pPr marL="0" indent="0">
              <a:buFontTx/>
              <a:buNone/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 lvl="1">
              <a:defRPr/>
            </a:pPr>
            <a:endParaRPr lang="en-US" sz="3200" dirty="0" smtClean="0"/>
          </a:p>
          <a:p>
            <a:pPr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 bwMode="auto">
          <a:xfrm>
            <a:off x="152400" y="274638"/>
            <a:ext cx="8534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>
                <a:latin typeface="Arial" charset="0"/>
                <a:ea typeface="ＭＳ Ｐゴシック" charset="0"/>
                <a:cs typeface="ＭＳ Ｐゴシック" charset="0"/>
              </a:rPr>
              <a:t>Case study: micro-Solid Oxide Fuel Cells (SOFC) for residences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828800"/>
            <a:ext cx="8229600" cy="4267200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Combined Heating and Power (CHP) uses heat normally wasted</a:t>
            </a:r>
          </a:p>
          <a:p>
            <a:pPr>
              <a:defRPr/>
            </a:pPr>
            <a:r>
              <a:rPr lang="en-US" sz="2800" dirty="0" smtClean="0"/>
              <a:t>SOFC are promising CHP: scalable, efficient (40-50% to electricity, zero water demand, quiet, low emissions) and technology improving rapidly</a:t>
            </a:r>
          </a:p>
          <a:p>
            <a:pPr>
              <a:defRPr/>
            </a:pPr>
            <a:r>
              <a:rPr lang="en-US" sz="2800" dirty="0" smtClean="0"/>
              <a:t>Currently expensive, ~$20-30/W for residential system</a:t>
            </a:r>
          </a:p>
          <a:p>
            <a:pPr>
              <a:defRPr/>
            </a:pPr>
            <a:r>
              <a:rPr lang="en-US" sz="2800" dirty="0" smtClean="0"/>
              <a:t>Construct U.S. (50 states) and international diffusion paths. </a:t>
            </a:r>
            <a:endParaRPr lang="en-US" sz="2800" dirty="0"/>
          </a:p>
          <a:p>
            <a:pPr marL="0" indent="0">
              <a:buFontTx/>
              <a:buNone/>
              <a:defRPr/>
            </a:pPr>
            <a:endParaRPr lang="en-US" sz="2800" dirty="0" smtClean="0"/>
          </a:p>
          <a:p>
            <a:pPr>
              <a:defRPr/>
            </a:pPr>
            <a:endParaRPr lang="en-US" sz="2800" dirty="0" smtClean="0"/>
          </a:p>
          <a:p>
            <a:pPr lvl="1">
              <a:defRPr/>
            </a:pPr>
            <a:endParaRPr lang="en-US" dirty="0" smtClean="0"/>
          </a:p>
          <a:p>
            <a:pPr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 bwMode="auto">
          <a:xfrm>
            <a:off x="381000" y="152400"/>
            <a:ext cx="5257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System analyzed</a:t>
            </a:r>
          </a:p>
        </p:txBody>
      </p:sp>
      <p:pic>
        <p:nvPicPr>
          <p:cNvPr id="5632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59785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Box 3"/>
          <p:cNvSpPr txBox="1">
            <a:spLocks noChangeArrowheads="1"/>
          </p:cNvSpPr>
          <p:nvPr/>
        </p:nvSpPr>
        <p:spPr bwMode="auto">
          <a:xfrm>
            <a:off x="5943600" y="3175"/>
            <a:ext cx="3048000" cy="729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endParaRPr lang="en-US" sz="1800"/>
          </a:p>
          <a:p>
            <a:pPr eaLnBrk="1" hangingPunct="1"/>
            <a:r>
              <a:rPr lang="en-US" sz="1800"/>
              <a:t>Fuel cell is sized at 1 kW, providing full electricity demand for most hours of the day, but not peak. Electricity efficiency = 45%, Heat efficiency = 45%</a:t>
            </a:r>
          </a:p>
          <a:p>
            <a:pPr eaLnBrk="1" hangingPunct="1"/>
            <a:endParaRPr lang="en-US" sz="1800"/>
          </a:p>
          <a:p>
            <a:pPr eaLnBrk="1" hangingPunct="1"/>
            <a:r>
              <a:rPr lang="en-US" sz="1800"/>
              <a:t>Electricity from the grid is imported as needed.</a:t>
            </a:r>
          </a:p>
          <a:p>
            <a:pPr eaLnBrk="1" hangingPunct="1"/>
            <a:endParaRPr lang="en-US" sz="1800"/>
          </a:p>
          <a:p>
            <a:pPr eaLnBrk="1" hangingPunct="1"/>
            <a:r>
              <a:rPr lang="en-US" sz="1800"/>
              <a:t>Natural gas furnace supplements heat from SOFC as needed</a:t>
            </a:r>
          </a:p>
          <a:p>
            <a:pPr eaLnBrk="1" hangingPunct="1"/>
            <a:endParaRPr lang="en-US" sz="1800"/>
          </a:p>
          <a:p>
            <a:pPr eaLnBrk="1" hangingPunct="1"/>
            <a:r>
              <a:rPr lang="en-US" sz="1800"/>
              <a:t>Full-on mode: runs 24 hours a day, selling electricity to grid as needed</a:t>
            </a:r>
          </a:p>
          <a:p>
            <a:pPr eaLnBrk="1" hangingPunct="1"/>
            <a:endParaRPr lang="en-US" sz="1800"/>
          </a:p>
          <a:p>
            <a:pPr eaLnBrk="1" hangingPunct="1"/>
            <a:r>
              <a:rPr lang="en-US" sz="1800"/>
              <a:t>Used Equest energy modeling to determine energy/electricity flows using local climates</a:t>
            </a:r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  <a:p>
            <a:pPr eaLnBrk="1" hangingPunct="1"/>
            <a:endParaRPr lang="en-US" sz="180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le 1"/>
          <p:cNvSpPr>
            <a:spLocks noGrp="1"/>
          </p:cNvSpPr>
          <p:nvPr>
            <p:ph type="title"/>
          </p:nvPr>
        </p:nvSpPr>
        <p:spPr bwMode="auto">
          <a:xfrm>
            <a:off x="304800" y="0"/>
            <a:ext cx="8534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 dirty="0">
                <a:latin typeface="Arial" charset="0"/>
                <a:ea typeface="ＭＳ Ｐゴシック" charset="0"/>
                <a:cs typeface="ＭＳ Ｐゴシック" charset="0"/>
              </a:rPr>
              <a:t>Willingness to Pay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75" y="838200"/>
            <a:ext cx="8686800" cy="5334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Our definition of Willingness to Pay (WTP):</a:t>
            </a:r>
          </a:p>
          <a:p>
            <a:pPr marL="457200" lvl="1" indent="0">
              <a:buFontTx/>
              <a:buNone/>
              <a:defRPr/>
            </a:pPr>
            <a:r>
              <a:rPr lang="en-US" sz="3200" dirty="0" smtClean="0"/>
              <a:t>WTP = Maximum $ Investment to get  5 year payback time with discount rate = 10%</a:t>
            </a:r>
          </a:p>
          <a:p>
            <a:pPr>
              <a:defRPr/>
            </a:pPr>
            <a:r>
              <a:rPr lang="en-US" dirty="0" smtClean="0"/>
              <a:t>Optimistic (pessimistic) gas and electricity prices: most (least) favorable year from 2005-2009</a:t>
            </a:r>
          </a:p>
          <a:p>
            <a:pPr>
              <a:defRPr/>
            </a:pPr>
            <a:r>
              <a:rPr lang="en-US" dirty="0" smtClean="0"/>
              <a:t>Treating only “direct economic” part of purchasing decision, i.e. no perceptions of risk, environmental benefits, </a:t>
            </a:r>
            <a:r>
              <a:rPr lang="en-US" dirty="0" err="1" smtClean="0"/>
              <a:t>etc</a:t>
            </a: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 marL="0" indent="0">
              <a:buFontTx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/>
          <p:nvPr/>
        </p:nvGraphicFramePr>
        <p:xfrm>
          <a:off x="1219200" y="34430"/>
          <a:ext cx="68580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1219200" y="3406414"/>
          <a:ext cx="69342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 bwMode="auto">
          <a:xfrm>
            <a:off x="152400" y="274638"/>
            <a:ext cx="8534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>
                <a:latin typeface="Arial" charset="0"/>
                <a:ea typeface="ＭＳ Ｐゴシック" charset="0"/>
                <a:cs typeface="ＭＳ Ｐゴシック" charset="0"/>
              </a:rPr>
              <a:t>Experience curve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229600" cy="4343400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Cost = 		</a:t>
            </a:r>
            <a:r>
              <a:rPr lang="en-US" sz="2800" dirty="0" err="1" smtClean="0"/>
              <a:t>C</a:t>
            </a:r>
            <a:r>
              <a:rPr lang="en-US" sz="2800" baseline="-25000" dirty="0" err="1" smtClean="0"/>
              <a:t>incompressible</a:t>
            </a:r>
            <a:r>
              <a:rPr lang="en-US" sz="2800" dirty="0" smtClean="0"/>
              <a:t> +</a:t>
            </a:r>
          </a:p>
          <a:p>
            <a:pPr marL="0" indent="0">
              <a:buNone/>
              <a:defRPr/>
            </a:pPr>
            <a:r>
              <a:rPr lang="en-US" sz="2800" dirty="0" smtClean="0"/>
              <a:t>     (</a:t>
            </a:r>
            <a:r>
              <a:rPr lang="en-US" sz="2800" dirty="0" err="1" smtClean="0"/>
              <a:t>C</a:t>
            </a:r>
            <a:r>
              <a:rPr lang="en-US" sz="2800" baseline="-25000" dirty="0" err="1" smtClean="0"/>
              <a:t>initital</a:t>
            </a:r>
            <a:r>
              <a:rPr lang="en-US" sz="2800" dirty="0" smtClean="0"/>
              <a:t> – </a:t>
            </a:r>
            <a:r>
              <a:rPr lang="en-US" sz="2800" dirty="0" err="1"/>
              <a:t>C</a:t>
            </a:r>
            <a:r>
              <a:rPr lang="en-US" sz="2800" baseline="-25000" dirty="0" err="1"/>
              <a:t>incompressible</a:t>
            </a:r>
            <a:r>
              <a:rPr lang="en-US" sz="2800" baseline="-25000" dirty="0"/>
              <a:t> )</a:t>
            </a:r>
            <a:r>
              <a:rPr lang="en-US" sz="2800" dirty="0" smtClean="0"/>
              <a:t>(Cum. production)</a:t>
            </a:r>
            <a:r>
              <a:rPr lang="en-US" sz="2800" baseline="30000" dirty="0" smtClean="0"/>
              <a:t>α</a:t>
            </a:r>
          </a:p>
          <a:p>
            <a:pPr>
              <a:defRPr/>
            </a:pPr>
            <a:r>
              <a:rPr lang="en-US" sz="2800" dirty="0" smtClean="0"/>
              <a:t>Initial price and production data from Australian manufacturer, gave price range. </a:t>
            </a:r>
          </a:p>
          <a:p>
            <a:pPr>
              <a:defRPr/>
            </a:pPr>
            <a:r>
              <a:rPr lang="en-US" sz="2800" dirty="0" smtClean="0"/>
              <a:t>Lack of data on learning rate, found range based on similar technologies</a:t>
            </a:r>
            <a:endParaRPr lang="en-US" sz="2800" dirty="0"/>
          </a:p>
          <a:p>
            <a:pPr>
              <a:defRPr/>
            </a:pPr>
            <a:r>
              <a:rPr lang="en-US" sz="2800" dirty="0" smtClean="0"/>
              <a:t>Use scenario approach bounding curve – 	optimistic: </a:t>
            </a:r>
            <a:r>
              <a:rPr lang="en-US" sz="2800" dirty="0"/>
              <a:t> </a:t>
            </a:r>
            <a:r>
              <a:rPr lang="en-US" sz="2800" dirty="0" err="1"/>
              <a:t>C</a:t>
            </a:r>
            <a:r>
              <a:rPr lang="en-US" sz="2800" baseline="-25000" dirty="0" err="1"/>
              <a:t>initital</a:t>
            </a:r>
            <a:r>
              <a:rPr lang="en-US" sz="2800" dirty="0"/>
              <a:t> </a:t>
            </a:r>
            <a:r>
              <a:rPr lang="en-US" sz="2800" dirty="0" smtClean="0"/>
              <a:t>= $20,000, LR = 25% </a:t>
            </a:r>
          </a:p>
          <a:p>
            <a:pPr marL="0" indent="0">
              <a:buFontTx/>
              <a:buNone/>
              <a:defRPr/>
            </a:pPr>
            <a:r>
              <a:rPr lang="en-US" sz="2800" dirty="0"/>
              <a:t>	</a:t>
            </a:r>
            <a:r>
              <a:rPr lang="en-US" sz="2800" dirty="0" smtClean="0"/>
              <a:t>pessimistic: </a:t>
            </a:r>
            <a:r>
              <a:rPr lang="en-US" sz="2800" dirty="0"/>
              <a:t>:  </a:t>
            </a:r>
            <a:r>
              <a:rPr lang="en-US" sz="2800" dirty="0" err="1"/>
              <a:t>C</a:t>
            </a:r>
            <a:r>
              <a:rPr lang="en-US" sz="2800" baseline="-25000" dirty="0" err="1"/>
              <a:t>initital</a:t>
            </a:r>
            <a:r>
              <a:rPr lang="en-US" sz="2800" dirty="0"/>
              <a:t> = </a:t>
            </a:r>
            <a:r>
              <a:rPr lang="en-US" sz="2800" dirty="0" smtClean="0"/>
              <a:t>$37,000</a:t>
            </a:r>
            <a:r>
              <a:rPr lang="en-US" sz="2800" dirty="0"/>
              <a:t>, LR = </a:t>
            </a:r>
            <a:r>
              <a:rPr lang="en-US" sz="2800" dirty="0" smtClean="0"/>
              <a:t>15%</a:t>
            </a:r>
          </a:p>
          <a:p>
            <a:pPr>
              <a:defRPr/>
            </a:pPr>
            <a:r>
              <a:rPr lang="en-US" sz="2800" dirty="0" smtClean="0"/>
              <a:t>Incompressible cost = $800 (Braun 2010) </a:t>
            </a:r>
          </a:p>
          <a:p>
            <a:pPr>
              <a:defRPr/>
            </a:pPr>
            <a:endParaRPr lang="en-US" sz="2800" dirty="0"/>
          </a:p>
          <a:p>
            <a:pPr marL="0" indent="0">
              <a:buFontTx/>
              <a:buNone/>
              <a:defRPr/>
            </a:pPr>
            <a:endParaRPr lang="en-US" sz="2800" dirty="0" smtClean="0"/>
          </a:p>
          <a:p>
            <a:pPr>
              <a:defRPr/>
            </a:pPr>
            <a:endParaRPr lang="en-US" sz="2800" dirty="0" smtClean="0"/>
          </a:p>
          <a:p>
            <a:pPr lvl="1">
              <a:defRPr/>
            </a:pPr>
            <a:endParaRPr lang="en-US" dirty="0" smtClean="0"/>
          </a:p>
          <a:p>
            <a:pPr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/>
        </p:nvGraphicFramePr>
        <p:xfrm>
          <a:off x="20376" y="381000"/>
          <a:ext cx="9123624" cy="6385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/>
        </p:nvGraphicFramePr>
        <p:xfrm>
          <a:off x="0" y="533400"/>
          <a:ext cx="9067800" cy="632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/>
        </p:nvGraphicFramePr>
        <p:xfrm>
          <a:off x="38100" y="914400"/>
          <a:ext cx="9105900" cy="4864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>
            <a:graphicFrameLocks/>
          </p:cNvGraphicFramePr>
          <p:nvPr/>
        </p:nvGraphicFramePr>
        <p:xfrm>
          <a:off x="146050" y="685800"/>
          <a:ext cx="8845550" cy="510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le 1"/>
          <p:cNvSpPr>
            <a:spLocks noGrp="1"/>
          </p:cNvSpPr>
          <p:nvPr>
            <p:ph type="title"/>
          </p:nvPr>
        </p:nvSpPr>
        <p:spPr bwMode="auto">
          <a:xfrm>
            <a:off x="152400" y="274638"/>
            <a:ext cx="8534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>
                <a:latin typeface="Arial" charset="0"/>
                <a:ea typeface="ＭＳ Ｐゴシック" charset="0"/>
                <a:cs typeface="ＭＳ Ｐゴシック" charset="0"/>
              </a:rPr>
              <a:t>Results: International diffusion</a:t>
            </a:r>
          </a:p>
        </p:txBody>
      </p:sp>
      <p:graphicFrame>
        <p:nvGraphicFramePr>
          <p:cNvPr id="64514" name="Object 5"/>
          <p:cNvGraphicFramePr>
            <a:graphicFrameLocks noChangeAspect="1"/>
          </p:cNvGraphicFramePr>
          <p:nvPr/>
        </p:nvGraphicFramePr>
        <p:xfrm>
          <a:off x="0" y="1058863"/>
          <a:ext cx="6629400" cy="579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59" name="Document" r:id="rId3" imgW="6083076" imgH="5321104" progId="Word.Document.12">
                  <p:embed/>
                </p:oleObj>
              </mc:Choice>
              <mc:Fallback>
                <p:oleObj name="Document" r:id="rId3" imgW="6083076" imgH="5321104" progId="Word.Document.12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058863"/>
                        <a:ext cx="6629400" cy="579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le 1"/>
          <p:cNvSpPr>
            <a:spLocks noGrp="1"/>
          </p:cNvSpPr>
          <p:nvPr>
            <p:ph type="title"/>
          </p:nvPr>
        </p:nvSpPr>
        <p:spPr bwMode="auto">
          <a:xfrm>
            <a:off x="152400" y="274638"/>
            <a:ext cx="8534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>
                <a:latin typeface="Arial" charset="0"/>
                <a:ea typeface="ＭＳ Ｐゴシック" charset="0"/>
                <a:cs typeface="ＭＳ Ｐゴシック" charset="0"/>
              </a:rPr>
              <a:t>Results: U.S. diffusion</a:t>
            </a:r>
          </a:p>
        </p:txBody>
      </p:sp>
      <p:graphicFrame>
        <p:nvGraphicFramePr>
          <p:cNvPr id="65538" name="Object 1"/>
          <p:cNvGraphicFramePr>
            <a:graphicFrameLocks noChangeAspect="1"/>
          </p:cNvGraphicFramePr>
          <p:nvPr/>
        </p:nvGraphicFramePr>
        <p:xfrm>
          <a:off x="12700" y="1143000"/>
          <a:ext cx="7073900" cy="571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3" name="Document" r:id="rId3" imgW="6083076" imgH="4914719" progId="Word.Document.12">
                  <p:embed/>
                </p:oleObj>
              </mc:Choice>
              <mc:Fallback>
                <p:oleObj name="Document" r:id="rId3" imgW="6083076" imgH="4914719" progId="Word.Documen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00" y="1143000"/>
                        <a:ext cx="7073900" cy="571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 bwMode="auto">
          <a:xfrm>
            <a:off x="152400" y="274638"/>
            <a:ext cx="85344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>
                <a:latin typeface="Arial" charset="0"/>
                <a:ea typeface="ＭＳ Ｐゴシック" charset="0"/>
                <a:cs typeface="ＭＳ Ｐゴシック" charset="0"/>
              </a:rPr>
              <a:t>Discussion</a:t>
            </a:r>
          </a:p>
        </p:txBody>
      </p:sp>
      <p:sp>
        <p:nvSpPr>
          <p:cNvPr id="66562" name="Content Placeholder 2"/>
          <p:cNvSpPr>
            <a:spLocks noGrp="1"/>
          </p:cNvSpPr>
          <p:nvPr>
            <p:ph idx="1"/>
          </p:nvPr>
        </p:nvSpPr>
        <p:spPr bwMode="auto">
          <a:xfrm>
            <a:off x="228600" y="1143000"/>
            <a:ext cx="8229600" cy="472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Uncertainty in learning rate can flip SOFC from </a:t>
            </a:r>
            <a:r>
              <a:rPr lang="en-US" dirty="0" smtClean="0">
                <a:latin typeface="Arial" charset="0"/>
                <a:ea typeface="ＭＳ Ｐゴシック" charset="0"/>
                <a:cs typeface="ＭＳ Ｐゴシック" charset="0"/>
              </a:rPr>
              <a:t>a prime </a:t>
            </a:r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candidate for subsidy to terrible one. </a:t>
            </a:r>
          </a:p>
          <a:p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Two policy options:</a:t>
            </a:r>
          </a:p>
          <a:p>
            <a:pPr lvl="1"/>
            <a:r>
              <a:rPr lang="en-US" dirty="0">
                <a:latin typeface="Arial" charset="0"/>
                <a:ea typeface="ＭＳ Ｐゴシック" charset="0"/>
              </a:rPr>
              <a:t>Serious study of technology scale-up</a:t>
            </a:r>
          </a:p>
          <a:p>
            <a:pPr lvl="1"/>
            <a:r>
              <a:rPr lang="en-US" dirty="0">
                <a:latin typeface="Arial" charset="0"/>
                <a:ea typeface="ＭＳ Ｐゴシック" charset="0"/>
              </a:rPr>
              <a:t>Provisional subsidy, measure LR through experience </a:t>
            </a:r>
          </a:p>
          <a:p>
            <a:r>
              <a:rPr lang="en-US" dirty="0">
                <a:latin typeface="Arial" charset="0"/>
                <a:ea typeface="ＭＳ Ｐゴシック" charset="0"/>
                <a:cs typeface="ＭＳ Ｐゴシック" charset="0"/>
              </a:rPr>
              <a:t>International cooperation on technology subsidies?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04800" y="4419600"/>
            <a:ext cx="8229600" cy="19050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ＭＳ Ｐゴシック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ＭＳ Ｐゴシック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ＭＳ Ｐゴシック" charset="-128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  <a:defRPr/>
            </a:pPr>
            <a:endParaRPr lang="en-US" sz="2800" dirty="0" smtClean="0"/>
          </a:p>
          <a:p>
            <a:pPr>
              <a:defRPr/>
            </a:pPr>
            <a:endParaRPr lang="en-US" sz="2800" dirty="0" smtClean="0"/>
          </a:p>
          <a:p>
            <a:pPr lvl="1">
              <a:defRPr/>
            </a:pPr>
            <a:endParaRPr lang="en-US" dirty="0" smtClean="0"/>
          </a:p>
          <a:p>
            <a:pPr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38800" y="1524000"/>
            <a:ext cx="3124200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marL="0" indent="0">
              <a:buFontTx/>
              <a:buNone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exwgis@rit.edu</a:t>
            </a:r>
          </a:p>
        </p:txBody>
      </p:sp>
      <p:sp>
        <p:nvSpPr>
          <p:cNvPr id="89090" name="Title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Thank you for your attention!</a:t>
            </a:r>
          </a:p>
        </p:txBody>
      </p:sp>
      <p:pic>
        <p:nvPicPr>
          <p:cNvPr id="8909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362200"/>
            <a:ext cx="5491163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2" name="Title 1"/>
          <p:cNvSpPr txBox="1">
            <a:spLocks/>
          </p:cNvSpPr>
          <p:nvPr/>
        </p:nvSpPr>
        <p:spPr bwMode="auto">
          <a:xfrm>
            <a:off x="2971800" y="5943600"/>
            <a:ext cx="55626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/>
            <a:r>
              <a:rPr lang="en-US" sz="1600">
                <a:solidFill>
                  <a:schemeClr val="tx2"/>
                </a:solidFill>
              </a:rPr>
              <a:t>Letchworth State Park, near Rochester, New York</a:t>
            </a:r>
          </a:p>
        </p:txBody>
      </p:sp>
      <p:sp>
        <p:nvSpPr>
          <p:cNvPr id="89093" name="Rectangle 3"/>
          <p:cNvSpPr txBox="1">
            <a:spLocks noChangeArrowheads="1"/>
          </p:cNvSpPr>
          <p:nvPr/>
        </p:nvSpPr>
        <p:spPr bwMode="auto">
          <a:xfrm>
            <a:off x="152400" y="1981200"/>
            <a:ext cx="27432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US" sz="2800"/>
              <a:t>This research was supported by the National Science Foundation, Environmental Sustainability Program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_Custom Design">
  <a:themeElements>
    <a:clrScheme name="1_Custom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00"/>
      </a:hlink>
      <a:folHlink>
        <a:srgbClr val="000000"/>
      </a:folHlink>
    </a:clrScheme>
    <a:fontScheme name="1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Custom Design">
  <a:themeElements>
    <a:clrScheme name="3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lnDef>
  </a:objectDefaults>
  <a:extraClrSchemeLst>
    <a:extraClrScheme>
      <a:clrScheme name="3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padrao_gcsm">
  <a:themeElements>
    <a:clrScheme name="">
      <a:dk1>
        <a:srgbClr val="1E3C78"/>
      </a:dk1>
      <a:lt1>
        <a:srgbClr val="FFFFFF"/>
      </a:lt1>
      <a:dk2>
        <a:srgbClr val="1E3C78"/>
      </a:dk2>
      <a:lt2>
        <a:srgbClr val="808080"/>
      </a:lt2>
      <a:accent1>
        <a:srgbClr val="BCC7E0"/>
      </a:accent1>
      <a:accent2>
        <a:srgbClr val="F9A909"/>
      </a:accent2>
      <a:accent3>
        <a:srgbClr val="FFFFFF"/>
      </a:accent3>
      <a:accent4>
        <a:srgbClr val="183265"/>
      </a:accent4>
      <a:accent5>
        <a:srgbClr val="DAE0ED"/>
      </a:accent5>
      <a:accent6>
        <a:srgbClr val="E29907"/>
      </a:accent6>
      <a:hlink>
        <a:srgbClr val="3186BB"/>
      </a:hlink>
      <a:folHlink>
        <a:srgbClr val="B2B2B2"/>
      </a:folHlink>
    </a:clrScheme>
    <a:fontScheme name="1_padrao_gcsm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lnDef>
  </a:objectDefaults>
  <a:extraClrSchemeLst>
    <a:extraClrScheme>
      <a:clrScheme name="1_padrao_gcs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adrao_gcs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padrao_gcs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padrao_gcsm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padrao_gcsm">
  <a:themeElements>
    <a:clrScheme name="">
      <a:dk1>
        <a:srgbClr val="1E3C78"/>
      </a:dk1>
      <a:lt1>
        <a:srgbClr val="FFFFFF"/>
      </a:lt1>
      <a:dk2>
        <a:srgbClr val="1E3C78"/>
      </a:dk2>
      <a:lt2>
        <a:srgbClr val="808080"/>
      </a:lt2>
      <a:accent1>
        <a:srgbClr val="BCC7E0"/>
      </a:accent1>
      <a:accent2>
        <a:srgbClr val="F9A909"/>
      </a:accent2>
      <a:accent3>
        <a:srgbClr val="FFFFFF"/>
      </a:accent3>
      <a:accent4>
        <a:srgbClr val="183265"/>
      </a:accent4>
      <a:accent5>
        <a:srgbClr val="DAE0ED"/>
      </a:accent5>
      <a:accent6>
        <a:srgbClr val="E29907"/>
      </a:accent6>
      <a:hlink>
        <a:srgbClr val="3186BB"/>
      </a:hlink>
      <a:folHlink>
        <a:srgbClr val="B2B2B2"/>
      </a:folHlink>
    </a:clrScheme>
    <a:fontScheme name="padrao_gcsm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55" charset="-128"/>
          </a:defRPr>
        </a:defPPr>
      </a:lstStyle>
    </a:lnDef>
  </a:objectDefaults>
  <a:extraClrSchemeLst>
    <a:extraClrScheme>
      <a:clrScheme name="padrao_gcs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drao_gcs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drao_gcs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drao_gcsm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1_Custom Design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1_Custom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1_Custom Design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1_Custom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1_Custom Design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1_Custom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1_Custom Design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1_Custom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1_Custom Design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1_Custom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1_Custom Design 13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0000"/>
    </a:hlink>
    <a:folHlink>
      <a:srgbClr val="000000"/>
    </a:folHlink>
  </a:clrScheme>
  <a:fontScheme name="1_Custom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24213</TotalTime>
  <Words>1097</Words>
  <Application>Microsoft Macintosh PowerPoint</Application>
  <PresentationFormat>On-screen Show (4:3)</PresentationFormat>
  <Paragraphs>212</Paragraphs>
  <Slides>26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1_Custom Design</vt:lpstr>
      <vt:lpstr>2_Custom Design</vt:lpstr>
      <vt:lpstr>3_Custom Design</vt:lpstr>
      <vt:lpstr>1_padrao_gcsm</vt:lpstr>
      <vt:lpstr>Custom Design</vt:lpstr>
      <vt:lpstr>padrao_gcsm</vt:lpstr>
      <vt:lpstr>Document</vt:lpstr>
      <vt:lpstr>PowerPoint Presentation</vt:lpstr>
      <vt:lpstr>PowerPoint Presentation</vt:lpstr>
      <vt:lpstr> Working hypothesis</vt:lpstr>
      <vt:lpstr>Government interventions to make energy technologies cheaper</vt:lpstr>
      <vt:lpstr>State of knowledge of future economic performance of energy technologies</vt:lpstr>
      <vt:lpstr> Forecasting technological progress</vt:lpstr>
      <vt:lpstr>Experience Curve</vt:lpstr>
      <vt:lpstr> Research goal – use experience curves to inform energy subsidy policy</vt:lpstr>
      <vt:lpstr>Question 1: Cascading diffusion of energy  technology</vt:lpstr>
      <vt:lpstr> Geographic variability in natural gas prices</vt:lpstr>
      <vt:lpstr> U.S. Climate Zones</vt:lpstr>
      <vt:lpstr> Question 2: National versus international diffusion </vt:lpstr>
      <vt:lpstr>Building a model</vt:lpstr>
      <vt:lpstr>Case study: micro-Solid Oxide Fuel Cells (SOFC) for residences</vt:lpstr>
      <vt:lpstr>System analyzed</vt:lpstr>
      <vt:lpstr>Willingness to Pay </vt:lpstr>
      <vt:lpstr>PowerPoint Presentation</vt:lpstr>
      <vt:lpstr>Experience curve</vt:lpstr>
      <vt:lpstr>PowerPoint Presentation</vt:lpstr>
      <vt:lpstr>PowerPoint Presentation</vt:lpstr>
      <vt:lpstr>PowerPoint Presentation</vt:lpstr>
      <vt:lpstr>PowerPoint Presentation</vt:lpstr>
      <vt:lpstr>Results: International diffusion</vt:lpstr>
      <vt:lpstr>Results: U.S. diffusion</vt:lpstr>
      <vt:lpstr>Discussion</vt:lpstr>
      <vt:lpstr>Thank you for your attention!</vt:lpstr>
    </vt:vector>
  </TitlesOfParts>
  <Company>Laura Nelson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Nelson</dc:creator>
  <cp:lastModifiedBy>Eric Williams</cp:lastModifiedBy>
  <cp:revision>839</cp:revision>
  <cp:lastPrinted>2012-12-07T00:08:31Z</cp:lastPrinted>
  <dcterms:created xsi:type="dcterms:W3CDTF">2011-09-11T22:33:07Z</dcterms:created>
  <dcterms:modified xsi:type="dcterms:W3CDTF">2013-09-21T18:55:57Z</dcterms:modified>
</cp:coreProperties>
</file>